
<file path=[Content_Types].xml><?xml version="1.0" encoding="utf-8"?>
<Types xmlns="http://schemas.openxmlformats.org/package/2006/content-types">
  <Override PartName="/ppt/slideMasters/slideMaster2.xml" ContentType="application/vnd.openxmlformats-officedocument.presentationml.slideMaster+xml"/>
  <Default Extension="png" ContentType="image/png"/>
  <Default Extension="bin" ContentType="application/vnd.openxmlformats-officedocument.oleObject"/>
  <Override PartName="/ppt/theme/theme4.xml" ContentType="application/vnd.openxmlformats-officedocument.theme+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commentAuthors.xml" ContentType="application/vnd.openxmlformats-officedocument.presentationml.commentAuthors+xml"/>
  <Default Extension="vml" ContentType="application/vnd.openxmlformats-officedocument.vmlDrawing"/>
  <Default Extension="gif" ContentType="image/gif"/>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50" r:id="rId1"/>
    <p:sldMasterId id="2147483653" r:id="rId2"/>
  </p:sldMasterIdLst>
  <p:notesMasterIdLst>
    <p:notesMasterId r:id="rId4"/>
  </p:notesMasterIdLst>
  <p:handoutMasterIdLst>
    <p:handoutMasterId r:id="rId5"/>
  </p:handoutMasterIdLst>
  <p:sldIdLst>
    <p:sldId id="256" r:id="rId3"/>
  </p:sldIdLst>
  <p:sldSz cx="30275213" cy="42803763"/>
  <p:notesSz cx="6858000" cy="9144000"/>
  <p:defaultText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316">
          <p15:clr>
            <a:srgbClr val="A4A3A4"/>
          </p15:clr>
        </p15:guide>
        <p15:guide id="2" orient="horz" pos="375">
          <p15:clr>
            <a:srgbClr val="A4A3A4"/>
          </p15:clr>
        </p15:guide>
        <p15:guide id="3" orient="horz" pos="26214">
          <p15:clr>
            <a:srgbClr val="A4A3A4"/>
          </p15:clr>
        </p15:guide>
        <p15:guide id="4" orient="horz">
          <p15:clr>
            <a:srgbClr val="A4A3A4"/>
          </p15:clr>
        </p15:guide>
        <p15:guide id="5" pos="401">
          <p15:clr>
            <a:srgbClr val="A4A3A4"/>
          </p15:clr>
        </p15:guide>
        <p15:guide id="6" pos="18672">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KOTOULAS" initials="AK" lastIdx="2" clrIdx="0"/>
  <p:cmAuthor id="1" name="A.KOTOULAS" initials="HELP" lastIdx="1" clrIdx="1"/>
  <p:cmAuthor id="2" name="A.KOTOULAS" initials="HELP - " lastIdx="1" clrIdx="2"/>
  <p:cmAuthor id="3" name="PosterPresentations.com - 510.649.3001" initials="HELP - " lastIdx="1" clrIdx="3"/>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3F5FA"/>
    <a:srgbClr val="CDD2DE"/>
    <a:srgbClr val="E3E9E5"/>
    <a:srgbClr val="EAEAEA"/>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0705" autoAdjust="0"/>
    <p:restoredTop sz="99821" autoAdjust="0"/>
  </p:normalViewPr>
  <p:slideViewPr>
    <p:cSldViewPr snapToGrid="0" snapToObjects="1" showGuides="1">
      <p:cViewPr>
        <p:scale>
          <a:sx n="30" d="100"/>
          <a:sy n="30" d="100"/>
        </p:scale>
        <p:origin x="-1068" y="486"/>
      </p:cViewPr>
      <p:guideLst>
        <p:guide orient="horz" pos="4316"/>
        <p:guide orient="horz" pos="375"/>
        <p:guide orient="horz" pos="26214"/>
        <p:guide orient="horz"/>
        <p:guide pos="401"/>
        <p:guide pos="18672"/>
      </p:guideLst>
    </p:cSldViewPr>
  </p:slideViewPr>
  <p:outlineViewPr>
    <p:cViewPr>
      <p:scale>
        <a:sx n="33" d="100"/>
        <a:sy n="33" d="100"/>
      </p:scale>
      <p:origin x="24"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showGuides="1">
      <p:cViewPr varScale="1">
        <p:scale>
          <a:sx n="83" d="100"/>
          <a:sy n="83" d="100"/>
        </p:scale>
        <p:origin x="-2730" y="-8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commentAuthors" Target="commentAuthors.xml"/><Relationship Id="rId5" Type="http://schemas.openxmlformats.org/officeDocument/2006/relationships/handoutMaster" Target="handoutMasters/handoutMaster1.xml"/><Relationship Id="rId10" Type="http://schemas.openxmlformats.org/officeDocument/2006/relationships/tableStyles" Target="tableStyles.xml"/><Relationship Id="rId4" Type="http://schemas.openxmlformats.org/officeDocument/2006/relationships/notesMaster" Target="notesMasters/notesMaster1.xml"/><Relationship Id="rId9"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 Id="rId4" Type="http://schemas.openxmlformats.org/officeDocument/2006/relationships/image" Target="../media/image4.png"/></Relationships>
</file>

<file path=ppt/drawings/_rels/vmlDrawing2.v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 Id="rId4" Type="http://schemas.openxmlformats.org/officeDocument/2006/relationships/image" Target="../media/image4.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158C5BC-9A70-462C-B28D-9600239EAC64}" type="datetimeFigureOut">
              <a:rPr lang="en-US" smtClean="0"/>
              <a:pPr/>
              <a:t>3/3/2015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9C131B7-05CA-4AEE-9267-6D0ED4DC84F3}" type="slidenum">
              <a:rPr lang="en-US" smtClean="0"/>
              <a:pPr/>
              <a:t>‹N°›</a:t>
            </a:fld>
            <a:endParaRPr lang="en-US"/>
          </a:p>
        </p:txBody>
      </p:sp>
    </p:spTree>
    <p:extLst>
      <p:ext uri="{BB962C8B-B14F-4D97-AF65-F5344CB8AC3E}">
        <p14:creationId xmlns:p14="http://schemas.microsoft.com/office/powerpoint/2010/main" xmlns="" val="26391135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CC2317-6751-4CD4-9995-8782DD78E936}" type="datetimeFigureOut">
              <a:rPr lang="en-US" smtClean="0"/>
              <a:pPr/>
              <a:t>3/3/2015</a:t>
            </a:fld>
            <a:endParaRPr lang="en-US" dirty="0"/>
          </a:p>
        </p:txBody>
      </p:sp>
      <p:sp>
        <p:nvSpPr>
          <p:cNvPr id="4" name="Slide Image Placeholder 3"/>
          <p:cNvSpPr>
            <a:spLocks noGrp="1" noRot="1" noChangeAspect="1"/>
          </p:cNvSpPr>
          <p:nvPr>
            <p:ph type="sldImg" idx="2"/>
          </p:nvPr>
        </p:nvSpPr>
        <p:spPr>
          <a:xfrm>
            <a:off x="2216150" y="685800"/>
            <a:ext cx="24257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6A1A87D-CAF7-4BDC-A0D3-C0DBEDE81619}" type="slidenum">
              <a:rPr lang="en-US" smtClean="0"/>
              <a:pPr/>
              <a:t>‹N°›</a:t>
            </a:fld>
            <a:endParaRPr lang="en-US" dirty="0"/>
          </a:p>
        </p:txBody>
      </p:sp>
    </p:spTree>
    <p:extLst>
      <p:ext uri="{BB962C8B-B14F-4D97-AF65-F5344CB8AC3E}">
        <p14:creationId xmlns:p14="http://schemas.microsoft.com/office/powerpoint/2010/main" xmlns="" val="3109100856"/>
      </p:ext>
    </p:extLst>
  </p:cSld>
  <p:clrMap bg1="lt1" tx1="dk1" bg2="lt2" tx2="dk2" accent1="accent1" accent2="accent2" accent3="accent3" accent4="accent4" accent5="accent5" accent6="accent6" hlink="hlink" folHlink="folHlink"/>
  <p:notesStyle>
    <a:lvl1pPr marL="0" algn="l" defTabSz="4298410" rtl="0" eaLnBrk="1" latinLnBrk="0" hangingPunct="1">
      <a:defRPr sz="5800" kern="1200">
        <a:solidFill>
          <a:schemeClr val="tx1"/>
        </a:solidFill>
        <a:latin typeface="+mn-lt"/>
        <a:ea typeface="+mn-ea"/>
        <a:cs typeface="+mn-cs"/>
      </a:defRPr>
    </a:lvl1pPr>
    <a:lvl2pPr marL="2149205" algn="l" defTabSz="4298410" rtl="0" eaLnBrk="1" latinLnBrk="0" hangingPunct="1">
      <a:defRPr sz="5800" kern="1200">
        <a:solidFill>
          <a:schemeClr val="tx1"/>
        </a:solidFill>
        <a:latin typeface="+mn-lt"/>
        <a:ea typeface="+mn-ea"/>
        <a:cs typeface="+mn-cs"/>
      </a:defRPr>
    </a:lvl2pPr>
    <a:lvl3pPr marL="4298410" algn="l" defTabSz="4298410" rtl="0" eaLnBrk="1" latinLnBrk="0" hangingPunct="1">
      <a:defRPr sz="5800" kern="1200">
        <a:solidFill>
          <a:schemeClr val="tx1"/>
        </a:solidFill>
        <a:latin typeface="+mn-lt"/>
        <a:ea typeface="+mn-ea"/>
        <a:cs typeface="+mn-cs"/>
      </a:defRPr>
    </a:lvl3pPr>
    <a:lvl4pPr marL="6447613" algn="l" defTabSz="4298410" rtl="0" eaLnBrk="1" latinLnBrk="0" hangingPunct="1">
      <a:defRPr sz="5800" kern="1200">
        <a:solidFill>
          <a:schemeClr val="tx1"/>
        </a:solidFill>
        <a:latin typeface="+mn-lt"/>
        <a:ea typeface="+mn-ea"/>
        <a:cs typeface="+mn-cs"/>
      </a:defRPr>
    </a:lvl4pPr>
    <a:lvl5pPr marL="8596817" algn="l" defTabSz="4298410" rtl="0" eaLnBrk="1" latinLnBrk="0" hangingPunct="1">
      <a:defRPr sz="5800" kern="1200">
        <a:solidFill>
          <a:schemeClr val="tx1"/>
        </a:solidFill>
        <a:latin typeface="+mn-lt"/>
        <a:ea typeface="+mn-ea"/>
        <a:cs typeface="+mn-cs"/>
      </a:defRPr>
    </a:lvl5pPr>
    <a:lvl6pPr marL="10746023" algn="l" defTabSz="4298410" rtl="0" eaLnBrk="1" latinLnBrk="0" hangingPunct="1">
      <a:defRPr sz="5800" kern="1200">
        <a:solidFill>
          <a:schemeClr val="tx1"/>
        </a:solidFill>
        <a:latin typeface="+mn-lt"/>
        <a:ea typeface="+mn-ea"/>
        <a:cs typeface="+mn-cs"/>
      </a:defRPr>
    </a:lvl6pPr>
    <a:lvl7pPr marL="12895229" algn="l" defTabSz="4298410" rtl="0" eaLnBrk="1" latinLnBrk="0" hangingPunct="1">
      <a:defRPr sz="5800" kern="1200">
        <a:solidFill>
          <a:schemeClr val="tx1"/>
        </a:solidFill>
        <a:latin typeface="+mn-lt"/>
        <a:ea typeface="+mn-ea"/>
        <a:cs typeface="+mn-cs"/>
      </a:defRPr>
    </a:lvl7pPr>
    <a:lvl8pPr marL="15044432" algn="l" defTabSz="4298410" rtl="0" eaLnBrk="1" latinLnBrk="0" hangingPunct="1">
      <a:defRPr sz="5800" kern="1200">
        <a:solidFill>
          <a:schemeClr val="tx1"/>
        </a:solidFill>
        <a:latin typeface="+mn-lt"/>
        <a:ea typeface="+mn-ea"/>
        <a:cs typeface="+mn-cs"/>
      </a:defRPr>
    </a:lvl8pPr>
    <a:lvl9pPr marL="17193637" algn="l" defTabSz="4298410" rtl="0" eaLnBrk="1" latinLnBrk="0" hangingPunct="1">
      <a:defRPr sz="5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6A1A87D-CAF7-4BDC-A0D3-C0DBEDE81619}" type="slidenum">
              <a:rPr lang="en-US" smtClean="0"/>
              <a:pPr/>
              <a:t>1</a:t>
            </a:fld>
            <a:endParaRPr lang="en-US" dirty="0"/>
          </a:p>
        </p:txBody>
      </p:sp>
    </p:spTree>
    <p:extLst>
      <p:ext uri="{BB962C8B-B14F-4D97-AF65-F5344CB8AC3E}">
        <p14:creationId xmlns:p14="http://schemas.microsoft.com/office/powerpoint/2010/main" xmlns="" val="8076602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Standard 4 columns">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623691" y="7585962"/>
            <a:ext cx="14299153"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6" name="Text Placeholder 5"/>
          <p:cNvSpPr>
            <a:spLocks noGrp="1"/>
          </p:cNvSpPr>
          <p:nvPr>
            <p:ph type="body" sz="quarter" idx="11" hasCustomPrompt="1"/>
          </p:nvPr>
        </p:nvSpPr>
        <p:spPr>
          <a:xfrm>
            <a:off x="636213" y="6847036"/>
            <a:ext cx="14287866"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INTRODUCTION or ABSTRACT</a:t>
            </a:r>
            <a:endParaRPr lang="en-US" dirty="0"/>
          </a:p>
        </p:txBody>
      </p:sp>
      <p:sp>
        <p:nvSpPr>
          <p:cNvPr id="20" name="Text Placeholder 5"/>
          <p:cNvSpPr>
            <a:spLocks noGrp="1"/>
          </p:cNvSpPr>
          <p:nvPr>
            <p:ph type="body" sz="quarter" idx="20" hasCustomPrompt="1"/>
          </p:nvPr>
        </p:nvSpPr>
        <p:spPr>
          <a:xfrm>
            <a:off x="636211" y="18480518"/>
            <a:ext cx="1429135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OBJECTIVES</a:t>
            </a:r>
            <a:endParaRPr lang="en-US" dirty="0"/>
          </a:p>
        </p:txBody>
      </p:sp>
      <p:sp>
        <p:nvSpPr>
          <p:cNvPr id="25" name="Text Placeholder 5"/>
          <p:cNvSpPr>
            <a:spLocks noGrp="1"/>
          </p:cNvSpPr>
          <p:nvPr>
            <p:ph type="body" sz="quarter" idx="25" hasCustomPrompt="1"/>
          </p:nvPr>
        </p:nvSpPr>
        <p:spPr>
          <a:xfrm>
            <a:off x="15353328" y="6847036"/>
            <a:ext cx="14287682"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CONCLUSIONS</a:t>
            </a:r>
            <a:endParaRPr lang="en-US" dirty="0"/>
          </a:p>
        </p:txBody>
      </p:sp>
      <p:sp>
        <p:nvSpPr>
          <p:cNvPr id="26" name="Text Placeholder 3"/>
          <p:cNvSpPr>
            <a:spLocks noGrp="1"/>
          </p:cNvSpPr>
          <p:nvPr>
            <p:ph type="body" sz="quarter" idx="26" hasCustomPrompt="1"/>
          </p:nvPr>
        </p:nvSpPr>
        <p:spPr>
          <a:xfrm>
            <a:off x="15353328" y="7585962"/>
            <a:ext cx="14287682"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27" name="Text Placeholder 5"/>
          <p:cNvSpPr>
            <a:spLocks noGrp="1"/>
          </p:cNvSpPr>
          <p:nvPr>
            <p:ph type="body" sz="quarter" idx="27" hasCustomPrompt="1"/>
          </p:nvPr>
        </p:nvSpPr>
        <p:spPr>
          <a:xfrm>
            <a:off x="15353329" y="18503095"/>
            <a:ext cx="14283756"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REFERENCES</a:t>
            </a:r>
            <a:endParaRPr lang="en-US" dirty="0"/>
          </a:p>
        </p:txBody>
      </p:sp>
      <p:sp>
        <p:nvSpPr>
          <p:cNvPr id="28" name="Text Placeholder 3"/>
          <p:cNvSpPr>
            <a:spLocks noGrp="1"/>
          </p:cNvSpPr>
          <p:nvPr>
            <p:ph type="body" sz="quarter" idx="28" hasCustomPrompt="1"/>
          </p:nvPr>
        </p:nvSpPr>
        <p:spPr>
          <a:xfrm>
            <a:off x="15347853" y="19296378"/>
            <a:ext cx="14289232"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29" name="Text Placeholder 5"/>
          <p:cNvSpPr>
            <a:spLocks noGrp="1"/>
          </p:cNvSpPr>
          <p:nvPr>
            <p:ph type="body" sz="quarter" idx="29" hasCustomPrompt="1"/>
          </p:nvPr>
        </p:nvSpPr>
        <p:spPr>
          <a:xfrm>
            <a:off x="15364404" y="33390901"/>
            <a:ext cx="14276605"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ACKNOWLEDGEMENTS or  CONTACT</a:t>
            </a:r>
            <a:endParaRPr lang="en-US" dirty="0"/>
          </a:p>
        </p:txBody>
      </p:sp>
      <p:sp>
        <p:nvSpPr>
          <p:cNvPr id="30" name="Text Placeholder 3"/>
          <p:cNvSpPr>
            <a:spLocks noGrp="1"/>
          </p:cNvSpPr>
          <p:nvPr>
            <p:ph type="body" sz="quarter" idx="30" hasCustomPrompt="1"/>
          </p:nvPr>
        </p:nvSpPr>
        <p:spPr>
          <a:xfrm>
            <a:off x="15353329" y="34204184"/>
            <a:ext cx="14283756"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60" name="Text Placeholder 3"/>
          <p:cNvSpPr>
            <a:spLocks noGrp="1"/>
          </p:cNvSpPr>
          <p:nvPr>
            <p:ph type="body" sz="quarter" idx="96" hasCustomPrompt="1"/>
          </p:nvPr>
        </p:nvSpPr>
        <p:spPr>
          <a:xfrm>
            <a:off x="623691" y="19275662"/>
            <a:ext cx="1430038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76" name="Text Placeholder 76"/>
          <p:cNvSpPr>
            <a:spLocks noGrp="1"/>
          </p:cNvSpPr>
          <p:nvPr>
            <p:ph type="body" sz="quarter" idx="150" hasCustomPrompt="1"/>
          </p:nvPr>
        </p:nvSpPr>
        <p:spPr>
          <a:xfrm>
            <a:off x="4090899" y="4110875"/>
            <a:ext cx="22093415" cy="1087559"/>
          </a:xfrm>
          <a:prstGeom prst="rect">
            <a:avLst/>
          </a:prstGeom>
        </p:spPr>
        <p:txBody>
          <a:bodyPr lIns="77349" tIns="38675" rIns="77349" bIns="38675">
            <a:normAutofit/>
          </a:bodyPr>
          <a:lstStyle>
            <a:lvl1pPr marL="0" indent="0" algn="ctr">
              <a:buFontTx/>
              <a:buNone/>
              <a:defRPr sz="54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affiliations</a:t>
            </a:r>
            <a:endParaRPr lang="en-US" dirty="0"/>
          </a:p>
        </p:txBody>
      </p:sp>
      <p:sp>
        <p:nvSpPr>
          <p:cNvPr id="79" name="Text Placeholder 76"/>
          <p:cNvSpPr>
            <a:spLocks noGrp="1"/>
          </p:cNvSpPr>
          <p:nvPr>
            <p:ph type="body" sz="quarter" idx="151" hasCustomPrompt="1"/>
          </p:nvPr>
        </p:nvSpPr>
        <p:spPr>
          <a:xfrm>
            <a:off x="4090899" y="2558463"/>
            <a:ext cx="22093415" cy="1262156"/>
          </a:xfrm>
          <a:prstGeom prst="rect">
            <a:avLst/>
          </a:prstGeom>
        </p:spPr>
        <p:txBody>
          <a:bodyPr lIns="77349" tIns="38675" rIns="77349" bIns="38675" anchor="t" anchorCtr="1">
            <a:noAutofit/>
          </a:bodyPr>
          <a:lstStyle>
            <a:lvl1pPr marL="0" indent="0" algn="ctr">
              <a:buFontTx/>
              <a:buNone/>
              <a:defRPr sz="72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authors</a:t>
            </a:r>
            <a:endParaRPr lang="en-US" dirty="0"/>
          </a:p>
        </p:txBody>
      </p:sp>
      <p:sp>
        <p:nvSpPr>
          <p:cNvPr id="80" name="Text Placeholder 76"/>
          <p:cNvSpPr>
            <a:spLocks noGrp="1"/>
          </p:cNvSpPr>
          <p:nvPr>
            <p:ph type="body" sz="quarter" idx="153" hasCustomPrompt="1"/>
          </p:nvPr>
        </p:nvSpPr>
        <p:spPr>
          <a:xfrm>
            <a:off x="4090899" y="492940"/>
            <a:ext cx="22093415" cy="1775267"/>
          </a:xfrm>
          <a:prstGeom prst="rect">
            <a:avLst/>
          </a:prstGeom>
        </p:spPr>
        <p:txBody>
          <a:bodyPr lIns="77349" tIns="38675" rIns="77349" bIns="38675" anchor="t" anchorCtr="1">
            <a:normAutofit/>
          </a:bodyPr>
          <a:lstStyle>
            <a:lvl1pPr marL="0" indent="0" algn="ctr">
              <a:buFontTx/>
              <a:buNone/>
              <a:defRPr sz="98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title</a:t>
            </a:r>
            <a:endParaRPr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Wide center column">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623691" y="7880953"/>
            <a:ext cx="6936975"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6" name="Text Placeholder 5"/>
          <p:cNvSpPr>
            <a:spLocks noGrp="1"/>
          </p:cNvSpPr>
          <p:nvPr>
            <p:ph type="body" sz="quarter" idx="11" hasCustomPrompt="1"/>
          </p:nvPr>
        </p:nvSpPr>
        <p:spPr>
          <a:xfrm>
            <a:off x="636213" y="7087666"/>
            <a:ext cx="6931501" cy="783016"/>
          </a:xfrm>
          <a:prstGeom prst="rect">
            <a:avLst/>
          </a:prstGeom>
          <a:noFill/>
        </p:spPr>
        <p:txBody>
          <a:bodyPr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ABSTRACT</a:t>
            </a:r>
            <a:endParaRPr lang="en-US" dirty="0"/>
          </a:p>
        </p:txBody>
      </p:sp>
      <p:sp>
        <p:nvSpPr>
          <p:cNvPr id="19" name="Text Placeholder 3"/>
          <p:cNvSpPr>
            <a:spLocks noGrp="1"/>
          </p:cNvSpPr>
          <p:nvPr>
            <p:ph type="body" sz="quarter" idx="19" hasCustomPrompt="1"/>
          </p:nvPr>
        </p:nvSpPr>
        <p:spPr>
          <a:xfrm>
            <a:off x="622594" y="19232053"/>
            <a:ext cx="6938069"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0" name="Text Placeholder 5"/>
          <p:cNvSpPr>
            <a:spLocks noGrp="1"/>
          </p:cNvSpPr>
          <p:nvPr>
            <p:ph type="body" sz="quarter" idx="20" hasCustomPrompt="1"/>
          </p:nvPr>
        </p:nvSpPr>
        <p:spPr>
          <a:xfrm>
            <a:off x="636211" y="18480518"/>
            <a:ext cx="6932594"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OBJECTIVES</a:t>
            </a:r>
            <a:endParaRPr lang="en-US" dirty="0"/>
          </a:p>
        </p:txBody>
      </p:sp>
      <p:sp>
        <p:nvSpPr>
          <p:cNvPr id="21" name="Text Placeholder 3"/>
          <p:cNvSpPr>
            <a:spLocks noGrp="1"/>
          </p:cNvSpPr>
          <p:nvPr>
            <p:ph type="body" sz="quarter" idx="21" hasCustomPrompt="1"/>
          </p:nvPr>
        </p:nvSpPr>
        <p:spPr>
          <a:xfrm>
            <a:off x="7992578" y="7870631"/>
            <a:ext cx="1429224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2" name="Text Placeholder 5"/>
          <p:cNvSpPr>
            <a:spLocks noGrp="1"/>
          </p:cNvSpPr>
          <p:nvPr>
            <p:ph type="body" sz="quarter" idx="22" hasCustomPrompt="1"/>
          </p:nvPr>
        </p:nvSpPr>
        <p:spPr>
          <a:xfrm>
            <a:off x="7992580" y="7087666"/>
            <a:ext cx="14292247"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(header)  MATERIALS &amp; METHODS</a:t>
            </a:r>
            <a:endParaRPr lang="en-US" dirty="0"/>
          </a:p>
        </p:txBody>
      </p:sp>
      <p:sp>
        <p:nvSpPr>
          <p:cNvPr id="23" name="Text Placeholder 3"/>
          <p:cNvSpPr>
            <a:spLocks noGrp="1"/>
          </p:cNvSpPr>
          <p:nvPr>
            <p:ph type="body" sz="quarter" idx="23" hasCustomPrompt="1"/>
          </p:nvPr>
        </p:nvSpPr>
        <p:spPr>
          <a:xfrm>
            <a:off x="7992580" y="28196756"/>
            <a:ext cx="1429224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4" name="Text Placeholder 5"/>
          <p:cNvSpPr>
            <a:spLocks noGrp="1"/>
          </p:cNvSpPr>
          <p:nvPr>
            <p:ph type="body" sz="quarter" idx="24" hasCustomPrompt="1"/>
          </p:nvPr>
        </p:nvSpPr>
        <p:spPr>
          <a:xfrm>
            <a:off x="7992580" y="27403473"/>
            <a:ext cx="14292247"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RESULTS</a:t>
            </a:r>
            <a:endParaRPr lang="en-US" dirty="0"/>
          </a:p>
        </p:txBody>
      </p:sp>
      <p:sp>
        <p:nvSpPr>
          <p:cNvPr id="25" name="Text Placeholder 5"/>
          <p:cNvSpPr>
            <a:spLocks noGrp="1"/>
          </p:cNvSpPr>
          <p:nvPr>
            <p:ph type="body" sz="quarter" idx="25" hasCustomPrompt="1"/>
          </p:nvPr>
        </p:nvSpPr>
        <p:spPr>
          <a:xfrm>
            <a:off x="22710790" y="7087666"/>
            <a:ext cx="693021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CONCLUSIONS</a:t>
            </a:r>
            <a:endParaRPr lang="en-US" dirty="0"/>
          </a:p>
        </p:txBody>
      </p:sp>
      <p:sp>
        <p:nvSpPr>
          <p:cNvPr id="26" name="Text Placeholder 3"/>
          <p:cNvSpPr>
            <a:spLocks noGrp="1"/>
          </p:cNvSpPr>
          <p:nvPr>
            <p:ph type="body" sz="quarter" idx="26" hasCustomPrompt="1"/>
          </p:nvPr>
        </p:nvSpPr>
        <p:spPr>
          <a:xfrm>
            <a:off x="22710790" y="7880953"/>
            <a:ext cx="6930218"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7" name="Text Placeholder 5"/>
          <p:cNvSpPr>
            <a:spLocks noGrp="1"/>
          </p:cNvSpPr>
          <p:nvPr>
            <p:ph type="body" sz="quarter" idx="27" hasCustomPrompt="1"/>
          </p:nvPr>
        </p:nvSpPr>
        <p:spPr>
          <a:xfrm>
            <a:off x="22706864" y="18558829"/>
            <a:ext cx="693021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REFERENCES</a:t>
            </a:r>
            <a:endParaRPr lang="en-US" dirty="0"/>
          </a:p>
        </p:txBody>
      </p:sp>
      <p:sp>
        <p:nvSpPr>
          <p:cNvPr id="28" name="Text Placeholder 3"/>
          <p:cNvSpPr>
            <a:spLocks noGrp="1"/>
          </p:cNvSpPr>
          <p:nvPr>
            <p:ph type="body" sz="quarter" idx="28" hasCustomPrompt="1"/>
          </p:nvPr>
        </p:nvSpPr>
        <p:spPr>
          <a:xfrm>
            <a:off x="22751309" y="19352112"/>
            <a:ext cx="6879920"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9" name="Text Placeholder 5"/>
          <p:cNvSpPr>
            <a:spLocks noGrp="1"/>
          </p:cNvSpPr>
          <p:nvPr>
            <p:ph type="body" sz="quarter" idx="29" hasCustomPrompt="1"/>
          </p:nvPr>
        </p:nvSpPr>
        <p:spPr>
          <a:xfrm>
            <a:off x="22710790" y="34002453"/>
            <a:ext cx="6930218" cy="783016"/>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CONTACT</a:t>
            </a:r>
            <a:endParaRPr lang="en-US" dirty="0"/>
          </a:p>
        </p:txBody>
      </p:sp>
      <p:sp>
        <p:nvSpPr>
          <p:cNvPr id="30" name="Text Placeholder 3"/>
          <p:cNvSpPr>
            <a:spLocks noGrp="1"/>
          </p:cNvSpPr>
          <p:nvPr>
            <p:ph type="body" sz="quarter" idx="30" hasCustomPrompt="1"/>
          </p:nvPr>
        </p:nvSpPr>
        <p:spPr>
          <a:xfrm>
            <a:off x="22697538" y="34864438"/>
            <a:ext cx="6933690"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84" name="Text Placeholder 76"/>
          <p:cNvSpPr>
            <a:spLocks noGrp="1"/>
          </p:cNvSpPr>
          <p:nvPr>
            <p:ph type="body" sz="quarter" idx="150" hasCustomPrompt="1"/>
          </p:nvPr>
        </p:nvSpPr>
        <p:spPr>
          <a:xfrm>
            <a:off x="4101963" y="3796231"/>
            <a:ext cx="22093415" cy="1087559"/>
          </a:xfrm>
          <a:prstGeom prst="rect">
            <a:avLst/>
          </a:prstGeom>
        </p:spPr>
        <p:txBody>
          <a:bodyPr lIns="77349" tIns="38675" rIns="77349" bIns="38675">
            <a:normAutofit/>
          </a:bodyPr>
          <a:lstStyle>
            <a:lvl1pPr marL="0" indent="0" algn="ctr">
              <a:buFontTx/>
              <a:buNone/>
              <a:defRPr sz="54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affiliations</a:t>
            </a:r>
            <a:endParaRPr lang="en-US" dirty="0"/>
          </a:p>
        </p:txBody>
      </p:sp>
      <p:sp>
        <p:nvSpPr>
          <p:cNvPr id="85" name="Text Placeholder 76"/>
          <p:cNvSpPr>
            <a:spLocks noGrp="1"/>
          </p:cNvSpPr>
          <p:nvPr>
            <p:ph type="body" sz="quarter" idx="151" hasCustomPrompt="1"/>
          </p:nvPr>
        </p:nvSpPr>
        <p:spPr>
          <a:xfrm>
            <a:off x="4101963" y="2197726"/>
            <a:ext cx="22093415" cy="1376139"/>
          </a:xfrm>
          <a:prstGeom prst="rect">
            <a:avLst/>
          </a:prstGeom>
        </p:spPr>
        <p:txBody>
          <a:bodyPr lIns="77349" tIns="38675" rIns="77349" bIns="38675" anchor="t" anchorCtr="1">
            <a:normAutofit/>
          </a:bodyPr>
          <a:lstStyle>
            <a:lvl1pPr marL="0" indent="0" algn="ctr">
              <a:buFontTx/>
              <a:buNone/>
              <a:defRPr sz="72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authors</a:t>
            </a:r>
            <a:endParaRPr lang="en-US" dirty="0"/>
          </a:p>
        </p:txBody>
      </p:sp>
      <p:sp>
        <p:nvSpPr>
          <p:cNvPr id="86" name="Text Placeholder 76"/>
          <p:cNvSpPr>
            <a:spLocks noGrp="1"/>
          </p:cNvSpPr>
          <p:nvPr>
            <p:ph type="body" sz="quarter" idx="178" hasCustomPrompt="1"/>
          </p:nvPr>
        </p:nvSpPr>
        <p:spPr>
          <a:xfrm>
            <a:off x="4090899" y="355780"/>
            <a:ext cx="22093415" cy="1692719"/>
          </a:xfrm>
          <a:prstGeom prst="rect">
            <a:avLst/>
          </a:prstGeom>
        </p:spPr>
        <p:txBody>
          <a:bodyPr lIns="77349" tIns="38675" rIns="77349" bIns="38675" anchor="t" anchorCtr="1">
            <a:normAutofit/>
          </a:bodyPr>
          <a:lstStyle>
            <a:lvl1pPr marL="0" indent="0" algn="ctr">
              <a:buFontTx/>
              <a:buNone/>
              <a:defRPr sz="98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title</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oleObject" Target="../embeddings/oleObject1.bin"/><Relationship Id="rId13" Type="http://schemas.openxmlformats.org/officeDocument/2006/relationships/hyperlink" Target="http://www.facebook.com/pages/PosterPresentationscom/217914411419?v=app_4949752878&amp;ref=ts" TargetMode="External"/><Relationship Id="rId3" Type="http://schemas.openxmlformats.org/officeDocument/2006/relationships/vmlDrawing" Target="../drawings/vmlDrawing1.vml"/><Relationship Id="rId7" Type="http://schemas.openxmlformats.org/officeDocument/2006/relationships/image" Target="../media/image8.png"/><Relationship Id="rId12" Type="http://schemas.openxmlformats.org/officeDocument/2006/relationships/oleObject" Target="../embeddings/oleObject4.bin"/><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7.jpeg"/><Relationship Id="rId11" Type="http://schemas.openxmlformats.org/officeDocument/2006/relationships/image" Target="../media/image9.png"/><Relationship Id="rId5" Type="http://schemas.openxmlformats.org/officeDocument/2006/relationships/image" Target="../media/image6.png"/><Relationship Id="rId10" Type="http://schemas.openxmlformats.org/officeDocument/2006/relationships/oleObject" Target="../embeddings/oleObject3.bin"/><Relationship Id="rId4" Type="http://schemas.openxmlformats.org/officeDocument/2006/relationships/image" Target="../media/image5.png"/><Relationship Id="rId9" Type="http://schemas.openxmlformats.org/officeDocument/2006/relationships/oleObject" Target="../embeddings/oleObject2.bin"/><Relationship Id="rId14" Type="http://schemas.openxmlformats.org/officeDocument/2006/relationships/image" Target="../media/image10.jpeg"/></Relationships>
</file>

<file path=ppt/slideMasters/_rels/slideMaster2.xml.rels><?xml version="1.0" encoding="UTF-8" standalone="yes"?>
<Relationships xmlns="http://schemas.openxmlformats.org/package/2006/relationships"><Relationship Id="rId8" Type="http://schemas.openxmlformats.org/officeDocument/2006/relationships/oleObject" Target="../embeddings/oleObject5.bin"/><Relationship Id="rId13" Type="http://schemas.openxmlformats.org/officeDocument/2006/relationships/hyperlink" Target="http://www.facebook.com/pages/PosterPresentationscom/217914411419?v=app_4949752878&amp;ref=ts" TargetMode="External"/><Relationship Id="rId3" Type="http://schemas.openxmlformats.org/officeDocument/2006/relationships/vmlDrawing" Target="../drawings/vmlDrawing2.vml"/><Relationship Id="rId7" Type="http://schemas.openxmlformats.org/officeDocument/2006/relationships/image" Target="../media/image8.png"/><Relationship Id="rId12" Type="http://schemas.openxmlformats.org/officeDocument/2006/relationships/oleObject" Target="../embeddings/oleObject8.bin"/><Relationship Id="rId2" Type="http://schemas.openxmlformats.org/officeDocument/2006/relationships/theme" Target="../theme/theme2.xml"/><Relationship Id="rId1" Type="http://schemas.openxmlformats.org/officeDocument/2006/relationships/slideLayout" Target="../slideLayouts/slideLayout2.xml"/><Relationship Id="rId6" Type="http://schemas.openxmlformats.org/officeDocument/2006/relationships/image" Target="../media/image7.jpeg"/><Relationship Id="rId11" Type="http://schemas.openxmlformats.org/officeDocument/2006/relationships/image" Target="../media/image9.png"/><Relationship Id="rId5" Type="http://schemas.openxmlformats.org/officeDocument/2006/relationships/image" Target="../media/image6.png"/><Relationship Id="rId10" Type="http://schemas.openxmlformats.org/officeDocument/2006/relationships/oleObject" Target="../embeddings/oleObject7.bin"/><Relationship Id="rId4" Type="http://schemas.openxmlformats.org/officeDocument/2006/relationships/image" Target="../media/image5.png"/><Relationship Id="rId9" Type="http://schemas.openxmlformats.org/officeDocument/2006/relationships/oleObject" Target="../embeddings/oleObject6.bin"/><Relationship Id="rId14" Type="http://schemas.openxmlformats.org/officeDocument/2006/relationships/image" Target="../media/image10.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5">
                <a:lumMod val="50000"/>
              </a:schemeClr>
            </a:gs>
            <a:gs pos="50000">
              <a:schemeClr val="accent5">
                <a:lumMod val="60000"/>
                <a:lumOff val="40000"/>
              </a:schemeClr>
            </a:gs>
            <a:gs pos="100000">
              <a:schemeClr val="accent5">
                <a:lumMod val="20000"/>
                <a:lumOff val="80000"/>
              </a:schemeClr>
            </a:gs>
          </a:gsLst>
          <a:lin ang="16200000" scaled="1"/>
          <a:tileRect/>
        </a:gradFill>
        <a:effectLst/>
      </p:bgPr>
    </p:bg>
    <p:spTree>
      <p:nvGrpSpPr>
        <p:cNvPr id="1" name=""/>
        <p:cNvGrpSpPr/>
        <p:nvPr/>
      </p:nvGrpSpPr>
      <p:grpSpPr>
        <a:xfrm>
          <a:off x="0" y="0"/>
          <a:ext cx="0" cy="0"/>
          <a:chOff x="0" y="0"/>
          <a:chExt cx="0" cy="0"/>
        </a:xfrm>
      </p:grpSpPr>
      <p:sp>
        <p:nvSpPr>
          <p:cNvPr id="7" name="Rectangle 36"/>
          <p:cNvSpPr>
            <a:spLocks noChangeArrowheads="1"/>
          </p:cNvSpPr>
          <p:nvPr/>
        </p:nvSpPr>
        <p:spPr bwMode="auto">
          <a:xfrm>
            <a:off x="0" y="1"/>
            <a:ext cx="30275213" cy="5440680"/>
          </a:xfrm>
          <a:prstGeom prst="rect">
            <a:avLst/>
          </a:prstGeom>
          <a:solidFill>
            <a:schemeClr val="accent5">
              <a:lumMod val="75000"/>
            </a:schemeClr>
          </a:solidFill>
          <a:ln w="9525">
            <a:solidFill>
              <a:schemeClr val="tx1"/>
            </a:solidFill>
            <a:miter lim="800000"/>
            <a:headEnd/>
            <a:tailEnd/>
          </a:ln>
          <a:effectLst/>
        </p:spPr>
        <p:txBody>
          <a:bodyPr wrap="none" lIns="89551" tIns="44774" rIns="89551" bIns="44774" anchor="ctr"/>
          <a:lstStyle/>
          <a:p>
            <a:pPr>
              <a:defRPr/>
            </a:pPr>
            <a:endParaRPr lang="en-US" dirty="0"/>
          </a:p>
        </p:txBody>
      </p:sp>
      <p:sp>
        <p:nvSpPr>
          <p:cNvPr id="9" name="Rectangle 9"/>
          <p:cNvSpPr>
            <a:spLocks noChangeArrowheads="1"/>
          </p:cNvSpPr>
          <p:nvPr/>
        </p:nvSpPr>
        <p:spPr bwMode="auto">
          <a:xfrm>
            <a:off x="0" y="5425452"/>
            <a:ext cx="30275213" cy="198164"/>
          </a:xfrm>
          <a:prstGeom prst="rect">
            <a:avLst/>
          </a:prstGeom>
          <a:solidFill>
            <a:schemeClr val="accent5">
              <a:lumMod val="50000"/>
            </a:schemeClr>
          </a:solidFill>
          <a:ln w="152400">
            <a:noFill/>
            <a:miter lim="800000"/>
            <a:headEnd/>
            <a:tailEnd/>
          </a:ln>
          <a:effectLst/>
        </p:spPr>
        <p:txBody>
          <a:bodyPr wrap="none" lIns="89551" tIns="44774" rIns="89551" bIns="44774" anchor="ctr"/>
          <a:lstStyle/>
          <a:p>
            <a:pPr>
              <a:defRPr/>
            </a:pPr>
            <a:endParaRPr lang="en-US" dirty="0"/>
          </a:p>
        </p:txBody>
      </p:sp>
      <p:sp>
        <p:nvSpPr>
          <p:cNvPr id="10" name="Text Box 14"/>
          <p:cNvSpPr txBox="1">
            <a:spLocks noChangeArrowheads="1"/>
          </p:cNvSpPr>
          <p:nvPr/>
        </p:nvSpPr>
        <p:spPr bwMode="auto">
          <a:xfrm>
            <a:off x="1538296" y="41989161"/>
            <a:ext cx="2234591" cy="322029"/>
          </a:xfrm>
          <a:prstGeom prst="rect">
            <a:avLst/>
          </a:prstGeom>
          <a:noFill/>
          <a:ln w="9525">
            <a:noFill/>
            <a:miter lim="800000"/>
            <a:headEnd/>
            <a:tailEnd/>
          </a:ln>
          <a:effectLst/>
        </p:spPr>
        <p:txBody>
          <a:bodyPr wrap="square" lIns="89381" tIns="44682" rIns="89381" bIns="44682">
            <a:spAutoFit/>
          </a:bodyPr>
          <a:lstStyle/>
          <a:p>
            <a:pPr eaLnBrk="0" hangingPunct="0">
              <a:lnSpc>
                <a:spcPct val="65000"/>
              </a:lnSpc>
              <a:spcBef>
                <a:spcPct val="50000"/>
              </a:spcBef>
              <a:defRPr/>
            </a:pPr>
            <a:r>
              <a:rPr lang="en-US" sz="500" b="1" dirty="0" smtClean="0">
                <a:solidFill>
                  <a:schemeClr val="bg1">
                    <a:lumMod val="75000"/>
                  </a:schemeClr>
                </a:solidFill>
                <a:latin typeface="Arial" charset="0"/>
              </a:rPr>
              <a:t>RESEARCH POSTER PRESENTATION </a:t>
            </a:r>
            <a:r>
              <a:rPr lang="en-US" sz="500" b="1" dirty="0">
                <a:solidFill>
                  <a:schemeClr val="bg1">
                    <a:lumMod val="75000"/>
                  </a:schemeClr>
                </a:solidFill>
                <a:latin typeface="Arial" charset="0"/>
              </a:rPr>
              <a:t>DESIGN © </a:t>
            </a:r>
            <a:r>
              <a:rPr lang="en-US" sz="500" b="1" dirty="0" smtClean="0">
                <a:solidFill>
                  <a:schemeClr val="bg1">
                    <a:lumMod val="75000"/>
                  </a:schemeClr>
                </a:solidFill>
                <a:latin typeface="Arial" charset="0"/>
              </a:rPr>
              <a:t>2012</a:t>
            </a:r>
            <a:endParaRPr lang="en-US" sz="500" b="1" dirty="0">
              <a:solidFill>
                <a:schemeClr val="bg1">
                  <a:lumMod val="75000"/>
                </a:schemeClr>
              </a:solidFill>
              <a:latin typeface="Arial" charset="0"/>
            </a:endParaRPr>
          </a:p>
          <a:p>
            <a:pPr eaLnBrk="0" hangingPunct="0">
              <a:lnSpc>
                <a:spcPct val="65000"/>
              </a:lnSpc>
              <a:spcBef>
                <a:spcPct val="50000"/>
              </a:spcBef>
              <a:defRPr/>
            </a:pPr>
            <a:r>
              <a:rPr lang="en-US" sz="1000" b="1" dirty="0">
                <a:solidFill>
                  <a:schemeClr val="bg1">
                    <a:lumMod val="75000"/>
                  </a:schemeClr>
                </a:solidFill>
                <a:latin typeface="Arial" charset="0"/>
              </a:rPr>
              <a:t>www.PosterPresentations.com</a:t>
            </a:r>
          </a:p>
        </p:txBody>
      </p:sp>
      <p:sp>
        <p:nvSpPr>
          <p:cNvPr id="16" name="Rectangle 33"/>
          <p:cNvSpPr>
            <a:spLocks noChangeArrowheads="1"/>
          </p:cNvSpPr>
          <p:nvPr/>
        </p:nvSpPr>
        <p:spPr bwMode="auto">
          <a:xfrm>
            <a:off x="634515" y="6446521"/>
            <a:ext cx="14291153" cy="35160496"/>
          </a:xfrm>
          <a:prstGeom prst="roundRect">
            <a:avLst>
              <a:gd name="adj" fmla="val 3215"/>
            </a:avLst>
          </a:prstGeom>
          <a:gradFill flip="none" rotWithShape="1">
            <a:gsLst>
              <a:gs pos="0">
                <a:schemeClr val="accent1">
                  <a:tint val="66000"/>
                  <a:satMod val="160000"/>
                </a:schemeClr>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sp>
        <p:nvSpPr>
          <p:cNvPr id="21" name="Rectangle 33"/>
          <p:cNvSpPr>
            <a:spLocks noChangeArrowheads="1"/>
          </p:cNvSpPr>
          <p:nvPr userDrawn="1"/>
        </p:nvSpPr>
        <p:spPr bwMode="auto">
          <a:xfrm>
            <a:off x="15349546" y="6446521"/>
            <a:ext cx="14291153" cy="35160496"/>
          </a:xfrm>
          <a:prstGeom prst="roundRect">
            <a:avLst>
              <a:gd name="adj" fmla="val 3215"/>
            </a:avLst>
          </a:prstGeom>
          <a:gradFill flip="none" rotWithShape="1">
            <a:gsLst>
              <a:gs pos="0">
                <a:schemeClr val="accent1">
                  <a:tint val="66000"/>
                  <a:satMod val="160000"/>
                </a:schemeClr>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grpSp>
        <p:nvGrpSpPr>
          <p:cNvPr id="23" name="Group 22"/>
          <p:cNvGrpSpPr/>
          <p:nvPr userDrawn="1"/>
        </p:nvGrpSpPr>
        <p:grpSpPr>
          <a:xfrm>
            <a:off x="-12658121" y="-48127"/>
            <a:ext cx="12259293" cy="42851889"/>
            <a:chOff x="-11225189" y="-1"/>
            <a:chExt cx="11018865" cy="38516022"/>
          </a:xfrm>
        </p:grpSpPr>
        <p:sp>
          <p:nvSpPr>
            <p:cNvPr id="24" name="Rectangle 23"/>
            <p:cNvSpPr/>
            <p:nvPr/>
          </p:nvSpPr>
          <p:spPr>
            <a:xfrm>
              <a:off x="-11216136" y="-1"/>
              <a:ext cx="11009812" cy="3851602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marL="0" marR="0" indent="0" algn="ctr" defTabSz="1518341" rtl="0" eaLnBrk="1" fontAlgn="auto" latinLnBrk="0" hangingPunct="1">
                <a:lnSpc>
                  <a:spcPct val="100000"/>
                </a:lnSpc>
                <a:spcBef>
                  <a:spcPts val="0"/>
                </a:spcBef>
                <a:spcAft>
                  <a:spcPts val="0"/>
                </a:spcAft>
                <a:buClrTx/>
                <a:buSzTx/>
                <a:buFontTx/>
                <a:buNone/>
                <a:tabLst/>
                <a:defRPr/>
              </a:pPr>
              <a:r>
                <a:rPr lang="en-US" sz="4000" b="1" spc="0" dirty="0" smtClean="0">
                  <a:solidFill>
                    <a:srgbClr val="FF0000"/>
                  </a:solidFill>
                  <a:latin typeface="Trebuchet MS" pitchFamily="34" charset="0"/>
                </a:rPr>
                <a:t>(—THIS SIDEBAR DOES NOT PRINT—)</a:t>
              </a:r>
              <a:endParaRPr lang="en-US" sz="4000" b="1" spc="600"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DESIGN</a:t>
              </a:r>
              <a:r>
                <a:rPr lang="en-US" sz="4800" b="1" spc="600" baseline="0" dirty="0" smtClean="0">
                  <a:solidFill>
                    <a:schemeClr val="bg1"/>
                  </a:solidFill>
                  <a:latin typeface="Trebuchet MS" pitchFamily="34" charset="0"/>
                </a:rPr>
                <a:t> </a:t>
              </a:r>
              <a:r>
                <a:rPr lang="en-US" sz="4800" b="1" spc="600" dirty="0" smtClean="0">
                  <a:solidFill>
                    <a:schemeClr val="bg1"/>
                  </a:solidFill>
                  <a:latin typeface="Trebuchet MS" pitchFamily="34" charset="0"/>
                </a:rPr>
                <a:t>GUIDE</a:t>
              </a:r>
            </a:p>
            <a:p>
              <a:pPr algn="ctr"/>
              <a:endParaRPr lang="en-US" sz="3600" b="1" dirty="0" smtClean="0">
                <a:latin typeface="Trebuchet MS" pitchFamily="34" charset="0"/>
              </a:endParaRPr>
            </a:p>
            <a:p>
              <a:pPr defTabSz="3765639"/>
              <a:r>
                <a:rPr lang="en-US" sz="3600" i="0" dirty="0" smtClean="0">
                  <a:latin typeface="Trebuchet MS" pitchFamily="34" charset="0"/>
                </a:rPr>
                <a:t>This PowerPoint</a:t>
              </a:r>
              <a:r>
                <a:rPr lang="en-US" sz="3600" i="0" baseline="0" dirty="0" smtClean="0">
                  <a:latin typeface="Trebuchet MS" pitchFamily="34" charset="0"/>
                </a:rPr>
                <a:t> </a:t>
              </a:r>
              <a:r>
                <a:rPr lang="en-US" sz="3600" i="0" dirty="0" smtClean="0">
                  <a:latin typeface="Trebuchet MS" pitchFamily="34" charset="0"/>
                </a:rPr>
                <a:t>2007 template produces</a:t>
              </a:r>
              <a:r>
                <a:rPr lang="en-US" sz="3600" i="0" baseline="0" dirty="0" smtClean="0">
                  <a:latin typeface="Trebuchet MS" pitchFamily="34" charset="0"/>
                </a:rPr>
                <a:t> </a:t>
              </a:r>
              <a:r>
                <a:rPr lang="en-US" sz="3600" i="0" dirty="0" smtClean="0">
                  <a:latin typeface="Trebuchet MS" pitchFamily="34" charset="0"/>
                </a:rPr>
                <a:t>an</a:t>
              </a:r>
              <a:r>
                <a:rPr lang="en-US" sz="3600" i="0" baseline="0" dirty="0" smtClean="0">
                  <a:latin typeface="Trebuchet MS" pitchFamily="34" charset="0"/>
                </a:rPr>
                <a:t> A0</a:t>
              </a:r>
              <a:r>
                <a:rPr lang="en-US" sz="3600" i="0" dirty="0" smtClean="0">
                  <a:latin typeface="Trebuchet MS" pitchFamily="34" charset="0"/>
                </a:rPr>
                <a:t> presentation poster. </a:t>
              </a:r>
              <a:r>
                <a:rPr lang="en-US" sz="3600" dirty="0" smtClean="0">
                  <a:latin typeface="Trebuchet MS" pitchFamily="34" charset="0"/>
                </a:rPr>
                <a:t>You</a:t>
              </a:r>
              <a:r>
                <a:rPr lang="en-US" sz="3600" baseline="0" dirty="0" smtClean="0">
                  <a:latin typeface="Trebuchet MS" pitchFamily="34" charset="0"/>
                </a:rPr>
                <a:t> can u</a:t>
              </a:r>
              <a:r>
                <a:rPr lang="en-US" sz="3600" dirty="0" smtClean="0">
                  <a:latin typeface="Trebuchet MS" pitchFamily="34" charset="0"/>
                </a:rPr>
                <a:t>se</a:t>
              </a:r>
              <a:r>
                <a:rPr lang="en-US" sz="3600" baseline="0" dirty="0" smtClean="0">
                  <a:latin typeface="Trebuchet MS" pitchFamily="34" charset="0"/>
                </a:rPr>
                <a:t> it to create your research poster and </a:t>
              </a:r>
              <a:r>
                <a:rPr lang="en-US" sz="3600" dirty="0" smtClean="0">
                  <a:latin typeface="Trebuchet MS" pitchFamily="34" charset="0"/>
                </a:rPr>
                <a:t>save valuable time placing titles, subtitles,</a:t>
              </a:r>
              <a:r>
                <a:rPr lang="en-US" sz="3600" baseline="0" dirty="0" smtClean="0">
                  <a:latin typeface="Trebuchet MS" pitchFamily="34" charset="0"/>
                </a:rPr>
                <a:t> text, and graphics</a:t>
              </a:r>
              <a:r>
                <a:rPr lang="en-US" sz="3600" dirty="0" smtClean="0">
                  <a:latin typeface="Trebuchet MS" pitchFamily="34" charset="0"/>
                </a:rPr>
                <a:t>. </a:t>
              </a:r>
            </a:p>
            <a:p>
              <a:pPr defTabSz="3765639"/>
              <a:endParaRPr lang="en-US" sz="3600" dirty="0" smtClean="0">
                <a:latin typeface="Trebuchet MS" pitchFamily="34" charset="0"/>
              </a:endParaRPr>
            </a:p>
            <a:p>
              <a:pPr defTabSz="4389219"/>
              <a:r>
                <a:rPr lang="en-US" sz="3600" dirty="0" smtClean="0">
                  <a:latin typeface="Trebuchet MS" pitchFamily="34" charset="0"/>
                </a:rPr>
                <a:t>We provide a series of online tutorials that will guide you through the poster design process and answer your poster production questions. To view our template tutorials, go online to </a:t>
              </a:r>
              <a:r>
                <a:rPr lang="en-US" sz="3600" b="1" dirty="0" smtClean="0">
                  <a:solidFill>
                    <a:srgbClr val="FFC000"/>
                  </a:solidFill>
                  <a:latin typeface="Trebuchet MS" pitchFamily="34" charset="0"/>
                </a:rPr>
                <a:t>PosterPresentations.com</a:t>
              </a:r>
              <a:r>
                <a:rPr lang="en-US" sz="3600" b="1" dirty="0" smtClean="0">
                  <a:solidFill>
                    <a:schemeClr val="bg1"/>
                  </a:solidFill>
                  <a:latin typeface="Trebuchet MS" pitchFamily="34" charset="0"/>
                </a:rPr>
                <a:t> </a:t>
              </a:r>
              <a:r>
                <a:rPr lang="en-US" sz="3600" dirty="0" smtClean="0">
                  <a:solidFill>
                    <a:schemeClr val="bg1"/>
                  </a:solidFill>
                  <a:latin typeface="Trebuchet MS" pitchFamily="34" charset="0"/>
                </a:rPr>
                <a:t>and click on HELP DESK.</a:t>
              </a:r>
            </a:p>
            <a:p>
              <a:pPr defTabSz="4389219"/>
              <a:endParaRPr lang="en-US" sz="3600" dirty="0" smtClean="0">
                <a:latin typeface="Trebuchet MS" pitchFamily="34" charset="0"/>
              </a:endParaRPr>
            </a:p>
            <a:p>
              <a:pPr defTabSz="4389219"/>
              <a:r>
                <a:rPr lang="en-US" sz="3600" dirty="0" smtClean="0">
                  <a:solidFill>
                    <a:schemeClr val="bg1"/>
                  </a:solidFill>
                  <a:latin typeface="Trebuchet MS" pitchFamily="34" charset="0"/>
                </a:rPr>
                <a:t>When</a:t>
              </a:r>
              <a:r>
                <a:rPr lang="en-US" sz="3600" baseline="0" dirty="0" smtClean="0">
                  <a:solidFill>
                    <a:schemeClr val="bg1"/>
                  </a:solidFill>
                  <a:latin typeface="Trebuchet MS" pitchFamily="34" charset="0"/>
                </a:rPr>
                <a:t> you are ready to print your poster</a:t>
              </a:r>
              <a:r>
                <a:rPr lang="en-US" sz="3600" dirty="0" smtClean="0">
                  <a:solidFill>
                    <a:schemeClr val="bg1"/>
                  </a:solidFill>
                  <a:latin typeface="Trebuchet MS" pitchFamily="34" charset="0"/>
                </a:rPr>
                <a:t>,</a:t>
              </a:r>
              <a:r>
                <a:rPr lang="en-US" sz="3600" baseline="0" dirty="0" smtClean="0">
                  <a:solidFill>
                    <a:schemeClr val="bg1"/>
                  </a:solidFill>
                  <a:latin typeface="Trebuchet MS" pitchFamily="34" charset="0"/>
                </a:rPr>
                <a:t> go online to </a:t>
              </a:r>
              <a:r>
                <a:rPr lang="en-US" sz="3600" b="0" dirty="0" smtClean="0">
                  <a:solidFill>
                    <a:schemeClr val="bg1"/>
                  </a:solidFill>
                  <a:latin typeface="Trebuchet MS" pitchFamily="34" charset="0"/>
                </a:rPr>
                <a:t>PosterPresentations.com</a:t>
              </a:r>
              <a:r>
                <a:rPr lang="en-US" sz="3600" dirty="0" smtClean="0">
                  <a:solidFill>
                    <a:schemeClr val="bg1"/>
                  </a:solidFill>
                  <a:latin typeface="Trebuchet MS" pitchFamily="34" charset="0"/>
                </a:rPr>
                <a:t/>
              </a:r>
              <a:br>
                <a:rPr lang="en-US" sz="3600" dirty="0" smtClean="0">
                  <a:solidFill>
                    <a:schemeClr val="bg1"/>
                  </a:solidFill>
                  <a:latin typeface="Trebuchet MS" pitchFamily="34" charset="0"/>
                </a:rPr>
              </a:br>
              <a:endParaRPr lang="en-US" sz="3600" dirty="0" smtClean="0">
                <a:solidFill>
                  <a:schemeClr val="bg1"/>
                </a:solidFill>
                <a:latin typeface="Trebuchet MS" pitchFamily="34" charset="0"/>
              </a:endParaRPr>
            </a:p>
            <a:p>
              <a:pPr algn="l" defTabSz="3765639"/>
              <a:r>
                <a:rPr lang="en-US" sz="3600" b="0" dirty="0" smtClean="0">
                  <a:solidFill>
                    <a:schemeClr val="bg1"/>
                  </a:solidFill>
                  <a:latin typeface="Trebuchet MS" pitchFamily="34" charset="0"/>
                </a:rPr>
                <a:t>Need</a:t>
              </a:r>
              <a:r>
                <a:rPr lang="en-US" sz="3600" b="0" baseline="0" dirty="0" smtClean="0">
                  <a:solidFill>
                    <a:schemeClr val="bg1"/>
                  </a:solidFill>
                  <a:latin typeface="Trebuchet MS" pitchFamily="34" charset="0"/>
                </a:rPr>
                <a:t> assistance? Call us at </a:t>
              </a:r>
              <a:r>
                <a:rPr lang="en-US" sz="3600" b="0" dirty="0" smtClean="0">
                  <a:solidFill>
                    <a:srgbClr val="FFC000"/>
                  </a:solidFill>
                  <a:latin typeface="Trebuchet MS" pitchFamily="34" charset="0"/>
                </a:rPr>
                <a:t>1.510.649.3001</a:t>
              </a:r>
            </a:p>
            <a:p>
              <a:pPr algn="l" defTabSz="3765639"/>
              <a:endParaRPr lang="en-US" sz="4400" b="1" dirty="0" smtClean="0">
                <a:solidFill>
                  <a:srgbClr val="FFFF00"/>
                </a:solidFill>
                <a:latin typeface="Trebuchet MS" pitchFamily="34" charset="0"/>
              </a:endParaRPr>
            </a:p>
            <a:p>
              <a:pPr algn="ctr"/>
              <a:endParaRPr lang="en-US" sz="3200" b="1"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QUICK START</a:t>
              </a:r>
            </a:p>
            <a:p>
              <a:pPr algn="ctr"/>
              <a:endParaRPr lang="en-US" sz="40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Zoom in and out</a:t>
              </a:r>
            </a:p>
            <a:p>
              <a:pPr marL="2527300" indent="-650875" algn="l" defTabSz="850900">
                <a:tabLst/>
              </a:pPr>
              <a:r>
                <a:rPr lang="en-US" sz="3200" b="0" baseline="0" dirty="0" smtClean="0">
                  <a:solidFill>
                    <a:schemeClr val="bg1"/>
                  </a:solidFill>
                  <a:latin typeface="Trebuchet MS" pitchFamily="34" charset="0"/>
                </a:rPr>
                <a:t>	</a:t>
              </a:r>
              <a:r>
                <a:rPr lang="en-US" sz="3200" b="0" baseline="0" dirty="0" smtClean="0">
                  <a:solidFill>
                    <a:schemeClr val="bg1">
                      <a:lumMod val="75000"/>
                    </a:schemeClr>
                  </a:solidFill>
                  <a:latin typeface="Trebuchet MS" pitchFamily="34" charset="0"/>
                </a:rPr>
                <a:t>As you work on your poster zoom in and out to the level that is more comfortable to you. Go to VIEW &gt; ZOOM.</a:t>
              </a:r>
            </a:p>
            <a:p>
              <a:pPr algn="l"/>
              <a:endParaRPr lang="en-US" sz="3600" b="0"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Title, Authors, and Affiliations</a:t>
              </a:r>
            </a:p>
            <a:p>
              <a:pPr algn="l"/>
              <a:r>
                <a:rPr lang="en-US" sz="3200" b="0" baseline="0" dirty="0" smtClean="0">
                  <a:solidFill>
                    <a:schemeClr val="bg1">
                      <a:lumMod val="75000"/>
                    </a:schemeClr>
                  </a:solidFill>
                  <a:latin typeface="Trebuchet MS" pitchFamily="34" charset="0"/>
                </a:rPr>
                <a:t>Start designing your poster by adding the title, the names of the authors, and the affiliated institutions. </a:t>
              </a:r>
              <a:r>
                <a:rPr lang="en-US" sz="3200" b="0" spc="0" baseline="0" dirty="0" smtClean="0">
                  <a:solidFill>
                    <a:schemeClr val="bg1">
                      <a:lumMod val="75000"/>
                    </a:schemeClr>
                  </a:solidFill>
                  <a:latin typeface="Trebuchet MS" pitchFamily="34" charset="0"/>
                </a:rPr>
                <a:t>You can type or paste text into the provided boxes. The template will automatically adjust the size of your text to fit the title box. You can manually override this feature and change the size of your text. </a:t>
              </a:r>
            </a:p>
            <a:p>
              <a:pPr algn="l"/>
              <a:endParaRPr lang="en-US" sz="3200" b="0" spc="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The font size of your title should be bigger than your name(s) and institution name(s).</a:t>
              </a:r>
            </a:p>
            <a:p>
              <a:pPr algn="l"/>
              <a:r>
                <a:rPr lang="en-US" sz="3600" b="1" baseline="0" dirty="0" smtClean="0">
                  <a:solidFill>
                    <a:schemeClr val="bg1"/>
                  </a:solidFill>
                  <a:latin typeface="Trebuchet MS" pitchFamily="34" charset="0"/>
                </a:rPr>
                <a:t/>
              </a:r>
              <a:br>
                <a:rPr lang="en-US" sz="3600" b="1" baseline="0" dirty="0" smtClean="0">
                  <a:solidFill>
                    <a:schemeClr val="bg1"/>
                  </a:solidFill>
                  <a:latin typeface="Trebuchet MS" pitchFamily="34" charset="0"/>
                </a:rPr>
              </a:br>
              <a:endParaRPr lang="en-US" sz="3600" b="1" dirty="0" smtClean="0">
                <a:solidFill>
                  <a:schemeClr val="bg1"/>
                </a:solidFill>
                <a:latin typeface="Trebuchet MS" pitchFamily="34" charset="0"/>
              </a:endParaRPr>
            </a:p>
            <a:p>
              <a:pPr algn="ctr"/>
              <a:endParaRPr lang="en-US" sz="3600" b="1" dirty="0" smtClean="0">
                <a:solidFill>
                  <a:srgbClr val="FFC000"/>
                </a:solidFill>
                <a:latin typeface="Trebuchet MS" pitchFamily="34" charset="0"/>
              </a:endParaRPr>
            </a:p>
            <a:p>
              <a:pPr algn="ctr"/>
              <a:endParaRPr lang="en-US" sz="3600" b="1" dirty="0" smtClean="0">
                <a:solidFill>
                  <a:srgbClr val="FFC000"/>
                </a:solidFill>
                <a:latin typeface="Trebuchet MS" pitchFamily="34" charset="0"/>
              </a:endParaRPr>
            </a:p>
            <a:p>
              <a:pPr algn="ctr"/>
              <a:r>
                <a:rPr lang="en-US" sz="4000" b="1" dirty="0" smtClean="0">
                  <a:solidFill>
                    <a:srgbClr val="FFC000"/>
                  </a:solidFill>
                  <a:latin typeface="Trebuchet MS" pitchFamily="34" charset="0"/>
                </a:rPr>
                <a:t>Adding Logos</a:t>
              </a:r>
              <a:r>
                <a:rPr lang="en-US" sz="4000" b="1" baseline="0" dirty="0" smtClean="0">
                  <a:solidFill>
                    <a:srgbClr val="FFC000"/>
                  </a:solidFill>
                  <a:latin typeface="Trebuchet MS" pitchFamily="34" charset="0"/>
                </a:rPr>
                <a:t> / Seals</a:t>
              </a:r>
            </a:p>
            <a:p>
              <a:pPr algn="l"/>
              <a:r>
                <a:rPr lang="en-US" sz="3200" b="0" baseline="0" dirty="0" smtClean="0">
                  <a:solidFill>
                    <a:schemeClr val="bg1">
                      <a:lumMod val="75000"/>
                    </a:schemeClr>
                  </a:solidFill>
                  <a:latin typeface="Trebuchet MS" pitchFamily="34" charset="0"/>
                </a:rPr>
                <a:t>Most often, logos are added on each side of the title. You can insert a logo by dragging and dropping it from your desktop, copy and paste or by going to INSERT &gt; PICTURES. Logos taken from web sites are likely to be low quality when printed. Zoom it at 100% to see what the logo will look like on the final poster and make any necessary adjustments.  </a:t>
              </a:r>
            </a:p>
            <a:p>
              <a:pPr algn="l"/>
              <a:endParaRPr lang="en-US" sz="3200" b="0" spc="30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spc="0"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See if your school’s logo is available on our free poster templates page.</a:t>
              </a:r>
            </a:p>
            <a:p>
              <a:pPr algn="l"/>
              <a:endParaRPr lang="en-US" sz="3200" b="0" baseline="0" dirty="0" smtClean="0">
                <a:latin typeface="Trebuchet MS" pitchFamily="34" charset="0"/>
              </a:endParaRPr>
            </a:p>
            <a:p>
              <a:pPr algn="ctr"/>
              <a:r>
                <a:rPr lang="en-US" sz="4000" b="1" baseline="0" dirty="0" smtClean="0">
                  <a:solidFill>
                    <a:srgbClr val="FFC000"/>
                  </a:solidFill>
                  <a:latin typeface="Trebuchet MS" pitchFamily="34" charset="0"/>
                </a:rPr>
                <a:t>Photographs / Graphics</a:t>
              </a:r>
            </a:p>
            <a:p>
              <a:pPr algn="l" defTabSz="977900"/>
              <a:r>
                <a:rPr lang="en-US" sz="3200" b="0" baseline="0" dirty="0" smtClean="0">
                  <a:solidFill>
                    <a:schemeClr val="bg1">
                      <a:lumMod val="75000"/>
                    </a:schemeClr>
                  </a:solidFill>
                  <a:latin typeface="Trebuchet MS" pitchFamily="34" charset="0"/>
                </a:rPr>
                <a:t>You can add images by dragging and dropping from your desktop, copy and paste, or by going to INSERT &gt; PICTURES. Resize images proportionally by holding down the SHIFT key and dragging one of the corner handles. For a professional-looking poster, do not distort your images by enlarging them </a:t>
              </a:r>
              <a:r>
                <a:rPr lang="en-US" sz="3200" b="0" spc="0" baseline="0" dirty="0" smtClean="0">
                  <a:solidFill>
                    <a:schemeClr val="bg1">
                      <a:lumMod val="75000"/>
                    </a:schemeClr>
                  </a:solidFill>
                  <a:latin typeface="Trebuchet MS" pitchFamily="34" charset="0"/>
                </a:rPr>
                <a:t>disproportionally.</a:t>
              </a:r>
            </a:p>
            <a:p>
              <a:pPr algn="l" defTabSz="977900"/>
              <a:endParaRPr lang="en-US" sz="3200" b="0" baseline="0" dirty="0" smtClean="0">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r>
                <a:rPr lang="en-US" sz="4000" b="1" baseline="0" dirty="0" smtClean="0">
                  <a:solidFill>
                    <a:srgbClr val="FFC000"/>
                  </a:solidFill>
                  <a:latin typeface="Trebuchet MS" pitchFamily="34" charset="0"/>
                </a:rPr>
                <a:t>Image Quality Check</a:t>
              </a:r>
            </a:p>
            <a:p>
              <a:pPr lvl="0" algn="l" defTabSz="977900"/>
              <a:r>
                <a:rPr lang="en-US" sz="3200" b="0" baseline="0" dirty="0" smtClean="0">
                  <a:solidFill>
                    <a:schemeClr val="bg1">
                      <a:lumMod val="75000"/>
                    </a:schemeClr>
                  </a:solidFill>
                  <a:latin typeface="Trebuchet MS" pitchFamily="34" charset="0"/>
                </a:rPr>
                <a:t>Zoom in and look at your images at 100% magnification. If they look good they will print well. </a:t>
              </a:r>
              <a:endParaRPr lang="en-US" sz="3600" b="0" dirty="0" smtClean="0">
                <a:latin typeface="Trebuchet MS" pitchFamily="34" charset="0"/>
              </a:endParaRPr>
            </a:p>
          </p:txBody>
        </p:sp>
        <p:cxnSp>
          <p:nvCxnSpPr>
            <p:cNvPr id="25" name="Straight Connector 24"/>
            <p:cNvCxnSpPr/>
            <p:nvPr/>
          </p:nvCxnSpPr>
          <p:spPr>
            <a:xfrm>
              <a:off x="-11225189" y="7240467"/>
              <a:ext cx="10999746" cy="3341"/>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pic>
          <p:nvPicPr>
            <p:cNvPr id="26" name="Picture 25"/>
            <p:cNvPicPr>
              <a:picLocks noChangeAspect="1"/>
            </p:cNvPicPr>
            <p:nvPr userDrawn="1"/>
          </p:nvPicPr>
          <p:blipFill>
            <a:blip r:embed="rId4"/>
            <a:stretch>
              <a:fillRect/>
            </a:stretch>
          </p:blipFill>
          <p:spPr>
            <a:xfrm>
              <a:off x="-10479105" y="12472417"/>
              <a:ext cx="1597666" cy="1201935"/>
            </a:xfrm>
            <a:prstGeom prst="rect">
              <a:avLst/>
            </a:prstGeom>
          </p:spPr>
        </p:pic>
        <p:pic>
          <p:nvPicPr>
            <p:cNvPr id="30" name="Picture 29"/>
            <p:cNvPicPr>
              <a:picLocks noChangeAspect="1"/>
            </p:cNvPicPr>
            <p:nvPr userDrawn="1"/>
          </p:nvPicPr>
          <p:blipFill>
            <a:blip r:embed="rId5"/>
            <a:stretch>
              <a:fillRect/>
            </a:stretch>
          </p:blipFill>
          <p:spPr>
            <a:xfrm>
              <a:off x="-10732765" y="19116994"/>
              <a:ext cx="9986808" cy="1053596"/>
            </a:xfrm>
            <a:prstGeom prst="rect">
              <a:avLst/>
            </a:prstGeom>
          </p:spPr>
        </p:pic>
        <p:grpSp>
          <p:nvGrpSpPr>
            <p:cNvPr id="32" name="Group 31"/>
            <p:cNvGrpSpPr/>
            <p:nvPr userDrawn="1"/>
          </p:nvGrpSpPr>
          <p:grpSpPr>
            <a:xfrm>
              <a:off x="-9744993" y="29384977"/>
              <a:ext cx="7531182" cy="2202634"/>
              <a:chOff x="-4470427" y="13701622"/>
              <a:chExt cx="3470785" cy="1011982"/>
            </a:xfrm>
          </p:grpSpPr>
          <p:grpSp>
            <p:nvGrpSpPr>
              <p:cNvPr id="46" name="Group 45"/>
              <p:cNvGrpSpPr/>
              <p:nvPr userDrawn="1"/>
            </p:nvGrpSpPr>
            <p:grpSpPr>
              <a:xfrm>
                <a:off x="-2783495" y="13745853"/>
                <a:ext cx="624431" cy="898924"/>
                <a:chOff x="-3958697" y="14964973"/>
                <a:chExt cx="779338" cy="1288152"/>
              </a:xfrm>
            </p:grpSpPr>
            <p:pic>
              <p:nvPicPr>
                <p:cNvPr id="52" name="Picture 51"/>
                <p:cNvPicPr>
                  <a:picLocks noChangeAspect="1"/>
                </p:cNvPicPr>
                <p:nvPr userDrawn="1"/>
              </p:nvPicPr>
              <p:blipFill>
                <a:blip r:embed="rId6"/>
                <a:stretch>
                  <a:fillRect/>
                </a:stretch>
              </p:blipFill>
              <p:spPr>
                <a:xfrm>
                  <a:off x="-3948160" y="14964973"/>
                  <a:ext cx="768801" cy="1090857"/>
                </a:xfrm>
                <a:prstGeom prst="rect">
                  <a:avLst/>
                </a:prstGeom>
              </p:spPr>
            </p:pic>
            <p:sp>
              <p:nvSpPr>
                <p:cNvPr id="53" name="TextBox 52"/>
                <p:cNvSpPr txBox="1"/>
                <p:nvPr userDrawn="1"/>
              </p:nvSpPr>
              <p:spPr>
                <a:xfrm>
                  <a:off x="-3958697" y="15961716"/>
                  <a:ext cx="779337" cy="291409"/>
                </a:xfrm>
                <a:prstGeom prst="rect">
                  <a:avLst/>
                </a:prstGeom>
                <a:solidFill>
                  <a:schemeClr val="accent1"/>
                </a:solidFill>
                <a:ln>
                  <a:noFill/>
                </a:ln>
              </p:spPr>
              <p:txBody>
                <a:bodyPr wrap="square" lIns="91440" tIns="91440" rIns="91440" bIns="91440" rtlCol="0">
                  <a:spAutoFit/>
                </a:bodyPr>
                <a:lstStyle/>
                <a:p>
                  <a:pPr algn="ctr"/>
                  <a:r>
                    <a:rPr lang="en-US" sz="2000" b="1" dirty="0" smtClean="0">
                      <a:solidFill>
                        <a:schemeClr val="tx1"/>
                      </a:solidFill>
                    </a:rPr>
                    <a:t>ORIGINAL</a:t>
                  </a:r>
                  <a:endParaRPr lang="en-US" sz="2000" b="1" dirty="0">
                    <a:solidFill>
                      <a:schemeClr val="tx1"/>
                    </a:solidFill>
                  </a:endParaRPr>
                </a:p>
              </p:txBody>
            </p:sp>
          </p:grpSp>
          <p:grpSp>
            <p:nvGrpSpPr>
              <p:cNvPr id="47" name="Group 46"/>
              <p:cNvGrpSpPr/>
              <p:nvPr userDrawn="1"/>
            </p:nvGrpSpPr>
            <p:grpSpPr>
              <a:xfrm>
                <a:off x="-2033159" y="13745867"/>
                <a:ext cx="1033517" cy="898915"/>
                <a:chOff x="-2921738" y="14889872"/>
                <a:chExt cx="1420279" cy="1235304"/>
              </a:xfrm>
            </p:grpSpPr>
            <p:pic>
              <p:nvPicPr>
                <p:cNvPr id="50" name="Picture 49"/>
                <p:cNvPicPr>
                  <a:picLocks noChangeAspect="1"/>
                </p:cNvPicPr>
                <p:nvPr userDrawn="1"/>
              </p:nvPicPr>
              <p:blipFill>
                <a:blip r:embed="rId6"/>
                <a:stretch>
                  <a:fillRect/>
                </a:stretch>
              </p:blipFill>
              <p:spPr>
                <a:xfrm>
                  <a:off x="-2921738" y="14889872"/>
                  <a:ext cx="1420279" cy="1029694"/>
                </a:xfrm>
                <a:prstGeom prst="rect">
                  <a:avLst/>
                </a:prstGeom>
              </p:spPr>
            </p:pic>
            <p:sp>
              <p:nvSpPr>
                <p:cNvPr id="51" name="TextBox 50"/>
                <p:cNvSpPr txBox="1"/>
                <p:nvPr userDrawn="1"/>
              </p:nvSpPr>
              <p:spPr>
                <a:xfrm>
                  <a:off x="-2918991" y="15845720"/>
                  <a:ext cx="1417532" cy="279456"/>
                </a:xfrm>
                <a:prstGeom prst="rect">
                  <a:avLst/>
                </a:prstGeom>
                <a:solidFill>
                  <a:srgbClr val="FF0000"/>
                </a:solidFill>
              </p:spPr>
              <p:txBody>
                <a:bodyPr wrap="square" lIns="457200" tIns="91440" rIns="457200" bIns="91440" rtlCol="0">
                  <a:spAutoFit/>
                </a:bodyPr>
                <a:lstStyle/>
                <a:p>
                  <a:pPr algn="ctr"/>
                  <a:r>
                    <a:rPr lang="en-US" sz="2000" b="1" dirty="0" smtClean="0">
                      <a:solidFill>
                        <a:schemeClr val="bg1"/>
                      </a:solidFill>
                    </a:rPr>
                    <a:t>DISTORTED</a:t>
                  </a:r>
                  <a:endParaRPr lang="en-US" sz="900" b="1" dirty="0">
                    <a:solidFill>
                      <a:schemeClr val="bg1"/>
                    </a:solidFill>
                  </a:endParaRPr>
                </a:p>
              </p:txBody>
            </p:sp>
          </p:grpSp>
          <p:pic>
            <p:nvPicPr>
              <p:cNvPr id="48" name="Picture 47"/>
              <p:cNvPicPr>
                <a:picLocks noChangeAspect="1"/>
              </p:cNvPicPr>
              <p:nvPr userDrawn="1"/>
            </p:nvPicPr>
            <p:blipFill>
              <a:blip r:embed="rId7"/>
              <a:stretch>
                <a:fillRect/>
              </a:stretch>
            </p:blipFill>
            <p:spPr>
              <a:xfrm>
                <a:off x="-4470427" y="13701622"/>
                <a:ext cx="1098742" cy="847761"/>
              </a:xfrm>
              <a:prstGeom prst="rect">
                <a:avLst/>
              </a:prstGeom>
            </p:spPr>
          </p:pic>
          <p:sp>
            <p:nvSpPr>
              <p:cNvPr id="49" name="TextBox 48"/>
              <p:cNvSpPr txBox="1"/>
              <p:nvPr userDrawn="1"/>
            </p:nvSpPr>
            <p:spPr>
              <a:xfrm>
                <a:off x="-4440600" y="14388371"/>
                <a:ext cx="1035685" cy="325233"/>
              </a:xfrm>
              <a:prstGeom prst="rect">
                <a:avLst/>
              </a:prstGeom>
              <a:noFill/>
            </p:spPr>
            <p:txBody>
              <a:bodyPr wrap="square" lIns="457200" tIns="457200" rIns="457200" bIns="0" rtlCol="0">
                <a:spAutoFit/>
              </a:bodyPr>
              <a:lstStyle/>
              <a:p>
                <a:pPr algn="ctr"/>
                <a:r>
                  <a:rPr lang="en-US" sz="1600" dirty="0" smtClean="0">
                    <a:solidFill>
                      <a:schemeClr val="bg1"/>
                    </a:solidFill>
                  </a:rPr>
                  <a:t>Corner</a:t>
                </a:r>
                <a:r>
                  <a:rPr lang="en-US" sz="1600" baseline="0" dirty="0" smtClean="0">
                    <a:solidFill>
                      <a:schemeClr val="bg1"/>
                    </a:solidFill>
                  </a:rPr>
                  <a:t> handles</a:t>
                </a:r>
                <a:endParaRPr lang="en-US" sz="1600" dirty="0">
                  <a:solidFill>
                    <a:schemeClr val="bg1"/>
                  </a:solidFill>
                </a:endParaRPr>
              </a:p>
            </p:txBody>
          </p:sp>
        </p:grpSp>
        <p:grpSp>
          <p:nvGrpSpPr>
            <p:cNvPr id="37" name="Group 36"/>
            <p:cNvGrpSpPr/>
            <p:nvPr userDrawn="1"/>
          </p:nvGrpSpPr>
          <p:grpSpPr>
            <a:xfrm>
              <a:off x="-10573702" y="34554904"/>
              <a:ext cx="9344084" cy="2526502"/>
              <a:chOff x="-4835604" y="15859915"/>
              <a:chExt cx="4306270" cy="1160780"/>
            </a:xfrm>
          </p:grpSpPr>
          <p:graphicFrame>
            <p:nvGraphicFramePr>
              <p:cNvPr id="38" name="Object 37"/>
              <p:cNvGraphicFramePr>
                <a:graphicFrameLocks noChangeAspect="1"/>
              </p:cNvGraphicFramePr>
              <p:nvPr userDrawn="1">
                <p:extLst>
                  <p:ext uri="{D42A27DB-BD31-4B8C-83A1-F6EECF244321}">
                    <p14:modId xmlns:p14="http://schemas.microsoft.com/office/powerpoint/2010/main" xmlns="" val="4035688387"/>
                  </p:ext>
                </p:extLst>
              </p:nvPr>
            </p:nvGraphicFramePr>
            <p:xfrm>
              <a:off x="-4649322" y="15859915"/>
              <a:ext cx="1828800" cy="1117600"/>
            </p:xfrm>
            <a:graphic>
              <a:graphicData uri="http://schemas.openxmlformats.org/presentationml/2006/ole">
                <p:oleObj spid="_x0000_s1038" name="Image" r:id="rId8" imgW="1828571" imgH="1117460" progId="">
                  <p:embed/>
                </p:oleObj>
              </a:graphicData>
            </a:graphic>
          </p:graphicFrame>
          <p:graphicFrame>
            <p:nvGraphicFramePr>
              <p:cNvPr id="39" name="Object 38"/>
              <p:cNvGraphicFramePr>
                <a:graphicFrameLocks noChangeAspect="1"/>
              </p:cNvGraphicFramePr>
              <p:nvPr userDrawn="1">
                <p:extLst>
                  <p:ext uri="{D42A27DB-BD31-4B8C-83A1-F6EECF244321}">
                    <p14:modId xmlns:p14="http://schemas.microsoft.com/office/powerpoint/2010/main" xmlns="" val="37521511"/>
                  </p:ext>
                </p:extLst>
              </p:nvPr>
            </p:nvGraphicFramePr>
            <p:xfrm>
              <a:off x="-2572617" y="15863608"/>
              <a:ext cx="1828800" cy="1117600"/>
            </p:xfrm>
            <a:graphic>
              <a:graphicData uri="http://schemas.openxmlformats.org/presentationml/2006/ole">
                <p:oleObj spid="_x0000_s1039" name="Image" r:id="rId9" imgW="1828571" imgH="1117460" progId="">
                  <p:embed/>
                </p:oleObj>
              </a:graphicData>
            </a:graphic>
          </p:graphicFrame>
          <p:sp>
            <p:nvSpPr>
              <p:cNvPr id="41" name="TextBox 40"/>
              <p:cNvSpPr txBox="1"/>
              <p:nvPr userDrawn="1"/>
            </p:nvSpPr>
            <p:spPr>
              <a:xfrm rot="16200000">
                <a:off x="-5311537" y="16369501"/>
                <a:ext cx="1117601" cy="165735"/>
              </a:xfrm>
              <a:prstGeom prst="rect">
                <a:avLst/>
              </a:prstGeom>
              <a:noFill/>
            </p:spPr>
            <p:txBody>
              <a:bodyPr wrap="square" lIns="91440" tIns="91440" rIns="91440" bIns="0" rtlCol="0">
                <a:spAutoFit/>
              </a:bodyPr>
              <a:lstStyle/>
              <a:p>
                <a:pPr algn="ctr"/>
                <a:r>
                  <a:rPr lang="en-US" sz="2000" dirty="0" smtClean="0">
                    <a:solidFill>
                      <a:srgbClr val="92D050"/>
                    </a:solidFill>
                  </a:rPr>
                  <a:t>Good</a:t>
                </a:r>
                <a:r>
                  <a:rPr lang="en-US" sz="2000" baseline="0" dirty="0" smtClean="0">
                    <a:solidFill>
                      <a:srgbClr val="92D050"/>
                    </a:solidFill>
                  </a:rPr>
                  <a:t> </a:t>
                </a:r>
                <a:r>
                  <a:rPr lang="en-US" sz="2000" baseline="0" dirty="0" smtClean="0">
                    <a:solidFill>
                      <a:schemeClr val="bg1"/>
                    </a:solidFill>
                  </a:rPr>
                  <a:t>printing quality</a:t>
                </a:r>
                <a:endParaRPr lang="en-US" sz="2000" dirty="0">
                  <a:solidFill>
                    <a:schemeClr val="bg1"/>
                  </a:solidFill>
                </a:endParaRPr>
              </a:p>
            </p:txBody>
          </p:sp>
          <p:sp>
            <p:nvSpPr>
              <p:cNvPr id="45" name="TextBox 44"/>
              <p:cNvSpPr txBox="1"/>
              <p:nvPr userDrawn="1"/>
            </p:nvSpPr>
            <p:spPr>
              <a:xfrm rot="16200000">
                <a:off x="-1171002" y="16379027"/>
                <a:ext cx="1117601" cy="165735"/>
              </a:xfrm>
              <a:prstGeom prst="rect">
                <a:avLst/>
              </a:prstGeom>
              <a:noFill/>
            </p:spPr>
            <p:txBody>
              <a:bodyPr wrap="square" lIns="91440" tIns="91440" rIns="91440" bIns="0" rtlCol="0">
                <a:spAutoFit/>
              </a:bodyPr>
              <a:lstStyle/>
              <a:p>
                <a:pPr algn="ctr"/>
                <a:r>
                  <a:rPr lang="en-US" sz="2000" dirty="0" smtClean="0">
                    <a:solidFill>
                      <a:srgbClr val="FF0000"/>
                    </a:solidFill>
                  </a:rPr>
                  <a:t>Bad </a:t>
                </a:r>
                <a:r>
                  <a:rPr lang="en-US" sz="2000" dirty="0" smtClean="0">
                    <a:solidFill>
                      <a:schemeClr val="bg1"/>
                    </a:solidFill>
                  </a:rPr>
                  <a:t>printing quality</a:t>
                </a:r>
                <a:endParaRPr lang="en-US" sz="2000" dirty="0">
                  <a:solidFill>
                    <a:schemeClr val="bg1"/>
                  </a:solidFill>
                </a:endParaRPr>
              </a:p>
            </p:txBody>
          </p:sp>
        </p:grpSp>
      </p:grpSp>
      <p:grpSp>
        <p:nvGrpSpPr>
          <p:cNvPr id="54" name="Group 53"/>
          <p:cNvGrpSpPr/>
          <p:nvPr userDrawn="1"/>
        </p:nvGrpSpPr>
        <p:grpSpPr>
          <a:xfrm>
            <a:off x="30676632" y="0"/>
            <a:ext cx="12284832" cy="42803763"/>
            <a:chOff x="44157839" y="-55065"/>
            <a:chExt cx="11062139" cy="38543561"/>
          </a:xfrm>
        </p:grpSpPr>
        <p:sp>
          <p:nvSpPr>
            <p:cNvPr id="55" name="Rectangle 54"/>
            <p:cNvSpPr/>
            <p:nvPr userDrawn="1"/>
          </p:nvSpPr>
          <p:spPr>
            <a:xfrm>
              <a:off x="44157839" y="-55065"/>
              <a:ext cx="11062139" cy="3854356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algn="ctr"/>
              <a:r>
                <a:rPr lang="en-US" sz="4800" b="1" spc="600" dirty="0" smtClean="0">
                  <a:solidFill>
                    <a:schemeClr val="bg1"/>
                  </a:solidFill>
                  <a:latin typeface="Trebuchet MS" pitchFamily="34" charset="0"/>
                </a:rPr>
                <a:t>QUICK START (cont.)</a:t>
              </a:r>
            </a:p>
            <a:p>
              <a:pPr algn="ctr"/>
              <a:endParaRPr lang="en-US" sz="44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How to change the template color theme</a:t>
              </a:r>
            </a:p>
            <a:p>
              <a:pPr marL="0" marR="0" lvl="2" indent="0" algn="l" defTabSz="114300"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You can easily change the color theme of your poster by going to the DESIGN menu, click on COLORS, and choose the color theme of your choice. You can </a:t>
              </a:r>
              <a:r>
                <a:rPr lang="en-US" sz="3200" b="0" spc="0" baseline="0" dirty="0" smtClean="0">
                  <a:solidFill>
                    <a:schemeClr val="bg1">
                      <a:lumMod val="75000"/>
                    </a:schemeClr>
                  </a:solidFill>
                  <a:latin typeface="Trebuchet MS" pitchFamily="34" charset="0"/>
                </a:rPr>
                <a:t>also create your own color theme.</a:t>
              </a:r>
            </a:p>
            <a:p>
              <a:pPr marL="0" marR="0" lvl="2"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r>
                <a:rPr lang="en-US" sz="3200" b="0" baseline="0" dirty="0" smtClean="0">
                  <a:solidFill>
                    <a:schemeClr val="bg1">
                      <a:lumMod val="75000"/>
                    </a:schemeClr>
                  </a:solidFill>
                  <a:latin typeface="Trebuchet MS" pitchFamily="34" charset="0"/>
                </a:rPr>
                <a:t>You can also manually change the color of your background by going to VIEW &gt; SLIDE MASTER.  After you finish working on the master be sure to go to VIEW &gt; NORMAL to continue working on your poster.</a:t>
              </a:r>
            </a:p>
            <a:p>
              <a:pPr marL="0"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Text</a:t>
              </a:r>
            </a:p>
            <a:p>
              <a:pPr marL="3429000" lvl="2" indent="0" algn="l" defTabSz="114300"/>
              <a:r>
                <a:rPr lang="en-US" sz="3200" b="0" baseline="0" dirty="0" smtClean="0">
                  <a:solidFill>
                    <a:schemeClr val="bg1">
                      <a:lumMod val="75000"/>
                    </a:schemeClr>
                  </a:solidFill>
                  <a:latin typeface="Trebuchet MS" pitchFamily="34" charset="0"/>
                </a:rPr>
                <a:t>The template comes with a number of pre-formatted placeholders for headers and text blocks. You can add more blocks by copying and pasting the existing ones or by adding a text box from the HOME menu. </a:t>
              </a:r>
            </a:p>
            <a:p>
              <a:pPr marL="1518341" lvl="2"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 </a:t>
              </a:r>
              <a:r>
                <a:rPr kumimoji="0" lang="en-US" sz="4000" b="1" i="0" u="none" strike="noStrike" kern="1200" cap="none" spc="0" normalizeH="0" baseline="0" noProof="0" dirty="0" smtClean="0">
                  <a:ln>
                    <a:noFill/>
                  </a:ln>
                  <a:solidFill>
                    <a:srgbClr val="FFC000"/>
                  </a:solidFill>
                  <a:effectLst/>
                  <a:uLnTx/>
                  <a:uFillTx/>
                  <a:latin typeface="Trebuchet MS" pitchFamily="34" charset="0"/>
                </a:rPr>
                <a:t>Text size</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Adjust the size of your text based on how much content you have to present. </a:t>
              </a:r>
              <a:b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b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The default template text offers a good starting point. Follow the conference requirements.</a:t>
              </a:r>
              <a:endParaRPr lang="en-US" sz="3200" b="0" baseline="0" dirty="0" smtClean="0">
                <a:solidFill>
                  <a:schemeClr val="bg1">
                    <a:lumMod val="75000"/>
                  </a:schemeClr>
                </a:solidFill>
                <a:latin typeface="Trebuchet MS" pitchFamily="34" charset="0"/>
              </a:endParaRPr>
            </a:p>
            <a:p>
              <a:pPr marL="1518341" lvl="2"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Tables</a:t>
              </a:r>
            </a:p>
            <a:p>
              <a:pPr marL="2000250" lvl="1" indent="0" algn="l" defTabSz="114300"/>
              <a:r>
                <a:rPr lang="en-US" sz="3200" b="0" baseline="0" dirty="0" smtClean="0">
                  <a:solidFill>
                    <a:schemeClr val="bg1">
                      <a:lumMod val="75000"/>
                    </a:schemeClr>
                  </a:solidFill>
                  <a:latin typeface="Trebuchet MS" pitchFamily="34" charset="0"/>
                </a:rPr>
                <a:t>To add a table from scratch go to the INSERT menu and click on TABLE. A drop-down box will help you select rows and columns. </a:t>
              </a:r>
            </a:p>
            <a:p>
              <a:pPr marL="0" lvl="0" indent="0" algn="l" defTabSz="114300"/>
              <a:r>
                <a:rPr lang="en-US" sz="3200" b="0" baseline="0" dirty="0" smtClean="0">
                  <a:solidFill>
                    <a:schemeClr val="bg1">
                      <a:lumMod val="75000"/>
                    </a:schemeClr>
                  </a:solidFill>
                  <a:latin typeface="Trebuchet MS" pitchFamily="34" charset="0"/>
                </a:rPr>
                <a:t>You can also copy and a paste a table from Word or another PowerPoint document. A pasted table may need to be re-formatted by RIGHT-CLICK &gt; FORMAT SHAPE, TEXT BOX, Margins.</a:t>
              </a:r>
            </a:p>
            <a:p>
              <a:pPr marL="0" lvl="0"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Graphs / Charts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You can simply copy and paste charts and graphs from Excel or Word. Some reformatting may be required depending on how the original document has been created.</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change the column configuration</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RIGHT-CLICK on the poster background and select LAYOUT to see the column options available for this template. The poster columns can also be customized on the Master. VIEW &gt; MASTER.</a:t>
              </a:r>
            </a:p>
            <a:p>
              <a:pPr marL="0" marR="0" lvl="0" indent="0" algn="ctr" defTabSz="1518341" rtl="0" eaLnBrk="1" fontAlgn="auto" latinLnBrk="0" hangingPunct="1">
                <a:lnSpc>
                  <a:spcPct val="100000"/>
                </a:lnSpc>
                <a:spcBef>
                  <a:spcPts val="0"/>
                </a:spcBef>
                <a:spcAft>
                  <a:spcPts val="0"/>
                </a:spcAft>
                <a:buClrTx/>
                <a:buSzTx/>
                <a:buFontTx/>
                <a:buNone/>
                <a:tabLst/>
                <a:defRPr/>
              </a:pPr>
              <a:endParaRPr kumimoji="0" lang="en-US" sz="4000" b="1" i="0" u="none" strike="noStrike" kern="1200" cap="none" spc="0" normalizeH="0" baseline="0" noProof="0" dirty="0" smtClean="0">
                <a:ln>
                  <a:noFill/>
                </a:ln>
                <a:solidFill>
                  <a:srgbClr val="FFC000"/>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remove the info bars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If you are working in PowerPoint for Windows and have finished your poster, save as PDF and the bars will not be included. You can also delete them by going to VIEW &gt; MASTER. On the Mac adjust the Page-Setup to match the Page-Setup in PowerPoint before you create a PDF. You can also delete them from the Slide Master.</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Save your work</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Save your template as a PowerPoint document. For printing, save as PowerPoint of “Print-quality” PDF.</a:t>
              </a:r>
            </a:p>
            <a:p>
              <a:pPr marL="0" marR="0" lvl="0"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Print your poster</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When you are ready to have your poster printed go online to PosterPresentations.com and click on the “Order Your Poster” button. Choose the poster type the best suits your needs and submit your order. If you submit a PowerPoint document you will be receiving a PDF proof for your approval prior to printing. If your order is placed and paid for before noon, Pacific, Monday through Friday, your order will ship out that same day. Next day, Second day, Third day, and Free Ground services are offered. Go to PosterPresentations.com for more information.</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smtClean="0">
                <a:ln>
                  <a:noFill/>
                </a:ln>
                <a:solidFill>
                  <a:prstClr val="white">
                    <a:lumMod val="75000"/>
                  </a:prstClr>
                </a:solidFill>
                <a:effectLst/>
                <a:uLnTx/>
                <a:uFillTx/>
                <a:latin typeface="Trebuchet MS" pitchFamily="34" charset="0"/>
              </a:endParaRPr>
            </a:p>
          </p:txBody>
        </p:sp>
        <p:graphicFrame>
          <p:nvGraphicFramePr>
            <p:cNvPr id="56" name="Object 55"/>
            <p:cNvGraphicFramePr>
              <a:graphicFrameLocks noChangeAspect="1"/>
            </p:cNvGraphicFramePr>
            <p:nvPr userDrawn="1">
              <p:extLst>
                <p:ext uri="{D42A27DB-BD31-4B8C-83A1-F6EECF244321}">
                  <p14:modId xmlns:p14="http://schemas.microsoft.com/office/powerpoint/2010/main" xmlns="" val="4191269152"/>
                </p:ext>
              </p:extLst>
            </p:nvPr>
          </p:nvGraphicFramePr>
          <p:xfrm>
            <a:off x="46102925" y="4068480"/>
            <a:ext cx="6955629" cy="2569718"/>
          </p:xfrm>
          <a:graphic>
            <a:graphicData uri="http://schemas.openxmlformats.org/presentationml/2006/ole">
              <p:oleObj spid="_x0000_s1040" name="Image" r:id="rId10" imgW="4571429" imgH="1688889" progId="">
                <p:embed/>
              </p:oleObj>
            </a:graphicData>
          </a:graphic>
        </p:graphicFrame>
        <p:pic>
          <p:nvPicPr>
            <p:cNvPr id="57" name="Picture 56"/>
            <p:cNvPicPr>
              <a:picLocks noChangeAspect="1"/>
            </p:cNvPicPr>
            <p:nvPr userDrawn="1"/>
          </p:nvPicPr>
          <p:blipFill>
            <a:blip r:embed="rId11"/>
            <a:stretch>
              <a:fillRect/>
            </a:stretch>
          </p:blipFill>
          <p:spPr>
            <a:xfrm>
              <a:off x="44487207" y="9829102"/>
              <a:ext cx="2969584" cy="1370577"/>
            </a:xfrm>
            <a:prstGeom prst="rect">
              <a:avLst/>
            </a:prstGeom>
            <a:ln>
              <a:noFill/>
            </a:ln>
          </p:spPr>
        </p:pic>
        <p:graphicFrame>
          <p:nvGraphicFramePr>
            <p:cNvPr id="58" name="Object 57"/>
            <p:cNvGraphicFramePr>
              <a:graphicFrameLocks noChangeAspect="1"/>
            </p:cNvGraphicFramePr>
            <p:nvPr userDrawn="1">
              <p:extLst>
                <p:ext uri="{D42A27DB-BD31-4B8C-83A1-F6EECF244321}">
                  <p14:modId xmlns:p14="http://schemas.microsoft.com/office/powerpoint/2010/main" xmlns="" val="3673021171"/>
                </p:ext>
              </p:extLst>
            </p:nvPr>
          </p:nvGraphicFramePr>
          <p:xfrm>
            <a:off x="44620659" y="15799252"/>
            <a:ext cx="1482266" cy="992162"/>
          </p:xfrm>
          <a:graphic>
            <a:graphicData uri="http://schemas.openxmlformats.org/presentationml/2006/ole">
              <p:oleObj spid="_x0000_s1041" name="Image" r:id="rId12" imgW="1574603" imgH="1053968" progId="">
                <p:embed/>
              </p:oleObj>
            </a:graphicData>
          </a:graphic>
        </p:graphicFrame>
        <p:grpSp>
          <p:nvGrpSpPr>
            <p:cNvPr id="59" name="Group 58"/>
            <p:cNvGrpSpPr/>
            <p:nvPr userDrawn="1"/>
          </p:nvGrpSpPr>
          <p:grpSpPr>
            <a:xfrm>
              <a:off x="44487207" y="35164894"/>
              <a:ext cx="10354213" cy="1265612"/>
              <a:chOff x="44200453" y="33317650"/>
              <a:chExt cx="9771399" cy="1090622"/>
            </a:xfrm>
          </p:grpSpPr>
          <p:sp>
            <p:nvSpPr>
              <p:cNvPr id="61" name="Rounded Rectangle 60"/>
              <p:cNvSpPr/>
              <p:nvPr userDrawn="1"/>
            </p:nvSpPr>
            <p:spPr>
              <a:xfrm>
                <a:off x="44200453" y="33317650"/>
                <a:ext cx="9771398" cy="109062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2" name="Picture 7" descr="http://t2.gstatic.com/images?q=tbn:ANd9GcR4APHC6TT9w54M2zn_pvCiBxUNcspYPoVxirLRphBoJabfSvu7zw">
                <a:hlinkClick r:id="rId13"/>
              </p:cNvPr>
              <p:cNvPicPr>
                <a:picLocks noChangeAspect="1" noChangeArrowheads="1"/>
              </p:cNvPicPr>
              <p:nvPr userDrawn="1"/>
            </p:nvPicPr>
            <p:blipFill>
              <a:blip r:embed="rId14" cstate="print"/>
              <a:srcRect/>
              <a:stretch>
                <a:fillRect/>
              </a:stretch>
            </p:blipFill>
            <p:spPr bwMode="auto">
              <a:xfrm>
                <a:off x="44326393" y="33415984"/>
                <a:ext cx="914401" cy="914399"/>
              </a:xfrm>
              <a:prstGeom prst="rect">
                <a:avLst/>
              </a:prstGeom>
              <a:noFill/>
              <a:ln>
                <a:noFill/>
              </a:ln>
            </p:spPr>
          </p:pic>
          <p:sp>
            <p:nvSpPr>
              <p:cNvPr id="63" name="TextBox 62"/>
              <p:cNvSpPr txBox="1"/>
              <p:nvPr userDrawn="1"/>
            </p:nvSpPr>
            <p:spPr>
              <a:xfrm>
                <a:off x="45300663" y="33507571"/>
                <a:ext cx="8671189" cy="716099"/>
              </a:xfrm>
              <a:prstGeom prst="rect">
                <a:avLst/>
              </a:prstGeom>
              <a:noFill/>
              <a:ln>
                <a:noFill/>
              </a:ln>
            </p:spPr>
            <p:txBody>
              <a:bodyPr wrap="square" rtlCol="0">
                <a:spAutoFit/>
              </a:bodyPr>
              <a:lstStyle/>
              <a:p>
                <a:r>
                  <a:rPr lang="en-US" sz="2400" dirty="0" smtClean="0">
                    <a:solidFill>
                      <a:schemeClr val="tx2"/>
                    </a:solidFill>
                    <a:latin typeface="Trebuchet MS" pitchFamily="34" charset="0"/>
                  </a:rPr>
                  <a:t>Student</a:t>
                </a:r>
                <a:r>
                  <a:rPr lang="en-US" sz="2400" baseline="0" dirty="0" smtClean="0">
                    <a:solidFill>
                      <a:schemeClr val="tx2"/>
                    </a:solidFill>
                    <a:latin typeface="Trebuchet MS" pitchFamily="34" charset="0"/>
                  </a:rPr>
                  <a:t> discounts are available on our </a:t>
                </a:r>
                <a:r>
                  <a:rPr lang="en-US" sz="2400" baseline="0" dirty="0" err="1" smtClean="0">
                    <a:solidFill>
                      <a:schemeClr val="tx2"/>
                    </a:solidFill>
                    <a:latin typeface="Trebuchet MS" pitchFamily="34" charset="0"/>
                  </a:rPr>
                  <a:t>Facebook</a:t>
                </a:r>
                <a:r>
                  <a:rPr lang="en-US" sz="2400" baseline="0" dirty="0" smtClean="0">
                    <a:solidFill>
                      <a:schemeClr val="tx2"/>
                    </a:solidFill>
                    <a:latin typeface="Trebuchet MS" pitchFamily="34" charset="0"/>
                  </a:rPr>
                  <a:t> page.</a:t>
                </a:r>
                <a:br>
                  <a:rPr lang="en-US" sz="2400" baseline="0" dirty="0" smtClean="0">
                    <a:solidFill>
                      <a:schemeClr val="tx2"/>
                    </a:solidFill>
                    <a:latin typeface="Trebuchet MS" pitchFamily="34" charset="0"/>
                  </a:rPr>
                </a:br>
                <a:r>
                  <a:rPr lang="en-US" sz="2400" baseline="0" dirty="0" smtClean="0">
                    <a:solidFill>
                      <a:schemeClr val="tx2"/>
                    </a:solidFill>
                    <a:latin typeface="Trebuchet MS" pitchFamily="34" charset="0"/>
                  </a:rPr>
                  <a:t>Go to </a:t>
                </a:r>
                <a:r>
                  <a:rPr lang="en-US" sz="2400" u="sng" baseline="0" dirty="0" smtClean="0">
                    <a:solidFill>
                      <a:schemeClr val="tx2"/>
                    </a:solidFill>
                    <a:latin typeface="Trebuchet MS" pitchFamily="34" charset="0"/>
                  </a:rPr>
                  <a:t>PosterPresentations.com</a:t>
                </a:r>
                <a:r>
                  <a:rPr lang="en-US" sz="2400" baseline="0" dirty="0" smtClean="0">
                    <a:solidFill>
                      <a:schemeClr val="tx2"/>
                    </a:solidFill>
                    <a:latin typeface="Trebuchet MS" pitchFamily="34" charset="0"/>
                  </a:rPr>
                  <a:t> and click on the FB icon. </a:t>
                </a:r>
                <a:endParaRPr lang="en-US" sz="2400" dirty="0">
                  <a:solidFill>
                    <a:schemeClr val="tx2"/>
                  </a:solidFill>
                  <a:latin typeface="Trebuchet MS" pitchFamily="34" charset="0"/>
                </a:endParaRPr>
              </a:p>
            </p:txBody>
          </p:sp>
        </p:grpSp>
        <p:sp>
          <p:nvSpPr>
            <p:cNvPr id="60" name="TextBox 59"/>
            <p:cNvSpPr txBox="1"/>
            <p:nvPr userDrawn="1"/>
          </p:nvSpPr>
          <p:spPr>
            <a:xfrm>
              <a:off x="44262808" y="36920119"/>
              <a:ext cx="6870215" cy="1399638"/>
            </a:xfrm>
            <a:prstGeom prst="rect">
              <a:avLst/>
            </a:prstGeom>
            <a:noFill/>
          </p:spPr>
          <p:txBody>
            <a:bodyPr wrap="square" lIns="65304" tIns="32651" rIns="65304" bIns="32651" rtlCol="0">
              <a:spAutoFit/>
            </a:bodyPr>
            <a:lstStyle/>
            <a:p>
              <a:pPr>
                <a:lnSpc>
                  <a:spcPts val="2600"/>
                </a:lnSpc>
              </a:pPr>
              <a:r>
                <a:rPr lang="en-US" sz="2800" dirty="0" smtClean="0">
                  <a:solidFill>
                    <a:schemeClr val="bg1"/>
                  </a:solidFill>
                </a:rPr>
                <a:t>© 2013</a:t>
              </a:r>
              <a:r>
                <a:rPr lang="en-US" sz="2800" baseline="0" dirty="0" smtClean="0">
                  <a:solidFill>
                    <a:schemeClr val="bg1"/>
                  </a:solidFill>
                </a:rPr>
                <a:t> </a:t>
              </a:r>
              <a:r>
                <a:rPr lang="en-US" sz="2800" dirty="0" smtClean="0">
                  <a:solidFill>
                    <a:schemeClr val="bg1"/>
                  </a:solidFill>
                </a:rPr>
                <a:t>PosterPresentations.com</a:t>
              </a:r>
              <a:br>
                <a:rPr lang="en-US" sz="2800" dirty="0" smtClean="0">
                  <a:solidFill>
                    <a:schemeClr val="bg1"/>
                  </a:solidFill>
                </a:rPr>
              </a:br>
              <a:r>
                <a:rPr lang="en-US" sz="2800" dirty="0" smtClean="0">
                  <a:solidFill>
                    <a:schemeClr val="bg1"/>
                  </a:solidFill>
                </a:rPr>
                <a:t>    </a:t>
              </a:r>
              <a:r>
                <a:rPr lang="en-US" sz="2400" dirty="0" smtClean="0">
                  <a:solidFill>
                    <a:schemeClr val="bg1"/>
                  </a:solidFill>
                </a:rPr>
                <a:t>2117 Fourth Street ,</a:t>
              </a:r>
              <a:r>
                <a:rPr lang="en-US" sz="2400" baseline="0" dirty="0" smtClean="0">
                  <a:solidFill>
                    <a:schemeClr val="bg1"/>
                  </a:solidFill>
                </a:rPr>
                <a:t> Unit C        </a:t>
              </a:r>
            </a:p>
            <a:p>
              <a:pPr>
                <a:lnSpc>
                  <a:spcPts val="2600"/>
                </a:lnSpc>
              </a:pPr>
              <a:r>
                <a:rPr lang="en-US" sz="2400" baseline="0" dirty="0" smtClean="0">
                  <a:solidFill>
                    <a:schemeClr val="bg1"/>
                  </a:solidFill>
                </a:rPr>
                <a:t>     Berkeley CA </a:t>
              </a:r>
              <a:r>
                <a:rPr lang="en-US" sz="2000" baseline="0" dirty="0" smtClean="0">
                  <a:solidFill>
                    <a:schemeClr val="bg1"/>
                  </a:solidFill>
                </a:rPr>
                <a:t>94710</a:t>
              </a:r>
              <a:r>
                <a:rPr lang="en-US" sz="2400" baseline="0" dirty="0" smtClean="0">
                  <a:solidFill>
                    <a:schemeClr val="bg1"/>
                  </a:solidFill>
                </a:rPr>
                <a:t/>
              </a:r>
              <a:br>
                <a:rPr lang="en-US" sz="2400" baseline="0" dirty="0" smtClean="0">
                  <a:solidFill>
                    <a:schemeClr val="bg1"/>
                  </a:solidFill>
                </a:rPr>
              </a:br>
              <a:r>
                <a:rPr lang="en-US" sz="2400" baseline="0" dirty="0" smtClean="0">
                  <a:solidFill>
                    <a:schemeClr val="bg1"/>
                  </a:solidFill>
                </a:rPr>
                <a:t>    </a:t>
              </a:r>
              <a:r>
                <a:rPr lang="en-US" sz="2400" b="1" baseline="0" dirty="0" smtClean="0">
                  <a:solidFill>
                    <a:srgbClr val="FFFF00"/>
                  </a:solidFill>
                </a:rPr>
                <a:t>posterpresenter@gmail.com</a:t>
              </a:r>
              <a:endParaRPr lang="en-US" sz="2800" b="1" dirty="0">
                <a:solidFill>
                  <a:srgbClr val="FFFF00"/>
                </a:solidFill>
              </a:endParaRPr>
            </a:p>
          </p:txBody>
        </p:sp>
      </p:grpSp>
    </p:spTree>
  </p:cSld>
  <p:clrMap bg1="lt1" tx1="dk1" bg2="lt2" tx2="dk2" accent1="accent1" accent2="accent2" accent3="accent3" accent4="accent4" accent5="accent5" accent6="accent6" hlink="hlink" folHlink="folHlink"/>
  <p:sldLayoutIdLst>
    <p:sldLayoutId id="2147483659" r:id="rId1"/>
  </p:sldLayoutIdLst>
  <p:timing>
    <p:tnLst>
      <p:par>
        <p:cTn id="1" dur="indefinite" restart="never" nodeType="tmRoot"/>
      </p:par>
    </p:tnLst>
  </p:timing>
  <p:txStyles>
    <p:titleStyle>
      <a:lvl1pPr algn="ctr" defTabSz="4298410" rtl="0" eaLnBrk="1" latinLnBrk="0" hangingPunct="1">
        <a:spcBef>
          <a:spcPct val="0"/>
        </a:spcBef>
        <a:buNone/>
        <a:defRPr sz="8500" kern="1200">
          <a:solidFill>
            <a:schemeClr val="bg1"/>
          </a:solidFill>
          <a:latin typeface="Trebuchet MS" pitchFamily="34" charset="0"/>
          <a:ea typeface="+mj-ea"/>
          <a:cs typeface="+mj-cs"/>
        </a:defRPr>
      </a:lvl1pPr>
    </p:titleStyle>
    <p:bodyStyle>
      <a:lvl1pPr marL="1611903" indent="-1611903" algn="l" defTabSz="4298410" rtl="0" eaLnBrk="1" latinLnBrk="0" hangingPunct="1">
        <a:spcBef>
          <a:spcPct val="20000"/>
        </a:spcBef>
        <a:buFont typeface="Arial" pitchFamily="34" charset="0"/>
        <a:buChar char="•"/>
        <a:defRPr sz="15100" kern="1200">
          <a:solidFill>
            <a:schemeClr val="tx1"/>
          </a:solidFill>
          <a:latin typeface="+mn-lt"/>
          <a:ea typeface="+mn-ea"/>
          <a:cs typeface="+mn-cs"/>
        </a:defRPr>
      </a:lvl1pPr>
      <a:lvl2pPr marL="3492457" indent="-1343252" algn="l" defTabSz="4298410" rtl="0" eaLnBrk="1" latinLnBrk="0" hangingPunct="1">
        <a:spcBef>
          <a:spcPct val="20000"/>
        </a:spcBef>
        <a:buFont typeface="Arial" pitchFamily="34" charset="0"/>
        <a:buChar char="–"/>
        <a:defRPr sz="13300" kern="1200">
          <a:solidFill>
            <a:schemeClr val="tx1"/>
          </a:solidFill>
          <a:latin typeface="+mn-lt"/>
          <a:ea typeface="+mn-ea"/>
          <a:cs typeface="+mn-cs"/>
        </a:defRPr>
      </a:lvl2pPr>
      <a:lvl3pPr marL="5373012" indent="-1074603" algn="l" defTabSz="4298410" rtl="0" eaLnBrk="1" latinLnBrk="0" hangingPunct="1">
        <a:spcBef>
          <a:spcPct val="20000"/>
        </a:spcBef>
        <a:buFont typeface="Arial" pitchFamily="34" charset="0"/>
        <a:buChar char="•"/>
        <a:defRPr sz="11300" kern="1200">
          <a:solidFill>
            <a:schemeClr val="tx1"/>
          </a:solidFill>
          <a:latin typeface="+mn-lt"/>
          <a:ea typeface="+mn-ea"/>
          <a:cs typeface="+mn-cs"/>
        </a:defRPr>
      </a:lvl3pPr>
      <a:lvl4pPr marL="7522217"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4pPr>
      <a:lvl5pPr marL="9671420"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5pPr>
      <a:lvl6pPr marL="11820625"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6pPr>
      <a:lvl7pPr marL="1396982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7pPr>
      <a:lvl8pPr marL="16119034"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8pPr>
      <a:lvl9pPr marL="1826823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9pPr>
    </p:bodyStyle>
    <p:other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5">
                <a:lumMod val="50000"/>
              </a:schemeClr>
            </a:gs>
            <a:gs pos="50000">
              <a:schemeClr val="accent5">
                <a:lumMod val="60000"/>
                <a:lumOff val="40000"/>
              </a:schemeClr>
            </a:gs>
            <a:gs pos="100000">
              <a:schemeClr val="accent5">
                <a:lumMod val="20000"/>
                <a:lumOff val="80000"/>
              </a:schemeClr>
            </a:gs>
          </a:gsLst>
          <a:lin ang="16200000" scaled="1"/>
          <a:tileRect/>
        </a:gradFill>
        <a:effectLst/>
      </p:bgPr>
    </p:bg>
    <p:spTree>
      <p:nvGrpSpPr>
        <p:cNvPr id="1" name=""/>
        <p:cNvGrpSpPr/>
        <p:nvPr/>
      </p:nvGrpSpPr>
      <p:grpSpPr>
        <a:xfrm>
          <a:off x="0" y="0"/>
          <a:ext cx="0" cy="0"/>
          <a:chOff x="0" y="0"/>
          <a:chExt cx="0" cy="0"/>
        </a:xfrm>
      </p:grpSpPr>
      <p:sp>
        <p:nvSpPr>
          <p:cNvPr id="7" name="Rectangle 36"/>
          <p:cNvSpPr>
            <a:spLocks noChangeArrowheads="1"/>
          </p:cNvSpPr>
          <p:nvPr/>
        </p:nvSpPr>
        <p:spPr bwMode="auto">
          <a:xfrm>
            <a:off x="0" y="0"/>
            <a:ext cx="30275213" cy="5166360"/>
          </a:xfrm>
          <a:prstGeom prst="rect">
            <a:avLst/>
          </a:prstGeom>
          <a:solidFill>
            <a:schemeClr val="accent5">
              <a:lumMod val="75000"/>
            </a:schemeClr>
          </a:solidFill>
          <a:ln w="9525">
            <a:solidFill>
              <a:schemeClr val="tx1"/>
            </a:solidFill>
            <a:miter lim="800000"/>
            <a:headEnd/>
            <a:tailEnd/>
          </a:ln>
          <a:effectLst/>
        </p:spPr>
        <p:txBody>
          <a:bodyPr wrap="none" lIns="89551" tIns="44774" rIns="89551" bIns="44774" anchor="ctr"/>
          <a:lstStyle/>
          <a:p>
            <a:pPr>
              <a:defRPr/>
            </a:pPr>
            <a:endParaRPr lang="en-US" dirty="0"/>
          </a:p>
        </p:txBody>
      </p:sp>
      <p:sp>
        <p:nvSpPr>
          <p:cNvPr id="8" name="Rectangle 33"/>
          <p:cNvSpPr>
            <a:spLocks noChangeArrowheads="1"/>
          </p:cNvSpPr>
          <p:nvPr/>
        </p:nvSpPr>
        <p:spPr bwMode="auto">
          <a:xfrm>
            <a:off x="630735" y="6002905"/>
            <a:ext cx="29010460" cy="35802745"/>
          </a:xfrm>
          <a:prstGeom prst="roundRect">
            <a:avLst>
              <a:gd name="adj" fmla="val 2277"/>
            </a:avLst>
          </a:prstGeom>
          <a:gradFill flip="none" rotWithShape="1">
            <a:gsLst>
              <a:gs pos="0">
                <a:srgbClr val="CDD2DE"/>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sp>
        <p:nvSpPr>
          <p:cNvPr id="9" name="Rectangle 9"/>
          <p:cNvSpPr>
            <a:spLocks noChangeArrowheads="1"/>
          </p:cNvSpPr>
          <p:nvPr/>
        </p:nvSpPr>
        <p:spPr bwMode="auto">
          <a:xfrm>
            <a:off x="0" y="5013972"/>
            <a:ext cx="30275213" cy="198164"/>
          </a:xfrm>
          <a:prstGeom prst="rect">
            <a:avLst/>
          </a:prstGeom>
          <a:solidFill>
            <a:schemeClr val="accent5">
              <a:lumMod val="50000"/>
            </a:schemeClr>
          </a:solidFill>
          <a:ln w="152400">
            <a:noFill/>
            <a:miter lim="800000"/>
            <a:headEnd/>
            <a:tailEnd/>
          </a:ln>
          <a:effectLst/>
        </p:spPr>
        <p:txBody>
          <a:bodyPr wrap="none" lIns="89551" tIns="44774" rIns="89551" bIns="44774" anchor="ctr"/>
          <a:lstStyle/>
          <a:p>
            <a:pPr>
              <a:defRPr/>
            </a:pPr>
            <a:endParaRPr lang="en-US" dirty="0"/>
          </a:p>
        </p:txBody>
      </p:sp>
      <p:sp>
        <p:nvSpPr>
          <p:cNvPr id="10" name="Text Box 14"/>
          <p:cNvSpPr txBox="1">
            <a:spLocks noChangeArrowheads="1"/>
          </p:cNvSpPr>
          <p:nvPr/>
        </p:nvSpPr>
        <p:spPr bwMode="auto">
          <a:xfrm>
            <a:off x="1432294" y="41948434"/>
            <a:ext cx="2636977" cy="322029"/>
          </a:xfrm>
          <a:prstGeom prst="rect">
            <a:avLst/>
          </a:prstGeom>
          <a:noFill/>
          <a:ln w="9525">
            <a:noFill/>
            <a:miter lim="800000"/>
            <a:headEnd/>
            <a:tailEnd/>
          </a:ln>
          <a:effectLst/>
        </p:spPr>
        <p:txBody>
          <a:bodyPr wrap="square" lIns="89381" tIns="44682" rIns="89381" bIns="44682">
            <a:spAutoFit/>
          </a:bodyPr>
          <a:lstStyle/>
          <a:p>
            <a:pPr eaLnBrk="0" hangingPunct="0">
              <a:lnSpc>
                <a:spcPct val="65000"/>
              </a:lnSpc>
              <a:spcBef>
                <a:spcPct val="50000"/>
              </a:spcBef>
              <a:defRPr/>
            </a:pPr>
            <a:r>
              <a:rPr lang="en-US" sz="500" b="1" dirty="0" smtClean="0">
                <a:solidFill>
                  <a:schemeClr val="bg1">
                    <a:lumMod val="75000"/>
                  </a:schemeClr>
                </a:solidFill>
                <a:latin typeface="Arial" charset="0"/>
              </a:rPr>
              <a:t>RESEARCH POSTER PRESENTATION </a:t>
            </a:r>
            <a:r>
              <a:rPr lang="en-US" sz="500" b="1" dirty="0">
                <a:solidFill>
                  <a:schemeClr val="bg1">
                    <a:lumMod val="75000"/>
                  </a:schemeClr>
                </a:solidFill>
                <a:latin typeface="Arial" charset="0"/>
              </a:rPr>
              <a:t>DESIGN © </a:t>
            </a:r>
            <a:r>
              <a:rPr lang="en-US" sz="500" b="1" dirty="0" smtClean="0">
                <a:solidFill>
                  <a:schemeClr val="bg1">
                    <a:lumMod val="75000"/>
                  </a:schemeClr>
                </a:solidFill>
                <a:latin typeface="Arial" charset="0"/>
              </a:rPr>
              <a:t>2012</a:t>
            </a:r>
            <a:endParaRPr lang="en-US" sz="500" b="1" dirty="0">
              <a:solidFill>
                <a:schemeClr val="bg1">
                  <a:lumMod val="75000"/>
                </a:schemeClr>
              </a:solidFill>
              <a:latin typeface="Arial" charset="0"/>
            </a:endParaRPr>
          </a:p>
          <a:p>
            <a:pPr eaLnBrk="0" hangingPunct="0">
              <a:lnSpc>
                <a:spcPct val="65000"/>
              </a:lnSpc>
              <a:spcBef>
                <a:spcPct val="50000"/>
              </a:spcBef>
              <a:defRPr/>
            </a:pPr>
            <a:r>
              <a:rPr lang="en-US" sz="1000" b="1" dirty="0">
                <a:solidFill>
                  <a:schemeClr val="bg1">
                    <a:lumMod val="75000"/>
                  </a:schemeClr>
                </a:solidFill>
                <a:latin typeface="Arial" charset="0"/>
              </a:rPr>
              <a:t>www.PosterPresentations.com</a:t>
            </a:r>
          </a:p>
        </p:txBody>
      </p:sp>
      <p:grpSp>
        <p:nvGrpSpPr>
          <p:cNvPr id="36" name="Group 35"/>
          <p:cNvGrpSpPr/>
          <p:nvPr userDrawn="1"/>
        </p:nvGrpSpPr>
        <p:grpSpPr>
          <a:xfrm>
            <a:off x="-12658121" y="-48127"/>
            <a:ext cx="12259293" cy="42851889"/>
            <a:chOff x="-11225189" y="-1"/>
            <a:chExt cx="11018865" cy="38516022"/>
          </a:xfrm>
        </p:grpSpPr>
        <p:sp>
          <p:nvSpPr>
            <p:cNvPr id="37" name="Rectangle 36"/>
            <p:cNvSpPr/>
            <p:nvPr/>
          </p:nvSpPr>
          <p:spPr>
            <a:xfrm>
              <a:off x="-11216136" y="-1"/>
              <a:ext cx="11009812" cy="3851602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marL="0" marR="0" indent="0" algn="ctr" defTabSz="1518341" rtl="0" eaLnBrk="1" fontAlgn="auto" latinLnBrk="0" hangingPunct="1">
                <a:lnSpc>
                  <a:spcPct val="100000"/>
                </a:lnSpc>
                <a:spcBef>
                  <a:spcPts val="0"/>
                </a:spcBef>
                <a:spcAft>
                  <a:spcPts val="0"/>
                </a:spcAft>
                <a:buClrTx/>
                <a:buSzTx/>
                <a:buFontTx/>
                <a:buNone/>
                <a:tabLst/>
                <a:defRPr/>
              </a:pPr>
              <a:r>
                <a:rPr lang="en-US" sz="4000" b="1" spc="0" dirty="0" smtClean="0">
                  <a:solidFill>
                    <a:srgbClr val="FF0000"/>
                  </a:solidFill>
                  <a:latin typeface="Trebuchet MS" pitchFamily="34" charset="0"/>
                </a:rPr>
                <a:t>(—THIS SIDEBAR DOES NOT PRINT—)</a:t>
              </a:r>
              <a:endParaRPr lang="en-US" sz="4000" b="1" spc="600"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DESIGN</a:t>
              </a:r>
              <a:r>
                <a:rPr lang="en-US" sz="4800" b="1" spc="600" baseline="0" dirty="0" smtClean="0">
                  <a:solidFill>
                    <a:schemeClr val="bg1"/>
                  </a:solidFill>
                  <a:latin typeface="Trebuchet MS" pitchFamily="34" charset="0"/>
                </a:rPr>
                <a:t> </a:t>
              </a:r>
              <a:r>
                <a:rPr lang="en-US" sz="4800" b="1" spc="600" dirty="0" smtClean="0">
                  <a:solidFill>
                    <a:schemeClr val="bg1"/>
                  </a:solidFill>
                  <a:latin typeface="Trebuchet MS" pitchFamily="34" charset="0"/>
                </a:rPr>
                <a:t>GUIDE</a:t>
              </a:r>
            </a:p>
            <a:p>
              <a:pPr algn="ctr"/>
              <a:endParaRPr lang="en-US" sz="3600" b="1" dirty="0" smtClean="0">
                <a:latin typeface="Trebuchet MS" pitchFamily="34" charset="0"/>
              </a:endParaRPr>
            </a:p>
            <a:p>
              <a:pPr defTabSz="3765639"/>
              <a:r>
                <a:rPr lang="en-US" sz="3600" i="0" dirty="0" smtClean="0">
                  <a:latin typeface="Trebuchet MS" pitchFamily="34" charset="0"/>
                </a:rPr>
                <a:t>This PowerPoint</a:t>
              </a:r>
              <a:r>
                <a:rPr lang="en-US" sz="3600" i="0" baseline="0" dirty="0" smtClean="0">
                  <a:latin typeface="Trebuchet MS" pitchFamily="34" charset="0"/>
                </a:rPr>
                <a:t> </a:t>
              </a:r>
              <a:r>
                <a:rPr lang="en-US" sz="3600" i="0" dirty="0" smtClean="0">
                  <a:latin typeface="Trebuchet MS" pitchFamily="34" charset="0"/>
                </a:rPr>
                <a:t>2007 template produces</a:t>
              </a:r>
              <a:r>
                <a:rPr lang="en-US" sz="3600" i="0" baseline="0" dirty="0" smtClean="0">
                  <a:latin typeface="Trebuchet MS" pitchFamily="34" charset="0"/>
                </a:rPr>
                <a:t> </a:t>
              </a:r>
              <a:r>
                <a:rPr lang="en-US" sz="3600" i="0" dirty="0" smtClean="0">
                  <a:latin typeface="Trebuchet MS" pitchFamily="34" charset="0"/>
                </a:rPr>
                <a:t>an</a:t>
              </a:r>
              <a:r>
                <a:rPr lang="en-US" sz="3600" i="0" baseline="0" dirty="0" smtClean="0">
                  <a:latin typeface="Trebuchet MS" pitchFamily="34" charset="0"/>
                </a:rPr>
                <a:t> A0</a:t>
              </a:r>
              <a:r>
                <a:rPr lang="en-US" sz="3600" i="0" dirty="0" smtClean="0">
                  <a:latin typeface="Trebuchet MS" pitchFamily="34" charset="0"/>
                </a:rPr>
                <a:t> presentation poster. </a:t>
              </a:r>
              <a:r>
                <a:rPr lang="en-US" sz="3600" dirty="0" smtClean="0">
                  <a:latin typeface="Trebuchet MS" pitchFamily="34" charset="0"/>
                </a:rPr>
                <a:t>You</a:t>
              </a:r>
              <a:r>
                <a:rPr lang="en-US" sz="3600" baseline="0" dirty="0" smtClean="0">
                  <a:latin typeface="Trebuchet MS" pitchFamily="34" charset="0"/>
                </a:rPr>
                <a:t> can u</a:t>
              </a:r>
              <a:r>
                <a:rPr lang="en-US" sz="3600" dirty="0" smtClean="0">
                  <a:latin typeface="Trebuchet MS" pitchFamily="34" charset="0"/>
                </a:rPr>
                <a:t>se</a:t>
              </a:r>
              <a:r>
                <a:rPr lang="en-US" sz="3600" baseline="0" dirty="0" smtClean="0">
                  <a:latin typeface="Trebuchet MS" pitchFamily="34" charset="0"/>
                </a:rPr>
                <a:t> it to create your research poster and </a:t>
              </a:r>
              <a:r>
                <a:rPr lang="en-US" sz="3600" dirty="0" smtClean="0">
                  <a:latin typeface="Trebuchet MS" pitchFamily="34" charset="0"/>
                </a:rPr>
                <a:t>save valuable time placing titles, subtitles,</a:t>
              </a:r>
              <a:r>
                <a:rPr lang="en-US" sz="3600" baseline="0" dirty="0" smtClean="0">
                  <a:latin typeface="Trebuchet MS" pitchFamily="34" charset="0"/>
                </a:rPr>
                <a:t> text, and graphics</a:t>
              </a:r>
              <a:r>
                <a:rPr lang="en-US" sz="3600" dirty="0" smtClean="0">
                  <a:latin typeface="Trebuchet MS" pitchFamily="34" charset="0"/>
                </a:rPr>
                <a:t>. </a:t>
              </a:r>
            </a:p>
            <a:p>
              <a:pPr defTabSz="3765639"/>
              <a:endParaRPr lang="en-US" sz="3600" dirty="0" smtClean="0">
                <a:latin typeface="Trebuchet MS" pitchFamily="34" charset="0"/>
              </a:endParaRPr>
            </a:p>
            <a:p>
              <a:pPr defTabSz="4389219"/>
              <a:r>
                <a:rPr lang="en-US" sz="3600" dirty="0" smtClean="0">
                  <a:latin typeface="Trebuchet MS" pitchFamily="34" charset="0"/>
                </a:rPr>
                <a:t>We provide a series of online tutorials that will guide you through the poster design process and answer your poster production questions. To view our template tutorials, go online to </a:t>
              </a:r>
              <a:r>
                <a:rPr lang="en-US" sz="3600" b="1" dirty="0" smtClean="0">
                  <a:solidFill>
                    <a:srgbClr val="FFC000"/>
                  </a:solidFill>
                  <a:latin typeface="Trebuchet MS" pitchFamily="34" charset="0"/>
                </a:rPr>
                <a:t>PosterPresentations.com</a:t>
              </a:r>
              <a:r>
                <a:rPr lang="en-US" sz="3600" b="1" dirty="0" smtClean="0">
                  <a:solidFill>
                    <a:schemeClr val="bg1"/>
                  </a:solidFill>
                  <a:latin typeface="Trebuchet MS" pitchFamily="34" charset="0"/>
                </a:rPr>
                <a:t> </a:t>
              </a:r>
              <a:r>
                <a:rPr lang="en-US" sz="3600" dirty="0" smtClean="0">
                  <a:solidFill>
                    <a:schemeClr val="bg1"/>
                  </a:solidFill>
                  <a:latin typeface="Trebuchet MS" pitchFamily="34" charset="0"/>
                </a:rPr>
                <a:t>and click on HELP DESK.</a:t>
              </a:r>
            </a:p>
            <a:p>
              <a:pPr defTabSz="4389219"/>
              <a:endParaRPr lang="en-US" sz="3600" dirty="0" smtClean="0">
                <a:latin typeface="Trebuchet MS" pitchFamily="34" charset="0"/>
              </a:endParaRPr>
            </a:p>
            <a:p>
              <a:pPr defTabSz="4389219"/>
              <a:r>
                <a:rPr lang="en-US" sz="3600" dirty="0" smtClean="0">
                  <a:solidFill>
                    <a:schemeClr val="bg1"/>
                  </a:solidFill>
                  <a:latin typeface="Trebuchet MS" pitchFamily="34" charset="0"/>
                </a:rPr>
                <a:t>When</a:t>
              </a:r>
              <a:r>
                <a:rPr lang="en-US" sz="3600" baseline="0" dirty="0" smtClean="0">
                  <a:solidFill>
                    <a:schemeClr val="bg1"/>
                  </a:solidFill>
                  <a:latin typeface="Trebuchet MS" pitchFamily="34" charset="0"/>
                </a:rPr>
                <a:t> you are ready to print your poster</a:t>
              </a:r>
              <a:r>
                <a:rPr lang="en-US" sz="3600" dirty="0" smtClean="0">
                  <a:solidFill>
                    <a:schemeClr val="bg1"/>
                  </a:solidFill>
                  <a:latin typeface="Trebuchet MS" pitchFamily="34" charset="0"/>
                </a:rPr>
                <a:t>,</a:t>
              </a:r>
              <a:r>
                <a:rPr lang="en-US" sz="3600" baseline="0" dirty="0" smtClean="0">
                  <a:solidFill>
                    <a:schemeClr val="bg1"/>
                  </a:solidFill>
                  <a:latin typeface="Trebuchet MS" pitchFamily="34" charset="0"/>
                </a:rPr>
                <a:t> go online to </a:t>
              </a:r>
              <a:r>
                <a:rPr lang="en-US" sz="3600" b="0" dirty="0" smtClean="0">
                  <a:solidFill>
                    <a:schemeClr val="bg1"/>
                  </a:solidFill>
                  <a:latin typeface="Trebuchet MS" pitchFamily="34" charset="0"/>
                </a:rPr>
                <a:t>PosterPresentations.com</a:t>
              </a:r>
              <a:r>
                <a:rPr lang="en-US" sz="3600" dirty="0" smtClean="0">
                  <a:solidFill>
                    <a:schemeClr val="bg1"/>
                  </a:solidFill>
                  <a:latin typeface="Trebuchet MS" pitchFamily="34" charset="0"/>
                </a:rPr>
                <a:t/>
              </a:r>
              <a:br>
                <a:rPr lang="en-US" sz="3600" dirty="0" smtClean="0">
                  <a:solidFill>
                    <a:schemeClr val="bg1"/>
                  </a:solidFill>
                  <a:latin typeface="Trebuchet MS" pitchFamily="34" charset="0"/>
                </a:rPr>
              </a:br>
              <a:endParaRPr lang="en-US" sz="3600" dirty="0" smtClean="0">
                <a:solidFill>
                  <a:schemeClr val="bg1"/>
                </a:solidFill>
                <a:latin typeface="Trebuchet MS" pitchFamily="34" charset="0"/>
              </a:endParaRPr>
            </a:p>
            <a:p>
              <a:pPr algn="l" defTabSz="3765639"/>
              <a:r>
                <a:rPr lang="en-US" sz="3600" b="0" dirty="0" smtClean="0">
                  <a:solidFill>
                    <a:schemeClr val="bg1"/>
                  </a:solidFill>
                  <a:latin typeface="Trebuchet MS" pitchFamily="34" charset="0"/>
                </a:rPr>
                <a:t>Need</a:t>
              </a:r>
              <a:r>
                <a:rPr lang="en-US" sz="3600" b="0" baseline="0" dirty="0" smtClean="0">
                  <a:solidFill>
                    <a:schemeClr val="bg1"/>
                  </a:solidFill>
                  <a:latin typeface="Trebuchet MS" pitchFamily="34" charset="0"/>
                </a:rPr>
                <a:t> assistance? Call us at </a:t>
              </a:r>
              <a:r>
                <a:rPr lang="en-US" sz="3600" b="0" dirty="0" smtClean="0">
                  <a:solidFill>
                    <a:srgbClr val="FFC000"/>
                  </a:solidFill>
                  <a:latin typeface="Trebuchet MS" pitchFamily="34" charset="0"/>
                </a:rPr>
                <a:t>1.510.649.3001</a:t>
              </a:r>
            </a:p>
            <a:p>
              <a:pPr algn="l" defTabSz="3765639"/>
              <a:endParaRPr lang="en-US" sz="4400" b="1" dirty="0" smtClean="0">
                <a:solidFill>
                  <a:srgbClr val="FFFF00"/>
                </a:solidFill>
                <a:latin typeface="Trebuchet MS" pitchFamily="34" charset="0"/>
              </a:endParaRPr>
            </a:p>
            <a:p>
              <a:pPr algn="ctr"/>
              <a:endParaRPr lang="en-US" sz="3200" b="1"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QUICK START</a:t>
              </a:r>
            </a:p>
            <a:p>
              <a:pPr algn="ctr"/>
              <a:endParaRPr lang="en-US" sz="40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Zoom in and out</a:t>
              </a:r>
            </a:p>
            <a:p>
              <a:pPr marL="2527300" indent="-650875" algn="l" defTabSz="850900">
                <a:tabLst/>
              </a:pPr>
              <a:r>
                <a:rPr lang="en-US" sz="3200" b="0" baseline="0" dirty="0" smtClean="0">
                  <a:solidFill>
                    <a:schemeClr val="bg1"/>
                  </a:solidFill>
                  <a:latin typeface="Trebuchet MS" pitchFamily="34" charset="0"/>
                </a:rPr>
                <a:t>	</a:t>
              </a:r>
              <a:r>
                <a:rPr lang="en-US" sz="3200" b="0" baseline="0" dirty="0" smtClean="0">
                  <a:solidFill>
                    <a:schemeClr val="bg1">
                      <a:lumMod val="75000"/>
                    </a:schemeClr>
                  </a:solidFill>
                  <a:latin typeface="Trebuchet MS" pitchFamily="34" charset="0"/>
                </a:rPr>
                <a:t>As you work on your poster zoom in and out to the level that is more comfortable to you. Go to VIEW &gt; ZOOM.</a:t>
              </a:r>
            </a:p>
            <a:p>
              <a:pPr algn="l"/>
              <a:endParaRPr lang="en-US" sz="3600" b="0"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Title, Authors, and Affiliations</a:t>
              </a:r>
            </a:p>
            <a:p>
              <a:pPr algn="l"/>
              <a:r>
                <a:rPr lang="en-US" sz="3200" b="0" baseline="0" dirty="0" smtClean="0">
                  <a:solidFill>
                    <a:schemeClr val="bg1">
                      <a:lumMod val="75000"/>
                    </a:schemeClr>
                  </a:solidFill>
                  <a:latin typeface="Trebuchet MS" pitchFamily="34" charset="0"/>
                </a:rPr>
                <a:t>Start designing your poster by adding the title, the names of the authors, and the affiliated institutions. </a:t>
              </a:r>
              <a:r>
                <a:rPr lang="en-US" sz="3200" b="0" spc="0" baseline="0" dirty="0" smtClean="0">
                  <a:solidFill>
                    <a:schemeClr val="bg1">
                      <a:lumMod val="75000"/>
                    </a:schemeClr>
                  </a:solidFill>
                  <a:latin typeface="Trebuchet MS" pitchFamily="34" charset="0"/>
                </a:rPr>
                <a:t>You can type or paste text into the provided boxes. The template will automatically adjust the size of your text to fit the title box. You can manually override this feature and change the size of your text. </a:t>
              </a:r>
            </a:p>
            <a:p>
              <a:pPr algn="l"/>
              <a:endParaRPr lang="en-US" sz="3200" b="0" spc="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The font size of your title should be bigger than your name(s) and institution name(s).</a:t>
              </a:r>
            </a:p>
            <a:p>
              <a:pPr algn="l"/>
              <a:r>
                <a:rPr lang="en-US" sz="3600" b="1" baseline="0" dirty="0" smtClean="0">
                  <a:solidFill>
                    <a:schemeClr val="bg1"/>
                  </a:solidFill>
                  <a:latin typeface="Trebuchet MS" pitchFamily="34" charset="0"/>
                </a:rPr>
                <a:t/>
              </a:r>
              <a:br>
                <a:rPr lang="en-US" sz="3600" b="1" baseline="0" dirty="0" smtClean="0">
                  <a:solidFill>
                    <a:schemeClr val="bg1"/>
                  </a:solidFill>
                  <a:latin typeface="Trebuchet MS" pitchFamily="34" charset="0"/>
                </a:rPr>
              </a:br>
              <a:endParaRPr lang="en-US" sz="3600" b="1" dirty="0" smtClean="0">
                <a:solidFill>
                  <a:schemeClr val="bg1"/>
                </a:solidFill>
                <a:latin typeface="Trebuchet MS" pitchFamily="34" charset="0"/>
              </a:endParaRPr>
            </a:p>
            <a:p>
              <a:pPr algn="ctr"/>
              <a:endParaRPr lang="en-US" sz="3600" b="1" dirty="0" smtClean="0">
                <a:solidFill>
                  <a:srgbClr val="FFC000"/>
                </a:solidFill>
                <a:latin typeface="Trebuchet MS" pitchFamily="34" charset="0"/>
              </a:endParaRPr>
            </a:p>
            <a:p>
              <a:pPr algn="ctr"/>
              <a:endParaRPr lang="en-US" sz="3600" b="1" dirty="0" smtClean="0">
                <a:solidFill>
                  <a:srgbClr val="FFC000"/>
                </a:solidFill>
                <a:latin typeface="Trebuchet MS" pitchFamily="34" charset="0"/>
              </a:endParaRPr>
            </a:p>
            <a:p>
              <a:pPr algn="ctr"/>
              <a:r>
                <a:rPr lang="en-US" sz="4000" b="1" dirty="0" smtClean="0">
                  <a:solidFill>
                    <a:srgbClr val="FFC000"/>
                  </a:solidFill>
                  <a:latin typeface="Trebuchet MS" pitchFamily="34" charset="0"/>
                </a:rPr>
                <a:t>Adding Logos</a:t>
              </a:r>
              <a:r>
                <a:rPr lang="en-US" sz="4000" b="1" baseline="0" dirty="0" smtClean="0">
                  <a:solidFill>
                    <a:srgbClr val="FFC000"/>
                  </a:solidFill>
                  <a:latin typeface="Trebuchet MS" pitchFamily="34" charset="0"/>
                </a:rPr>
                <a:t> / Seals</a:t>
              </a:r>
            </a:p>
            <a:p>
              <a:pPr algn="l"/>
              <a:r>
                <a:rPr lang="en-US" sz="3200" b="0" baseline="0" dirty="0" smtClean="0">
                  <a:solidFill>
                    <a:schemeClr val="bg1">
                      <a:lumMod val="75000"/>
                    </a:schemeClr>
                  </a:solidFill>
                  <a:latin typeface="Trebuchet MS" pitchFamily="34" charset="0"/>
                </a:rPr>
                <a:t>Most often, logos are added on each side of the title. You can insert a logo by dragging and dropping it from your desktop, copy and paste or by going to INSERT &gt; PICTURES. Logos taken from web sites are likely to be low quality when printed. Zoom it at 100% to see what the logo will look like on the final poster and make any necessary adjustments.  </a:t>
              </a:r>
            </a:p>
            <a:p>
              <a:pPr algn="l"/>
              <a:endParaRPr lang="en-US" sz="3200" b="0" spc="30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spc="0"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See if your school’s logo is available on our free poster templates page.</a:t>
              </a:r>
            </a:p>
            <a:p>
              <a:pPr algn="l"/>
              <a:endParaRPr lang="en-US" sz="3200" b="0" baseline="0" dirty="0" smtClean="0">
                <a:latin typeface="Trebuchet MS" pitchFamily="34" charset="0"/>
              </a:endParaRPr>
            </a:p>
            <a:p>
              <a:pPr algn="ctr"/>
              <a:r>
                <a:rPr lang="en-US" sz="4000" b="1" baseline="0" dirty="0" smtClean="0">
                  <a:solidFill>
                    <a:srgbClr val="FFC000"/>
                  </a:solidFill>
                  <a:latin typeface="Trebuchet MS" pitchFamily="34" charset="0"/>
                </a:rPr>
                <a:t>Photographs / Graphics</a:t>
              </a:r>
            </a:p>
            <a:p>
              <a:pPr algn="l" defTabSz="977900"/>
              <a:r>
                <a:rPr lang="en-US" sz="3200" b="0" baseline="0" dirty="0" smtClean="0">
                  <a:solidFill>
                    <a:schemeClr val="bg1">
                      <a:lumMod val="75000"/>
                    </a:schemeClr>
                  </a:solidFill>
                  <a:latin typeface="Trebuchet MS" pitchFamily="34" charset="0"/>
                </a:rPr>
                <a:t>You can add images by dragging and dropping from your desktop, copy and paste, or by going to INSERT &gt; PICTURES. Resize images proportionally by holding down the SHIFT key and dragging one of the corner handles. For a professional-looking poster, do not distort your images by enlarging them </a:t>
              </a:r>
              <a:r>
                <a:rPr lang="en-US" sz="3200" b="0" spc="0" baseline="0" dirty="0" smtClean="0">
                  <a:solidFill>
                    <a:schemeClr val="bg1">
                      <a:lumMod val="75000"/>
                    </a:schemeClr>
                  </a:solidFill>
                  <a:latin typeface="Trebuchet MS" pitchFamily="34" charset="0"/>
                </a:rPr>
                <a:t>disproportionally.</a:t>
              </a:r>
            </a:p>
            <a:p>
              <a:pPr algn="l" defTabSz="977900"/>
              <a:endParaRPr lang="en-US" sz="3200" b="0" baseline="0" dirty="0" smtClean="0">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r>
                <a:rPr lang="en-US" sz="4000" b="1" baseline="0" dirty="0" smtClean="0">
                  <a:solidFill>
                    <a:srgbClr val="FFC000"/>
                  </a:solidFill>
                  <a:latin typeface="Trebuchet MS" pitchFamily="34" charset="0"/>
                </a:rPr>
                <a:t>Image Quality Check</a:t>
              </a:r>
            </a:p>
            <a:p>
              <a:pPr lvl="0" algn="l" defTabSz="977900"/>
              <a:r>
                <a:rPr lang="en-US" sz="3200" b="0" baseline="0" dirty="0" smtClean="0">
                  <a:solidFill>
                    <a:schemeClr val="bg1">
                      <a:lumMod val="75000"/>
                    </a:schemeClr>
                  </a:solidFill>
                  <a:latin typeface="Trebuchet MS" pitchFamily="34" charset="0"/>
                </a:rPr>
                <a:t>Zoom in and look at your images at 100% magnification. If they look good they will print well. </a:t>
              </a:r>
              <a:endParaRPr lang="en-US" sz="3600" b="0" dirty="0" smtClean="0">
                <a:latin typeface="Trebuchet MS" pitchFamily="34" charset="0"/>
              </a:endParaRPr>
            </a:p>
          </p:txBody>
        </p:sp>
        <p:cxnSp>
          <p:nvCxnSpPr>
            <p:cNvPr id="38" name="Straight Connector 37"/>
            <p:cNvCxnSpPr/>
            <p:nvPr/>
          </p:nvCxnSpPr>
          <p:spPr>
            <a:xfrm>
              <a:off x="-11225189" y="7240467"/>
              <a:ext cx="10999746" cy="3341"/>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pic>
          <p:nvPicPr>
            <p:cNvPr id="39" name="Picture 38"/>
            <p:cNvPicPr>
              <a:picLocks noChangeAspect="1"/>
            </p:cNvPicPr>
            <p:nvPr userDrawn="1"/>
          </p:nvPicPr>
          <p:blipFill>
            <a:blip r:embed="rId4"/>
            <a:stretch>
              <a:fillRect/>
            </a:stretch>
          </p:blipFill>
          <p:spPr>
            <a:xfrm>
              <a:off x="-10479105" y="12472417"/>
              <a:ext cx="1597666" cy="1201935"/>
            </a:xfrm>
            <a:prstGeom prst="rect">
              <a:avLst/>
            </a:prstGeom>
          </p:spPr>
        </p:pic>
        <p:pic>
          <p:nvPicPr>
            <p:cNvPr id="40" name="Picture 39"/>
            <p:cNvPicPr>
              <a:picLocks noChangeAspect="1"/>
            </p:cNvPicPr>
            <p:nvPr userDrawn="1"/>
          </p:nvPicPr>
          <p:blipFill>
            <a:blip r:embed="rId5"/>
            <a:stretch>
              <a:fillRect/>
            </a:stretch>
          </p:blipFill>
          <p:spPr>
            <a:xfrm>
              <a:off x="-10732765" y="19116994"/>
              <a:ext cx="9986808" cy="1053596"/>
            </a:xfrm>
            <a:prstGeom prst="rect">
              <a:avLst/>
            </a:prstGeom>
          </p:spPr>
        </p:pic>
        <p:grpSp>
          <p:nvGrpSpPr>
            <p:cNvPr id="41" name="Group 40"/>
            <p:cNvGrpSpPr/>
            <p:nvPr userDrawn="1"/>
          </p:nvGrpSpPr>
          <p:grpSpPr>
            <a:xfrm>
              <a:off x="-9744993" y="29384977"/>
              <a:ext cx="7531182" cy="2202634"/>
              <a:chOff x="-4470427" y="13701622"/>
              <a:chExt cx="3470785" cy="1011982"/>
            </a:xfrm>
          </p:grpSpPr>
          <p:grpSp>
            <p:nvGrpSpPr>
              <p:cNvPr id="49" name="Group 48"/>
              <p:cNvGrpSpPr/>
              <p:nvPr userDrawn="1"/>
            </p:nvGrpSpPr>
            <p:grpSpPr>
              <a:xfrm>
                <a:off x="-2783495" y="13745853"/>
                <a:ext cx="624431" cy="898924"/>
                <a:chOff x="-3958697" y="14964973"/>
                <a:chExt cx="779338" cy="1288152"/>
              </a:xfrm>
            </p:grpSpPr>
            <p:pic>
              <p:nvPicPr>
                <p:cNvPr id="70" name="Picture 69"/>
                <p:cNvPicPr>
                  <a:picLocks noChangeAspect="1"/>
                </p:cNvPicPr>
                <p:nvPr userDrawn="1"/>
              </p:nvPicPr>
              <p:blipFill>
                <a:blip r:embed="rId6"/>
                <a:stretch>
                  <a:fillRect/>
                </a:stretch>
              </p:blipFill>
              <p:spPr>
                <a:xfrm>
                  <a:off x="-3948160" y="14964973"/>
                  <a:ext cx="768801" cy="1090857"/>
                </a:xfrm>
                <a:prstGeom prst="rect">
                  <a:avLst/>
                </a:prstGeom>
              </p:spPr>
            </p:pic>
            <p:sp>
              <p:nvSpPr>
                <p:cNvPr id="71" name="TextBox 70"/>
                <p:cNvSpPr txBox="1"/>
                <p:nvPr userDrawn="1"/>
              </p:nvSpPr>
              <p:spPr>
                <a:xfrm>
                  <a:off x="-3958697" y="15961716"/>
                  <a:ext cx="779337" cy="291409"/>
                </a:xfrm>
                <a:prstGeom prst="rect">
                  <a:avLst/>
                </a:prstGeom>
                <a:solidFill>
                  <a:schemeClr val="accent1"/>
                </a:solidFill>
                <a:ln>
                  <a:noFill/>
                </a:ln>
              </p:spPr>
              <p:txBody>
                <a:bodyPr wrap="square" lIns="91440" tIns="91440" rIns="91440" bIns="91440" rtlCol="0">
                  <a:spAutoFit/>
                </a:bodyPr>
                <a:lstStyle/>
                <a:p>
                  <a:pPr algn="ctr"/>
                  <a:r>
                    <a:rPr lang="en-US" sz="2000" b="1" dirty="0" smtClean="0">
                      <a:solidFill>
                        <a:schemeClr val="tx1"/>
                      </a:solidFill>
                    </a:rPr>
                    <a:t>ORIGINAL</a:t>
                  </a:r>
                  <a:endParaRPr lang="en-US" sz="2000" b="1" dirty="0">
                    <a:solidFill>
                      <a:schemeClr val="tx1"/>
                    </a:solidFill>
                  </a:endParaRPr>
                </a:p>
              </p:txBody>
            </p:sp>
          </p:grpSp>
          <p:grpSp>
            <p:nvGrpSpPr>
              <p:cNvPr id="65" name="Group 64"/>
              <p:cNvGrpSpPr/>
              <p:nvPr userDrawn="1"/>
            </p:nvGrpSpPr>
            <p:grpSpPr>
              <a:xfrm>
                <a:off x="-2033159" y="13745867"/>
                <a:ext cx="1033517" cy="898915"/>
                <a:chOff x="-2921738" y="14889872"/>
                <a:chExt cx="1420279" cy="1235304"/>
              </a:xfrm>
            </p:grpSpPr>
            <p:pic>
              <p:nvPicPr>
                <p:cNvPr id="68" name="Picture 67"/>
                <p:cNvPicPr>
                  <a:picLocks noChangeAspect="1"/>
                </p:cNvPicPr>
                <p:nvPr userDrawn="1"/>
              </p:nvPicPr>
              <p:blipFill>
                <a:blip r:embed="rId6"/>
                <a:stretch>
                  <a:fillRect/>
                </a:stretch>
              </p:blipFill>
              <p:spPr>
                <a:xfrm>
                  <a:off x="-2921738" y="14889872"/>
                  <a:ext cx="1420279" cy="1029694"/>
                </a:xfrm>
                <a:prstGeom prst="rect">
                  <a:avLst/>
                </a:prstGeom>
              </p:spPr>
            </p:pic>
            <p:sp>
              <p:nvSpPr>
                <p:cNvPr id="69" name="TextBox 68"/>
                <p:cNvSpPr txBox="1"/>
                <p:nvPr userDrawn="1"/>
              </p:nvSpPr>
              <p:spPr>
                <a:xfrm>
                  <a:off x="-2918991" y="15845720"/>
                  <a:ext cx="1417532" cy="279456"/>
                </a:xfrm>
                <a:prstGeom prst="rect">
                  <a:avLst/>
                </a:prstGeom>
                <a:solidFill>
                  <a:srgbClr val="FF0000"/>
                </a:solidFill>
              </p:spPr>
              <p:txBody>
                <a:bodyPr wrap="square" lIns="457200" tIns="91440" rIns="457200" bIns="91440" rtlCol="0">
                  <a:spAutoFit/>
                </a:bodyPr>
                <a:lstStyle/>
                <a:p>
                  <a:pPr algn="ctr"/>
                  <a:r>
                    <a:rPr lang="en-US" sz="2000" b="1" dirty="0" smtClean="0">
                      <a:solidFill>
                        <a:schemeClr val="bg1"/>
                      </a:solidFill>
                    </a:rPr>
                    <a:t>DISTORTED</a:t>
                  </a:r>
                  <a:endParaRPr lang="en-US" sz="900" b="1" dirty="0">
                    <a:solidFill>
                      <a:schemeClr val="bg1"/>
                    </a:solidFill>
                  </a:endParaRPr>
                </a:p>
              </p:txBody>
            </p:sp>
          </p:grpSp>
          <p:pic>
            <p:nvPicPr>
              <p:cNvPr id="66" name="Picture 65"/>
              <p:cNvPicPr>
                <a:picLocks noChangeAspect="1"/>
              </p:cNvPicPr>
              <p:nvPr userDrawn="1"/>
            </p:nvPicPr>
            <p:blipFill>
              <a:blip r:embed="rId7"/>
              <a:stretch>
                <a:fillRect/>
              </a:stretch>
            </p:blipFill>
            <p:spPr>
              <a:xfrm>
                <a:off x="-4470427" y="13701622"/>
                <a:ext cx="1098742" cy="847761"/>
              </a:xfrm>
              <a:prstGeom prst="rect">
                <a:avLst/>
              </a:prstGeom>
            </p:spPr>
          </p:pic>
          <p:sp>
            <p:nvSpPr>
              <p:cNvPr id="67" name="TextBox 66"/>
              <p:cNvSpPr txBox="1"/>
              <p:nvPr userDrawn="1"/>
            </p:nvSpPr>
            <p:spPr>
              <a:xfrm>
                <a:off x="-4440600" y="14388371"/>
                <a:ext cx="1035685" cy="325233"/>
              </a:xfrm>
              <a:prstGeom prst="rect">
                <a:avLst/>
              </a:prstGeom>
              <a:noFill/>
            </p:spPr>
            <p:txBody>
              <a:bodyPr wrap="square" lIns="457200" tIns="457200" rIns="457200" bIns="0" rtlCol="0">
                <a:spAutoFit/>
              </a:bodyPr>
              <a:lstStyle/>
              <a:p>
                <a:pPr algn="ctr"/>
                <a:r>
                  <a:rPr lang="en-US" sz="1600" dirty="0" smtClean="0">
                    <a:solidFill>
                      <a:schemeClr val="bg1"/>
                    </a:solidFill>
                  </a:rPr>
                  <a:t>Corner</a:t>
                </a:r>
                <a:r>
                  <a:rPr lang="en-US" sz="1600" baseline="0" dirty="0" smtClean="0">
                    <a:solidFill>
                      <a:schemeClr val="bg1"/>
                    </a:solidFill>
                  </a:rPr>
                  <a:t> handles</a:t>
                </a:r>
                <a:endParaRPr lang="en-US" sz="1600" dirty="0">
                  <a:solidFill>
                    <a:schemeClr val="bg1"/>
                  </a:solidFill>
                </a:endParaRPr>
              </a:p>
            </p:txBody>
          </p:sp>
        </p:grpSp>
        <p:grpSp>
          <p:nvGrpSpPr>
            <p:cNvPr id="42" name="Group 41"/>
            <p:cNvGrpSpPr/>
            <p:nvPr userDrawn="1"/>
          </p:nvGrpSpPr>
          <p:grpSpPr>
            <a:xfrm>
              <a:off x="-10573702" y="34554904"/>
              <a:ext cx="9344084" cy="2526502"/>
              <a:chOff x="-4835604" y="15859915"/>
              <a:chExt cx="4306270" cy="1160780"/>
            </a:xfrm>
          </p:grpSpPr>
          <p:graphicFrame>
            <p:nvGraphicFramePr>
              <p:cNvPr id="43" name="Object 42"/>
              <p:cNvGraphicFramePr>
                <a:graphicFrameLocks noChangeAspect="1"/>
              </p:cNvGraphicFramePr>
              <p:nvPr userDrawn="1">
                <p:extLst>
                  <p:ext uri="{D42A27DB-BD31-4B8C-83A1-F6EECF244321}">
                    <p14:modId xmlns:p14="http://schemas.microsoft.com/office/powerpoint/2010/main" xmlns="" val="3865782997"/>
                  </p:ext>
                </p:extLst>
              </p:nvPr>
            </p:nvGraphicFramePr>
            <p:xfrm>
              <a:off x="-4649322" y="15859915"/>
              <a:ext cx="1828800" cy="1117600"/>
            </p:xfrm>
            <a:graphic>
              <a:graphicData uri="http://schemas.openxmlformats.org/presentationml/2006/ole">
                <p:oleObj spid="_x0000_s2062" name="Image" r:id="rId8" imgW="1828571" imgH="1117460" progId="">
                  <p:embed/>
                </p:oleObj>
              </a:graphicData>
            </a:graphic>
          </p:graphicFrame>
          <p:graphicFrame>
            <p:nvGraphicFramePr>
              <p:cNvPr id="44" name="Object 43"/>
              <p:cNvGraphicFramePr>
                <a:graphicFrameLocks noChangeAspect="1"/>
              </p:cNvGraphicFramePr>
              <p:nvPr userDrawn="1">
                <p:extLst>
                  <p:ext uri="{D42A27DB-BD31-4B8C-83A1-F6EECF244321}">
                    <p14:modId xmlns:p14="http://schemas.microsoft.com/office/powerpoint/2010/main" xmlns="" val="1762727889"/>
                  </p:ext>
                </p:extLst>
              </p:nvPr>
            </p:nvGraphicFramePr>
            <p:xfrm>
              <a:off x="-2572617" y="15863608"/>
              <a:ext cx="1828800" cy="1117600"/>
            </p:xfrm>
            <a:graphic>
              <a:graphicData uri="http://schemas.openxmlformats.org/presentationml/2006/ole">
                <p:oleObj spid="_x0000_s2063" name="Image" r:id="rId9" imgW="1828571" imgH="1117460" progId="">
                  <p:embed/>
                </p:oleObj>
              </a:graphicData>
            </a:graphic>
          </p:graphicFrame>
          <p:sp>
            <p:nvSpPr>
              <p:cNvPr id="46" name="TextBox 45"/>
              <p:cNvSpPr txBox="1"/>
              <p:nvPr userDrawn="1"/>
            </p:nvSpPr>
            <p:spPr>
              <a:xfrm rot="16200000">
                <a:off x="-5311537" y="16369501"/>
                <a:ext cx="1117601" cy="165735"/>
              </a:xfrm>
              <a:prstGeom prst="rect">
                <a:avLst/>
              </a:prstGeom>
              <a:noFill/>
            </p:spPr>
            <p:txBody>
              <a:bodyPr wrap="square" lIns="91440" tIns="91440" rIns="91440" bIns="0" rtlCol="0">
                <a:spAutoFit/>
              </a:bodyPr>
              <a:lstStyle/>
              <a:p>
                <a:pPr algn="ctr"/>
                <a:r>
                  <a:rPr lang="en-US" sz="2000" dirty="0" smtClean="0">
                    <a:solidFill>
                      <a:srgbClr val="92D050"/>
                    </a:solidFill>
                  </a:rPr>
                  <a:t>Good</a:t>
                </a:r>
                <a:r>
                  <a:rPr lang="en-US" sz="2000" baseline="0" dirty="0" smtClean="0">
                    <a:solidFill>
                      <a:srgbClr val="92D050"/>
                    </a:solidFill>
                  </a:rPr>
                  <a:t> </a:t>
                </a:r>
                <a:r>
                  <a:rPr lang="en-US" sz="2000" baseline="0" dirty="0" smtClean="0">
                    <a:solidFill>
                      <a:schemeClr val="bg1"/>
                    </a:solidFill>
                  </a:rPr>
                  <a:t>printing quality</a:t>
                </a:r>
                <a:endParaRPr lang="en-US" sz="2000" dirty="0">
                  <a:solidFill>
                    <a:schemeClr val="bg1"/>
                  </a:solidFill>
                </a:endParaRPr>
              </a:p>
            </p:txBody>
          </p:sp>
          <p:sp>
            <p:nvSpPr>
              <p:cNvPr id="47" name="TextBox 46"/>
              <p:cNvSpPr txBox="1"/>
              <p:nvPr userDrawn="1"/>
            </p:nvSpPr>
            <p:spPr>
              <a:xfrm rot="16200000">
                <a:off x="-1171002" y="16379027"/>
                <a:ext cx="1117601" cy="165735"/>
              </a:xfrm>
              <a:prstGeom prst="rect">
                <a:avLst/>
              </a:prstGeom>
              <a:noFill/>
            </p:spPr>
            <p:txBody>
              <a:bodyPr wrap="square" lIns="91440" tIns="91440" rIns="91440" bIns="0" rtlCol="0">
                <a:spAutoFit/>
              </a:bodyPr>
              <a:lstStyle/>
              <a:p>
                <a:pPr algn="ctr"/>
                <a:r>
                  <a:rPr lang="en-US" sz="2000" dirty="0" smtClean="0">
                    <a:solidFill>
                      <a:srgbClr val="FF0000"/>
                    </a:solidFill>
                  </a:rPr>
                  <a:t>Bad </a:t>
                </a:r>
                <a:r>
                  <a:rPr lang="en-US" sz="2000" dirty="0" smtClean="0">
                    <a:solidFill>
                      <a:schemeClr val="bg1"/>
                    </a:solidFill>
                  </a:rPr>
                  <a:t>printing quality</a:t>
                </a:r>
                <a:endParaRPr lang="en-US" sz="2000" dirty="0">
                  <a:solidFill>
                    <a:schemeClr val="bg1"/>
                  </a:solidFill>
                </a:endParaRPr>
              </a:p>
            </p:txBody>
          </p:sp>
        </p:grpSp>
      </p:grpSp>
      <p:grpSp>
        <p:nvGrpSpPr>
          <p:cNvPr id="82" name="Group 81"/>
          <p:cNvGrpSpPr/>
          <p:nvPr userDrawn="1"/>
        </p:nvGrpSpPr>
        <p:grpSpPr>
          <a:xfrm>
            <a:off x="30676632" y="0"/>
            <a:ext cx="12284832" cy="42803763"/>
            <a:chOff x="44157839" y="-55065"/>
            <a:chExt cx="11062139" cy="38543561"/>
          </a:xfrm>
        </p:grpSpPr>
        <p:sp>
          <p:nvSpPr>
            <p:cNvPr id="83" name="Rectangle 82"/>
            <p:cNvSpPr/>
            <p:nvPr userDrawn="1"/>
          </p:nvSpPr>
          <p:spPr>
            <a:xfrm>
              <a:off x="44157839" y="-55065"/>
              <a:ext cx="11062139" cy="3854356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algn="ctr"/>
              <a:r>
                <a:rPr lang="en-US" sz="4800" b="1" spc="600" dirty="0" smtClean="0">
                  <a:solidFill>
                    <a:schemeClr val="bg1"/>
                  </a:solidFill>
                  <a:latin typeface="Trebuchet MS" pitchFamily="34" charset="0"/>
                </a:rPr>
                <a:t>QUICK START (cont.)</a:t>
              </a:r>
            </a:p>
            <a:p>
              <a:pPr algn="ctr"/>
              <a:endParaRPr lang="en-US" sz="44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How to change the template color theme</a:t>
              </a:r>
            </a:p>
            <a:p>
              <a:pPr marL="0" marR="0" lvl="2" indent="0" algn="l" defTabSz="114300"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You can easily change the color theme of your poster by going to the DESIGN menu, click on COLORS, and choose the color theme of your choice. You can </a:t>
              </a:r>
              <a:r>
                <a:rPr lang="en-US" sz="3200" b="0" spc="0" baseline="0" dirty="0" smtClean="0">
                  <a:solidFill>
                    <a:schemeClr val="bg1">
                      <a:lumMod val="75000"/>
                    </a:schemeClr>
                  </a:solidFill>
                  <a:latin typeface="Trebuchet MS" pitchFamily="34" charset="0"/>
                </a:rPr>
                <a:t>also create your own color theme.</a:t>
              </a:r>
            </a:p>
            <a:p>
              <a:pPr marL="0" marR="0" lvl="2"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r>
                <a:rPr lang="en-US" sz="3200" b="0" baseline="0" dirty="0" smtClean="0">
                  <a:solidFill>
                    <a:schemeClr val="bg1">
                      <a:lumMod val="75000"/>
                    </a:schemeClr>
                  </a:solidFill>
                  <a:latin typeface="Trebuchet MS" pitchFamily="34" charset="0"/>
                </a:rPr>
                <a:t>You can also manually change the color of your background by going to VIEW &gt; SLIDE MASTER.  After you finish working on the master be sure to go to VIEW &gt; NORMAL to continue working on your poster.</a:t>
              </a:r>
            </a:p>
            <a:p>
              <a:pPr marL="0"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Text</a:t>
              </a:r>
            </a:p>
            <a:p>
              <a:pPr marL="3429000" lvl="2" indent="0" algn="l" defTabSz="114300"/>
              <a:r>
                <a:rPr lang="en-US" sz="3200" b="0" baseline="0" dirty="0" smtClean="0">
                  <a:solidFill>
                    <a:schemeClr val="bg1">
                      <a:lumMod val="75000"/>
                    </a:schemeClr>
                  </a:solidFill>
                  <a:latin typeface="Trebuchet MS" pitchFamily="34" charset="0"/>
                </a:rPr>
                <a:t>The template comes with a number of pre-formatted placeholders for headers and text blocks. You can add more blocks by copying and pasting the existing ones or by adding a text box from the HOME menu. </a:t>
              </a:r>
            </a:p>
            <a:p>
              <a:pPr marL="1518341" lvl="2"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 </a:t>
              </a:r>
              <a:r>
                <a:rPr kumimoji="0" lang="en-US" sz="4000" b="1" i="0" u="none" strike="noStrike" kern="1200" cap="none" spc="0" normalizeH="0" baseline="0" noProof="0" dirty="0" smtClean="0">
                  <a:ln>
                    <a:noFill/>
                  </a:ln>
                  <a:solidFill>
                    <a:srgbClr val="FFC000"/>
                  </a:solidFill>
                  <a:effectLst/>
                  <a:uLnTx/>
                  <a:uFillTx/>
                  <a:latin typeface="Trebuchet MS" pitchFamily="34" charset="0"/>
                </a:rPr>
                <a:t>Text size</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Adjust the size of your text based on how much content you have to present. </a:t>
              </a:r>
              <a:b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b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The default template text offers a good starting point. Follow the conference requirements.</a:t>
              </a:r>
              <a:endParaRPr lang="en-US" sz="3200" b="0" baseline="0" dirty="0" smtClean="0">
                <a:solidFill>
                  <a:schemeClr val="bg1">
                    <a:lumMod val="75000"/>
                  </a:schemeClr>
                </a:solidFill>
                <a:latin typeface="Trebuchet MS" pitchFamily="34" charset="0"/>
              </a:endParaRPr>
            </a:p>
            <a:p>
              <a:pPr marL="1518341" lvl="2"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Tables</a:t>
              </a:r>
            </a:p>
            <a:p>
              <a:pPr marL="2000250" lvl="1" indent="0" algn="l" defTabSz="114300"/>
              <a:r>
                <a:rPr lang="en-US" sz="3200" b="0" baseline="0" dirty="0" smtClean="0">
                  <a:solidFill>
                    <a:schemeClr val="bg1">
                      <a:lumMod val="75000"/>
                    </a:schemeClr>
                  </a:solidFill>
                  <a:latin typeface="Trebuchet MS" pitchFamily="34" charset="0"/>
                </a:rPr>
                <a:t>To add a table from scratch go to the INSERT menu and click on TABLE. A drop-down box will help you select rows and columns. </a:t>
              </a:r>
            </a:p>
            <a:p>
              <a:pPr marL="0" lvl="0" indent="0" algn="l" defTabSz="114300"/>
              <a:r>
                <a:rPr lang="en-US" sz="3200" b="0" baseline="0" dirty="0" smtClean="0">
                  <a:solidFill>
                    <a:schemeClr val="bg1">
                      <a:lumMod val="75000"/>
                    </a:schemeClr>
                  </a:solidFill>
                  <a:latin typeface="Trebuchet MS" pitchFamily="34" charset="0"/>
                </a:rPr>
                <a:t>You can also copy and a paste a table from Word or another PowerPoint document. A pasted table may need to be re-formatted by RIGHT-CLICK &gt; FORMAT SHAPE, TEXT BOX, Margins.</a:t>
              </a:r>
            </a:p>
            <a:p>
              <a:pPr marL="0" lvl="0"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Graphs / Charts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You can simply copy and paste charts and graphs from Excel or Word. Some reformatting may be required depending on how the original document has been created.</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change the column configuration</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RIGHT-CLICK on the poster background and select LAYOUT to see the column options available for this template. The poster columns can also be customized on the Master. VIEW &gt; MASTER.</a:t>
              </a:r>
            </a:p>
            <a:p>
              <a:pPr marL="0" marR="0" lvl="0" indent="0" algn="ctr" defTabSz="1518341" rtl="0" eaLnBrk="1" fontAlgn="auto" latinLnBrk="0" hangingPunct="1">
                <a:lnSpc>
                  <a:spcPct val="100000"/>
                </a:lnSpc>
                <a:spcBef>
                  <a:spcPts val="0"/>
                </a:spcBef>
                <a:spcAft>
                  <a:spcPts val="0"/>
                </a:spcAft>
                <a:buClrTx/>
                <a:buSzTx/>
                <a:buFontTx/>
                <a:buNone/>
                <a:tabLst/>
                <a:defRPr/>
              </a:pPr>
              <a:endParaRPr kumimoji="0" lang="en-US" sz="4000" b="1" i="0" u="none" strike="noStrike" kern="1200" cap="none" spc="0" normalizeH="0" baseline="0" noProof="0" dirty="0" smtClean="0">
                <a:ln>
                  <a:noFill/>
                </a:ln>
                <a:solidFill>
                  <a:srgbClr val="FFC000"/>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remove the info bars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If you are working in PowerPoint for Windows and have finished your poster, save as PDF and the bars will not be included. You can also delete them by going to VIEW &gt; MASTER. On the Mac adjust the Page-Setup to match the Page-Setup in PowerPoint before you create a PDF. You can also delete them from the Slide Master.</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Save your work</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Save your template as a PowerPoint document. For printing, save as PowerPoint of “Print-quality” PDF.</a:t>
              </a:r>
            </a:p>
            <a:p>
              <a:pPr marL="0" marR="0" lvl="0"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Print your poster</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When you are ready to have your poster printed go online to PosterPresentations.com and click on the “Order Your Poster” button. Choose the poster type the best suits your needs and submit your order. If you submit a PowerPoint document you will be receiving a PDF proof for your approval prior to printing. If your order is placed and paid for before noon, Pacific, Monday through Friday, your order will ship out that same day. Next day, Second day, Third day, and Free Ground services are offered. Go to PosterPresentations.com for more information.</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smtClean="0">
                <a:ln>
                  <a:noFill/>
                </a:ln>
                <a:solidFill>
                  <a:prstClr val="white">
                    <a:lumMod val="75000"/>
                  </a:prstClr>
                </a:solidFill>
                <a:effectLst/>
                <a:uLnTx/>
                <a:uFillTx/>
                <a:latin typeface="Trebuchet MS" pitchFamily="34" charset="0"/>
              </a:endParaRPr>
            </a:p>
          </p:txBody>
        </p:sp>
        <p:graphicFrame>
          <p:nvGraphicFramePr>
            <p:cNvPr id="84" name="Object 83"/>
            <p:cNvGraphicFramePr>
              <a:graphicFrameLocks noChangeAspect="1"/>
            </p:cNvGraphicFramePr>
            <p:nvPr userDrawn="1">
              <p:extLst>
                <p:ext uri="{D42A27DB-BD31-4B8C-83A1-F6EECF244321}">
                  <p14:modId xmlns:p14="http://schemas.microsoft.com/office/powerpoint/2010/main" xmlns="" val="3842880063"/>
                </p:ext>
              </p:extLst>
            </p:nvPr>
          </p:nvGraphicFramePr>
          <p:xfrm>
            <a:off x="46102925" y="4068480"/>
            <a:ext cx="6955629" cy="2569718"/>
          </p:xfrm>
          <a:graphic>
            <a:graphicData uri="http://schemas.openxmlformats.org/presentationml/2006/ole">
              <p:oleObj spid="_x0000_s2064" name="Image" r:id="rId10" imgW="4571429" imgH="1688889" progId="">
                <p:embed/>
              </p:oleObj>
            </a:graphicData>
          </a:graphic>
        </p:graphicFrame>
        <p:pic>
          <p:nvPicPr>
            <p:cNvPr id="85" name="Picture 84"/>
            <p:cNvPicPr>
              <a:picLocks noChangeAspect="1"/>
            </p:cNvPicPr>
            <p:nvPr userDrawn="1"/>
          </p:nvPicPr>
          <p:blipFill>
            <a:blip r:embed="rId11"/>
            <a:stretch>
              <a:fillRect/>
            </a:stretch>
          </p:blipFill>
          <p:spPr>
            <a:xfrm>
              <a:off x="44487207" y="9829102"/>
              <a:ext cx="2969584" cy="1370577"/>
            </a:xfrm>
            <a:prstGeom prst="rect">
              <a:avLst/>
            </a:prstGeom>
            <a:ln>
              <a:noFill/>
            </a:ln>
          </p:spPr>
        </p:pic>
        <p:graphicFrame>
          <p:nvGraphicFramePr>
            <p:cNvPr id="86" name="Object 85"/>
            <p:cNvGraphicFramePr>
              <a:graphicFrameLocks noChangeAspect="1"/>
            </p:cNvGraphicFramePr>
            <p:nvPr userDrawn="1">
              <p:extLst>
                <p:ext uri="{D42A27DB-BD31-4B8C-83A1-F6EECF244321}">
                  <p14:modId xmlns:p14="http://schemas.microsoft.com/office/powerpoint/2010/main" xmlns="" val="2925422147"/>
                </p:ext>
              </p:extLst>
            </p:nvPr>
          </p:nvGraphicFramePr>
          <p:xfrm>
            <a:off x="44620659" y="15799252"/>
            <a:ext cx="1482266" cy="992162"/>
          </p:xfrm>
          <a:graphic>
            <a:graphicData uri="http://schemas.openxmlformats.org/presentationml/2006/ole">
              <p:oleObj spid="_x0000_s2065" name="Image" r:id="rId12" imgW="1574603" imgH="1053968" progId="">
                <p:embed/>
              </p:oleObj>
            </a:graphicData>
          </a:graphic>
        </p:graphicFrame>
        <p:grpSp>
          <p:nvGrpSpPr>
            <p:cNvPr id="87" name="Group 86"/>
            <p:cNvGrpSpPr/>
            <p:nvPr userDrawn="1"/>
          </p:nvGrpSpPr>
          <p:grpSpPr>
            <a:xfrm>
              <a:off x="44487207" y="35164894"/>
              <a:ext cx="10354213" cy="1265612"/>
              <a:chOff x="44200453" y="33317650"/>
              <a:chExt cx="9771399" cy="1090622"/>
            </a:xfrm>
          </p:grpSpPr>
          <p:sp>
            <p:nvSpPr>
              <p:cNvPr id="89" name="Rounded Rectangle 88"/>
              <p:cNvSpPr/>
              <p:nvPr userDrawn="1"/>
            </p:nvSpPr>
            <p:spPr>
              <a:xfrm>
                <a:off x="44200453" y="33317650"/>
                <a:ext cx="9771398" cy="109062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0" name="Picture 7" descr="http://t2.gstatic.com/images?q=tbn:ANd9GcR4APHC6TT9w54M2zn_pvCiBxUNcspYPoVxirLRphBoJabfSvu7zw">
                <a:hlinkClick r:id="rId13"/>
              </p:cNvPr>
              <p:cNvPicPr>
                <a:picLocks noChangeAspect="1" noChangeArrowheads="1"/>
              </p:cNvPicPr>
              <p:nvPr userDrawn="1"/>
            </p:nvPicPr>
            <p:blipFill>
              <a:blip r:embed="rId14" cstate="print"/>
              <a:srcRect/>
              <a:stretch>
                <a:fillRect/>
              </a:stretch>
            </p:blipFill>
            <p:spPr bwMode="auto">
              <a:xfrm>
                <a:off x="44326393" y="33415984"/>
                <a:ext cx="914401" cy="914399"/>
              </a:xfrm>
              <a:prstGeom prst="rect">
                <a:avLst/>
              </a:prstGeom>
              <a:noFill/>
              <a:ln>
                <a:noFill/>
              </a:ln>
            </p:spPr>
          </p:pic>
          <p:sp>
            <p:nvSpPr>
              <p:cNvPr id="91" name="TextBox 90"/>
              <p:cNvSpPr txBox="1"/>
              <p:nvPr userDrawn="1"/>
            </p:nvSpPr>
            <p:spPr>
              <a:xfrm>
                <a:off x="45300663" y="33507571"/>
                <a:ext cx="8671189" cy="716099"/>
              </a:xfrm>
              <a:prstGeom prst="rect">
                <a:avLst/>
              </a:prstGeom>
              <a:noFill/>
              <a:ln>
                <a:noFill/>
              </a:ln>
            </p:spPr>
            <p:txBody>
              <a:bodyPr wrap="square" rtlCol="0">
                <a:spAutoFit/>
              </a:bodyPr>
              <a:lstStyle/>
              <a:p>
                <a:r>
                  <a:rPr lang="en-US" sz="2400" dirty="0" smtClean="0">
                    <a:solidFill>
                      <a:schemeClr val="tx2"/>
                    </a:solidFill>
                    <a:latin typeface="Trebuchet MS" pitchFamily="34" charset="0"/>
                  </a:rPr>
                  <a:t>Student</a:t>
                </a:r>
                <a:r>
                  <a:rPr lang="en-US" sz="2400" baseline="0" dirty="0" smtClean="0">
                    <a:solidFill>
                      <a:schemeClr val="tx2"/>
                    </a:solidFill>
                    <a:latin typeface="Trebuchet MS" pitchFamily="34" charset="0"/>
                  </a:rPr>
                  <a:t> discounts are available on our </a:t>
                </a:r>
                <a:r>
                  <a:rPr lang="en-US" sz="2400" baseline="0" dirty="0" err="1" smtClean="0">
                    <a:solidFill>
                      <a:schemeClr val="tx2"/>
                    </a:solidFill>
                    <a:latin typeface="Trebuchet MS" pitchFamily="34" charset="0"/>
                  </a:rPr>
                  <a:t>Facebook</a:t>
                </a:r>
                <a:r>
                  <a:rPr lang="en-US" sz="2400" baseline="0" dirty="0" smtClean="0">
                    <a:solidFill>
                      <a:schemeClr val="tx2"/>
                    </a:solidFill>
                    <a:latin typeface="Trebuchet MS" pitchFamily="34" charset="0"/>
                  </a:rPr>
                  <a:t> page.</a:t>
                </a:r>
                <a:br>
                  <a:rPr lang="en-US" sz="2400" baseline="0" dirty="0" smtClean="0">
                    <a:solidFill>
                      <a:schemeClr val="tx2"/>
                    </a:solidFill>
                    <a:latin typeface="Trebuchet MS" pitchFamily="34" charset="0"/>
                  </a:rPr>
                </a:br>
                <a:r>
                  <a:rPr lang="en-US" sz="2400" baseline="0" dirty="0" smtClean="0">
                    <a:solidFill>
                      <a:schemeClr val="tx2"/>
                    </a:solidFill>
                    <a:latin typeface="Trebuchet MS" pitchFamily="34" charset="0"/>
                  </a:rPr>
                  <a:t>Go to </a:t>
                </a:r>
                <a:r>
                  <a:rPr lang="en-US" sz="2400" u="sng" baseline="0" dirty="0" smtClean="0">
                    <a:solidFill>
                      <a:schemeClr val="tx2"/>
                    </a:solidFill>
                    <a:latin typeface="Trebuchet MS" pitchFamily="34" charset="0"/>
                  </a:rPr>
                  <a:t>PosterPresentations.com</a:t>
                </a:r>
                <a:r>
                  <a:rPr lang="en-US" sz="2400" baseline="0" dirty="0" smtClean="0">
                    <a:solidFill>
                      <a:schemeClr val="tx2"/>
                    </a:solidFill>
                    <a:latin typeface="Trebuchet MS" pitchFamily="34" charset="0"/>
                  </a:rPr>
                  <a:t> and click on the FB icon. </a:t>
                </a:r>
                <a:endParaRPr lang="en-US" sz="2400" dirty="0">
                  <a:solidFill>
                    <a:schemeClr val="tx2"/>
                  </a:solidFill>
                  <a:latin typeface="Trebuchet MS" pitchFamily="34" charset="0"/>
                </a:endParaRPr>
              </a:p>
            </p:txBody>
          </p:sp>
        </p:grpSp>
        <p:sp>
          <p:nvSpPr>
            <p:cNvPr id="88" name="TextBox 87"/>
            <p:cNvSpPr txBox="1"/>
            <p:nvPr userDrawn="1"/>
          </p:nvSpPr>
          <p:spPr>
            <a:xfrm>
              <a:off x="44262808" y="36920119"/>
              <a:ext cx="6870215" cy="1399638"/>
            </a:xfrm>
            <a:prstGeom prst="rect">
              <a:avLst/>
            </a:prstGeom>
            <a:noFill/>
          </p:spPr>
          <p:txBody>
            <a:bodyPr wrap="square" lIns="65304" tIns="32651" rIns="65304" bIns="32651" rtlCol="0">
              <a:spAutoFit/>
            </a:bodyPr>
            <a:lstStyle/>
            <a:p>
              <a:pPr>
                <a:lnSpc>
                  <a:spcPts val="2600"/>
                </a:lnSpc>
              </a:pPr>
              <a:r>
                <a:rPr lang="en-US" sz="2800" dirty="0" smtClean="0">
                  <a:solidFill>
                    <a:schemeClr val="bg1"/>
                  </a:solidFill>
                </a:rPr>
                <a:t>© 2013</a:t>
              </a:r>
              <a:r>
                <a:rPr lang="en-US" sz="2800" baseline="0" dirty="0" smtClean="0">
                  <a:solidFill>
                    <a:schemeClr val="bg1"/>
                  </a:solidFill>
                </a:rPr>
                <a:t> </a:t>
              </a:r>
              <a:r>
                <a:rPr lang="en-US" sz="2800" dirty="0" smtClean="0">
                  <a:solidFill>
                    <a:schemeClr val="bg1"/>
                  </a:solidFill>
                </a:rPr>
                <a:t>PosterPresentations.com</a:t>
              </a:r>
              <a:br>
                <a:rPr lang="en-US" sz="2800" dirty="0" smtClean="0">
                  <a:solidFill>
                    <a:schemeClr val="bg1"/>
                  </a:solidFill>
                </a:rPr>
              </a:br>
              <a:r>
                <a:rPr lang="en-US" sz="2800" dirty="0" smtClean="0">
                  <a:solidFill>
                    <a:schemeClr val="bg1"/>
                  </a:solidFill>
                </a:rPr>
                <a:t>    </a:t>
              </a:r>
              <a:r>
                <a:rPr lang="en-US" sz="2400" dirty="0" smtClean="0">
                  <a:solidFill>
                    <a:schemeClr val="bg1"/>
                  </a:solidFill>
                </a:rPr>
                <a:t>2117 Fourth Street ,</a:t>
              </a:r>
              <a:r>
                <a:rPr lang="en-US" sz="2400" baseline="0" dirty="0" smtClean="0">
                  <a:solidFill>
                    <a:schemeClr val="bg1"/>
                  </a:solidFill>
                </a:rPr>
                <a:t> Unit C        </a:t>
              </a:r>
            </a:p>
            <a:p>
              <a:pPr>
                <a:lnSpc>
                  <a:spcPts val="2600"/>
                </a:lnSpc>
              </a:pPr>
              <a:r>
                <a:rPr lang="en-US" sz="2400" baseline="0" dirty="0" smtClean="0">
                  <a:solidFill>
                    <a:schemeClr val="bg1"/>
                  </a:solidFill>
                </a:rPr>
                <a:t>     Berkeley CA </a:t>
              </a:r>
              <a:r>
                <a:rPr lang="en-US" sz="2000" baseline="0" dirty="0" smtClean="0">
                  <a:solidFill>
                    <a:schemeClr val="bg1"/>
                  </a:solidFill>
                </a:rPr>
                <a:t>94710</a:t>
              </a:r>
              <a:r>
                <a:rPr lang="en-US" sz="2400" baseline="0" dirty="0" smtClean="0">
                  <a:solidFill>
                    <a:schemeClr val="bg1"/>
                  </a:solidFill>
                </a:rPr>
                <a:t/>
              </a:r>
              <a:br>
                <a:rPr lang="en-US" sz="2400" baseline="0" dirty="0" smtClean="0">
                  <a:solidFill>
                    <a:schemeClr val="bg1"/>
                  </a:solidFill>
                </a:rPr>
              </a:br>
              <a:r>
                <a:rPr lang="en-US" sz="2400" baseline="0" dirty="0" smtClean="0">
                  <a:solidFill>
                    <a:schemeClr val="bg1"/>
                  </a:solidFill>
                </a:rPr>
                <a:t>    </a:t>
              </a:r>
              <a:r>
                <a:rPr lang="en-US" sz="2400" b="1" baseline="0" dirty="0" smtClean="0">
                  <a:solidFill>
                    <a:srgbClr val="FFFF00"/>
                  </a:solidFill>
                </a:rPr>
                <a:t>posterpresenter@gmail.com</a:t>
              </a:r>
              <a:endParaRPr lang="en-US" sz="2800" b="1" dirty="0">
                <a:solidFill>
                  <a:srgbClr val="FFFF00"/>
                </a:solidFill>
              </a:endParaRPr>
            </a:p>
          </p:txBody>
        </p:sp>
      </p:grpSp>
    </p:spTree>
  </p:cSld>
  <p:clrMap bg1="lt1" tx1="dk1" bg2="lt2" tx2="dk2" accent1="accent1" accent2="accent2" accent3="accent3" accent4="accent4" accent5="accent5" accent6="accent6" hlink="hlink" folHlink="folHlink"/>
  <p:sldLayoutIdLst>
    <p:sldLayoutId id="2147483654" r:id="rId1"/>
  </p:sldLayoutIdLst>
  <p:timing>
    <p:tnLst>
      <p:par>
        <p:cTn id="1" dur="indefinite" restart="never" nodeType="tmRoot"/>
      </p:par>
    </p:tnLst>
  </p:timing>
  <p:txStyles>
    <p:titleStyle>
      <a:lvl1pPr algn="ctr" defTabSz="4298410" rtl="0" eaLnBrk="1" latinLnBrk="0" hangingPunct="1">
        <a:spcBef>
          <a:spcPct val="0"/>
        </a:spcBef>
        <a:buNone/>
        <a:defRPr sz="8500" kern="1200">
          <a:solidFill>
            <a:schemeClr val="bg1"/>
          </a:solidFill>
          <a:latin typeface="Trebuchet MS" pitchFamily="34" charset="0"/>
          <a:ea typeface="+mj-ea"/>
          <a:cs typeface="+mj-cs"/>
        </a:defRPr>
      </a:lvl1pPr>
    </p:titleStyle>
    <p:bodyStyle>
      <a:lvl1pPr marL="1611903" indent="-1611903" algn="l" defTabSz="4298410" rtl="0" eaLnBrk="1" latinLnBrk="0" hangingPunct="1">
        <a:spcBef>
          <a:spcPct val="20000"/>
        </a:spcBef>
        <a:buFont typeface="Arial" pitchFamily="34" charset="0"/>
        <a:buChar char="•"/>
        <a:defRPr sz="15100" kern="1200">
          <a:solidFill>
            <a:schemeClr val="tx1"/>
          </a:solidFill>
          <a:latin typeface="+mn-lt"/>
          <a:ea typeface="+mn-ea"/>
          <a:cs typeface="+mn-cs"/>
        </a:defRPr>
      </a:lvl1pPr>
      <a:lvl2pPr marL="3492457" indent="-1343252" algn="l" defTabSz="4298410" rtl="0" eaLnBrk="1" latinLnBrk="0" hangingPunct="1">
        <a:spcBef>
          <a:spcPct val="20000"/>
        </a:spcBef>
        <a:buFont typeface="Arial" pitchFamily="34" charset="0"/>
        <a:buChar char="–"/>
        <a:defRPr sz="13300" kern="1200">
          <a:solidFill>
            <a:schemeClr val="tx1"/>
          </a:solidFill>
          <a:latin typeface="+mn-lt"/>
          <a:ea typeface="+mn-ea"/>
          <a:cs typeface="+mn-cs"/>
        </a:defRPr>
      </a:lvl2pPr>
      <a:lvl3pPr marL="5373012" indent="-1074603" algn="l" defTabSz="4298410" rtl="0" eaLnBrk="1" latinLnBrk="0" hangingPunct="1">
        <a:spcBef>
          <a:spcPct val="20000"/>
        </a:spcBef>
        <a:buFont typeface="Arial" pitchFamily="34" charset="0"/>
        <a:buChar char="•"/>
        <a:defRPr sz="11300" kern="1200">
          <a:solidFill>
            <a:schemeClr val="tx1"/>
          </a:solidFill>
          <a:latin typeface="+mn-lt"/>
          <a:ea typeface="+mn-ea"/>
          <a:cs typeface="+mn-cs"/>
        </a:defRPr>
      </a:lvl3pPr>
      <a:lvl4pPr marL="7522217"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4pPr>
      <a:lvl5pPr marL="9671420"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5pPr>
      <a:lvl6pPr marL="11820625"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6pPr>
      <a:lvl7pPr marL="1396982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7pPr>
      <a:lvl8pPr marL="16119034"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8pPr>
      <a:lvl9pPr marL="1826823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9pPr>
    </p:bodyStyle>
    <p:other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2.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 name="Text Placeholder 333"/>
          <p:cNvSpPr>
            <a:spLocks noGrp="1"/>
          </p:cNvSpPr>
          <p:nvPr>
            <p:ph type="body" sz="quarter" idx="10"/>
          </p:nvPr>
        </p:nvSpPr>
        <p:spPr>
          <a:xfrm>
            <a:off x="708888" y="21945600"/>
            <a:ext cx="14110568" cy="6495393"/>
          </a:xfrm>
        </p:spPr>
        <p:txBody>
          <a:bodyPr/>
          <a:lstStyle/>
          <a:p>
            <a:pPr algn="just" rtl="1">
              <a:lnSpc>
                <a:spcPct val="115000"/>
              </a:lnSpc>
            </a:pPr>
            <a:r>
              <a:rPr lang="ar-DZ" sz="4800" dirty="0" smtClean="0">
                <a:cs typeface="Traditional Arabic" pitchFamily="2" charset="-78"/>
              </a:rPr>
              <a:t>      </a:t>
            </a:r>
            <a:r>
              <a:rPr lang="ar-DZ" sz="4800" b="1" dirty="0" smtClean="0">
                <a:solidFill>
                  <a:schemeClr val="tx1"/>
                </a:solidFill>
                <a:cs typeface="Traditional Arabic" pitchFamily="2" charset="-78"/>
              </a:rPr>
              <a:t>بغية الوصول إلى الأهداف المرجوة وللإجابة على إشكالية البحث المطروحة </a:t>
            </a:r>
            <a:r>
              <a:rPr lang="ar-DZ" sz="4800" b="1" dirty="0" smtClean="0">
                <a:solidFill>
                  <a:schemeClr val="tx1"/>
                </a:solidFill>
                <a:latin typeface="Calibri"/>
                <a:ea typeface="Times New Roman"/>
                <a:cs typeface="Traditional Arabic"/>
              </a:rPr>
              <a:t>فإننا اتبعنا المنهج الوصفي التحليلي الموافق للدراسة النظرية من خلال دراسة التعريفات المختلفة لمصطلح الاحتياج في رأس المال العامل، وكذا أهم الدراسات ذات الصلة بالموضوع لنتمكن من خلالها بتدعيم الأسس النظرية، أما بالنسبة لجانب التطبيقي فقد اعتمدنا على منهج دراسة الحالة لبعض المؤسسات الصغيرة والمتوسطة الجزائرية. مستعينين ببرامج للقيام بالتحليل ، والبيانات مأخوذة من تقارير السنوية للمؤسسات خلال فترة </a:t>
            </a:r>
            <a:r>
              <a:rPr lang="ar-DZ" sz="4400" b="1" dirty="0" smtClean="0">
                <a:solidFill>
                  <a:schemeClr val="tx1"/>
                </a:solidFill>
                <a:latin typeface="Calibri"/>
                <a:ea typeface="Times New Roman"/>
                <a:cs typeface="Traditional Arabic"/>
              </a:rPr>
              <a:t>2009</a:t>
            </a:r>
            <a:r>
              <a:rPr lang="en-US" sz="4400" b="1" dirty="0" smtClean="0">
                <a:solidFill>
                  <a:schemeClr val="tx1"/>
                </a:solidFill>
                <a:latin typeface="Calibri"/>
                <a:ea typeface="Times New Roman"/>
                <a:cs typeface="Traditional Arabic"/>
              </a:rPr>
              <a:t> </a:t>
            </a:r>
            <a:r>
              <a:rPr lang="ar-DZ" sz="4800" b="1" dirty="0" smtClean="0">
                <a:solidFill>
                  <a:schemeClr val="tx1"/>
                </a:solidFill>
                <a:latin typeface="Calibri"/>
                <a:ea typeface="Times New Roman"/>
                <a:cs typeface="Traditional Arabic"/>
              </a:rPr>
              <a:t>– </a:t>
            </a:r>
            <a:r>
              <a:rPr lang="ar-DZ" sz="4400" b="1" dirty="0" smtClean="0">
                <a:solidFill>
                  <a:schemeClr val="tx1"/>
                </a:solidFill>
                <a:latin typeface="Calibri"/>
                <a:ea typeface="Times New Roman"/>
                <a:cs typeface="Traditional Arabic"/>
              </a:rPr>
              <a:t>2013</a:t>
            </a:r>
            <a:r>
              <a:rPr lang="ar-DZ" sz="4000" b="1" dirty="0" smtClean="0">
                <a:solidFill>
                  <a:schemeClr val="tx1"/>
                </a:solidFill>
                <a:cs typeface="Traditional Arabic" pitchFamily="2" charset="-78"/>
              </a:rPr>
              <a:t>.</a:t>
            </a:r>
            <a:endParaRPr lang="fr-FR" sz="4000" b="1" dirty="0" smtClean="0">
              <a:solidFill>
                <a:schemeClr val="tx1"/>
              </a:solidFill>
              <a:cs typeface="Traditional Arabic" pitchFamily="2" charset="-78"/>
            </a:endParaRPr>
          </a:p>
          <a:p>
            <a:pPr algn="just" rtl="1">
              <a:lnSpc>
                <a:spcPct val="115000"/>
              </a:lnSpc>
              <a:spcAft>
                <a:spcPts val="0"/>
              </a:spcAft>
            </a:pPr>
            <a:endParaRPr lang="fr-FR" sz="4000" b="1" dirty="0" smtClean="0">
              <a:solidFill>
                <a:schemeClr val="tx1"/>
              </a:solidFill>
              <a:latin typeface="Calibri"/>
              <a:ea typeface="Times New Roman"/>
              <a:cs typeface="Arial"/>
            </a:endParaRPr>
          </a:p>
          <a:p>
            <a:pPr algn="r" rtl="1"/>
            <a:r>
              <a:rPr lang="en-US" sz="4000" dirty="0" smtClean="0">
                <a:cs typeface="Traditional Arabic" pitchFamily="2" charset="-78"/>
              </a:rPr>
              <a:t> </a:t>
            </a:r>
            <a:endParaRPr lang="en-US" sz="4000" dirty="0">
              <a:cs typeface="Traditional Arabic" pitchFamily="2" charset="-78"/>
            </a:endParaRPr>
          </a:p>
        </p:txBody>
      </p:sp>
      <p:sp>
        <p:nvSpPr>
          <p:cNvPr id="335" name="Text Placeholder 334"/>
          <p:cNvSpPr>
            <a:spLocks noGrp="1"/>
          </p:cNvSpPr>
          <p:nvPr>
            <p:ph type="body" sz="quarter" idx="11"/>
          </p:nvPr>
        </p:nvSpPr>
        <p:spPr>
          <a:xfrm>
            <a:off x="569009" y="20635647"/>
            <a:ext cx="14287866" cy="1824378"/>
          </a:xfrm>
        </p:spPr>
        <p:txBody>
          <a:bodyPr/>
          <a:lstStyle/>
          <a:p>
            <a:r>
              <a:rPr lang="ar-DZ" sz="6000" dirty="0" smtClean="0">
                <a:cs typeface="Traditional Arabic" pitchFamily="2" charset="-78"/>
              </a:rPr>
              <a:t>منهجية الدراسة والأدوات المستخدمة:</a:t>
            </a:r>
            <a:endParaRPr lang="fr-FR" sz="6000" dirty="0" smtClean="0">
              <a:cs typeface="Traditional Arabic" pitchFamily="2" charset="-78"/>
            </a:endParaRPr>
          </a:p>
          <a:p>
            <a:endParaRPr lang="en-US" dirty="0"/>
          </a:p>
        </p:txBody>
      </p:sp>
      <p:sp>
        <p:nvSpPr>
          <p:cNvPr id="340" name="Text Placeholder 339"/>
          <p:cNvSpPr>
            <a:spLocks noGrp="1"/>
          </p:cNvSpPr>
          <p:nvPr>
            <p:ph type="body" sz="quarter" idx="26"/>
          </p:nvPr>
        </p:nvSpPr>
        <p:spPr>
          <a:xfrm>
            <a:off x="15357254" y="8026699"/>
            <a:ext cx="14287682" cy="7139729"/>
          </a:xfrm>
        </p:spPr>
        <p:style>
          <a:lnRef idx="1">
            <a:schemeClr val="accent1"/>
          </a:lnRef>
          <a:fillRef idx="2">
            <a:schemeClr val="accent1"/>
          </a:fillRef>
          <a:effectRef idx="1">
            <a:schemeClr val="accent1"/>
          </a:effectRef>
          <a:fontRef idx="minor">
            <a:schemeClr val="dk1"/>
          </a:fontRef>
        </p:style>
        <p:txBody>
          <a:bodyPr/>
          <a:lstStyle/>
          <a:p>
            <a:pPr algn="just" rtl="1">
              <a:lnSpc>
                <a:spcPct val="115000"/>
              </a:lnSpc>
              <a:spcAft>
                <a:spcPts val="1000"/>
              </a:spcAft>
            </a:pPr>
            <a:r>
              <a:rPr lang="ar-DZ" sz="4000" dirty="0" smtClean="0"/>
              <a:t>      </a:t>
            </a:r>
            <a:r>
              <a:rPr lang="ar-DZ" sz="4400" b="1" dirty="0" smtClean="0">
                <a:latin typeface="Calibri"/>
                <a:ea typeface="Times New Roman"/>
                <a:cs typeface="Traditional Arabic"/>
              </a:rPr>
              <a:t>تهدف هذه الدراسة إلى إظهار العلاقة بين عناصر الاحتياج في رأس المال العامل والأداء المالي للمؤسسات الاقتصادية، وهذا من خلال تميل الاحتياج لرأس المال العامل ببعض النسب ومعرفة قوة الارتباط بينها وبين نسبة الرفع المالي التي تمثل الأداء المالي.</a:t>
            </a:r>
            <a:endParaRPr lang="fr-FR" sz="3200" b="1" dirty="0" smtClean="0">
              <a:latin typeface="Calibri"/>
              <a:ea typeface="Times New Roman"/>
              <a:cs typeface="Arial"/>
            </a:endParaRPr>
          </a:p>
          <a:p>
            <a:pPr algn="r" rtl="1"/>
            <a:r>
              <a:rPr lang="ar-DZ" sz="4000" b="1" dirty="0" smtClean="0">
                <a:cs typeface="+mj-cs"/>
              </a:rPr>
              <a:t>وعليه من خلال هذه الدراسة سيحاول الباحث أن يعتمد على عينة من المؤسسات الصغيرة والمتوسطة الجزائرية كدراسة حالة.</a:t>
            </a:r>
          </a:p>
          <a:p>
            <a:pPr algn="r" rtl="1"/>
            <a:endParaRPr lang="fr-FR" sz="4000" dirty="0" smtClean="0">
              <a:cs typeface="+mj-cs"/>
            </a:endParaRPr>
          </a:p>
          <a:p>
            <a:pPr algn="r" rtl="1"/>
            <a:r>
              <a:rPr lang="ar-DZ" sz="4800" b="1" dirty="0" smtClean="0"/>
              <a:t>الكلمات المفتاحية:</a:t>
            </a:r>
            <a:endParaRPr lang="en-US" sz="3600" dirty="0" smtClean="0"/>
          </a:p>
          <a:p>
            <a:pPr algn="just" rtl="1">
              <a:lnSpc>
                <a:spcPct val="115000"/>
              </a:lnSpc>
              <a:spcAft>
                <a:spcPts val="1000"/>
              </a:spcAft>
            </a:pPr>
            <a:r>
              <a:rPr lang="ar-DZ" sz="4000" b="1" dirty="0" smtClean="0">
                <a:latin typeface="Calibri"/>
                <a:ea typeface="Times New Roman"/>
                <a:cs typeface="Traditional Arabic"/>
              </a:rPr>
              <a:t>الاحتياج في رأس المال العامل ، الأداء المالي، الرفع المالي، العملاء، المخزونات، الموردين، </a:t>
            </a:r>
            <a:endParaRPr lang="fr-FR" sz="3200" b="1" dirty="0" smtClean="0">
              <a:latin typeface="Calibri"/>
              <a:ea typeface="Times New Roman"/>
              <a:cs typeface="Arial"/>
            </a:endParaRPr>
          </a:p>
          <a:p>
            <a:endParaRPr lang="en-US" sz="4000" dirty="0"/>
          </a:p>
        </p:txBody>
      </p:sp>
      <p:sp>
        <p:nvSpPr>
          <p:cNvPr id="346" name="Text Placeholder 345"/>
          <p:cNvSpPr>
            <a:spLocks noGrp="1"/>
          </p:cNvSpPr>
          <p:nvPr>
            <p:ph type="body" sz="quarter" idx="96"/>
          </p:nvPr>
        </p:nvSpPr>
        <p:spPr>
          <a:xfrm>
            <a:off x="556488" y="14410944"/>
            <a:ext cx="14300387" cy="6704712"/>
          </a:xfrm>
        </p:spPr>
        <p:txBody>
          <a:bodyPr/>
          <a:lstStyle/>
          <a:p>
            <a:pPr rtl="1"/>
            <a:r>
              <a:rPr lang="en-US" sz="4400" dirty="0" smtClean="0"/>
              <a:t> </a:t>
            </a:r>
            <a:endParaRPr lang="fr-FR" sz="4400" dirty="0" smtClean="0"/>
          </a:p>
          <a:p>
            <a:endParaRPr lang="en-US" dirty="0"/>
          </a:p>
        </p:txBody>
      </p:sp>
      <p:sp>
        <p:nvSpPr>
          <p:cNvPr id="383" name="Text Placeholder 382"/>
          <p:cNvSpPr>
            <a:spLocks noGrp="1"/>
          </p:cNvSpPr>
          <p:nvPr>
            <p:ph type="body" sz="quarter" idx="150"/>
          </p:nvPr>
        </p:nvSpPr>
        <p:spPr>
          <a:xfrm>
            <a:off x="3772748" y="559746"/>
            <a:ext cx="22093415" cy="1119493"/>
          </a:xfrm>
        </p:spPr>
        <p:txBody>
          <a:bodyPr/>
          <a:lstStyle/>
          <a:p>
            <a:pPr rtl="1"/>
            <a:r>
              <a:rPr lang="ar-DZ" b="1" dirty="0" smtClean="0"/>
              <a:t> </a:t>
            </a:r>
            <a:r>
              <a:rPr lang="ar-SA" b="1" dirty="0" smtClean="0"/>
              <a:t>كلية العلوم الاقتصادية و العلوم التجارية وعلوم</a:t>
            </a:r>
            <a:r>
              <a:rPr lang="ar-DZ" b="1" dirty="0" smtClean="0"/>
              <a:t>  التسيير   </a:t>
            </a:r>
            <a:r>
              <a:rPr lang="ar-SA" b="1" dirty="0" smtClean="0"/>
              <a:t>  جامعة قاصدي </a:t>
            </a:r>
            <a:r>
              <a:rPr lang="ar-SA" b="1" dirty="0" err="1" smtClean="0"/>
              <a:t>مرباح</a:t>
            </a:r>
            <a:r>
              <a:rPr lang="ar-DZ" b="1" smtClean="0"/>
              <a:t> </a:t>
            </a:r>
            <a:r>
              <a:rPr lang="ar-SA" b="1" smtClean="0"/>
              <a:t>- </a:t>
            </a:r>
            <a:r>
              <a:rPr lang="ar-SA" b="1" dirty="0" smtClean="0"/>
              <a:t>ورقلة</a:t>
            </a:r>
            <a:r>
              <a:rPr lang="ar-DZ" b="1" dirty="0" smtClean="0"/>
              <a:t> ـ</a:t>
            </a:r>
            <a:endParaRPr lang="en-US" dirty="0" smtClean="0"/>
          </a:p>
          <a:p>
            <a:endParaRPr lang="ar-DZ" b="1" dirty="0" smtClean="0"/>
          </a:p>
        </p:txBody>
      </p:sp>
      <p:sp>
        <p:nvSpPr>
          <p:cNvPr id="384" name="Text Placeholder 383"/>
          <p:cNvSpPr>
            <a:spLocks noGrp="1"/>
          </p:cNvSpPr>
          <p:nvPr>
            <p:ph type="body" sz="quarter" idx="151"/>
          </p:nvPr>
        </p:nvSpPr>
        <p:spPr>
          <a:xfrm>
            <a:off x="4126209" y="3820619"/>
            <a:ext cx="22093415" cy="1552412"/>
          </a:xfrm>
        </p:spPr>
        <p:txBody>
          <a:bodyPr>
            <a:normAutofit fontScale="25000" lnSpcReduction="20000"/>
          </a:bodyPr>
          <a:lstStyle/>
          <a:p>
            <a:pPr rtl="1"/>
            <a:r>
              <a:rPr lang="ar-DZ" sz="24000" b="1" dirty="0" smtClean="0"/>
              <a:t>من إعداد الطالب : محمــد حقيقـة</a:t>
            </a:r>
            <a:endParaRPr lang="fr-FR" sz="24000" b="1" dirty="0" smtClean="0"/>
          </a:p>
          <a:p>
            <a:pPr rtl="1"/>
            <a:r>
              <a:rPr lang="ar-DZ" sz="24000" b="1" dirty="0" smtClean="0"/>
              <a:t> تحت إشراف الدكتور: محمد الأمين شربي</a:t>
            </a:r>
            <a:endParaRPr lang="fr-FR" sz="24000" b="1" dirty="0" smtClean="0"/>
          </a:p>
          <a:p>
            <a:r>
              <a:rPr lang="ar-DZ" b="1" dirty="0" smtClean="0"/>
              <a:t> </a:t>
            </a:r>
            <a:endParaRPr lang="en-US" b="1" dirty="0" smtClean="0"/>
          </a:p>
          <a:p>
            <a:endParaRPr lang="en-US" dirty="0"/>
          </a:p>
        </p:txBody>
      </p:sp>
      <p:sp>
        <p:nvSpPr>
          <p:cNvPr id="385" name="Text Placeholder 384"/>
          <p:cNvSpPr>
            <a:spLocks noGrp="1"/>
          </p:cNvSpPr>
          <p:nvPr>
            <p:ph type="body" sz="quarter" idx="153"/>
          </p:nvPr>
        </p:nvSpPr>
        <p:spPr>
          <a:xfrm>
            <a:off x="2301767" y="1679240"/>
            <a:ext cx="26044633" cy="2141379"/>
          </a:xfrm>
        </p:spPr>
        <p:txBody>
          <a:bodyPr>
            <a:normAutofit fontScale="70000" lnSpcReduction="20000"/>
          </a:bodyPr>
          <a:lstStyle/>
          <a:p>
            <a:pPr rtl="1"/>
            <a:r>
              <a:rPr lang="ar-DZ" b="1" dirty="0" smtClean="0">
                <a:solidFill>
                  <a:srgbClr val="FFFF00"/>
                </a:solidFill>
              </a:rPr>
              <a:t>أثر تسيير عناصر الاحتياج في رأس المال العامل على الأداء المالي للمؤسسات الاقتصادية</a:t>
            </a:r>
            <a:endParaRPr lang="fr-FR" b="1" dirty="0" smtClean="0">
              <a:solidFill>
                <a:srgbClr val="FFFF00"/>
              </a:solidFill>
            </a:endParaRPr>
          </a:p>
          <a:p>
            <a:pPr rtl="1"/>
            <a:r>
              <a:rPr lang="ar-DZ" b="1" dirty="0" smtClean="0">
                <a:solidFill>
                  <a:srgbClr val="FFFF00"/>
                </a:solidFill>
              </a:rPr>
              <a:t> ( دراسـة تطبيقيـة للمؤسسات الصغيرة والمتوسطة الجـزائريـة )</a:t>
            </a:r>
            <a:endParaRPr lang="fr-FR" dirty="0" smtClean="0">
              <a:solidFill>
                <a:srgbClr val="FFFF00"/>
              </a:solidFill>
            </a:endParaRPr>
          </a:p>
          <a:p>
            <a:endParaRPr lang="en-US" dirty="0"/>
          </a:p>
        </p:txBody>
      </p:sp>
      <p:sp>
        <p:nvSpPr>
          <p:cNvPr id="15" name="Text Placeholder 340"/>
          <p:cNvSpPr txBox="1">
            <a:spLocks/>
          </p:cNvSpPr>
          <p:nvPr/>
        </p:nvSpPr>
        <p:spPr>
          <a:xfrm>
            <a:off x="889161" y="28953775"/>
            <a:ext cx="14283756" cy="1104181"/>
          </a:xfrm>
          <a:prstGeom prst="rect">
            <a:avLst/>
          </a:prstGeom>
          <a:noFill/>
        </p:spPr>
        <p:txBody>
          <a:bodyPr wrap="square" lIns="89551" tIns="89551" rIns="89551" bIns="89551" anchor="ctr" anchorCtr="0">
            <a:spAutoFit/>
          </a:bodyPr>
          <a:lstStyle/>
          <a:p>
            <a:pPr marL="0" marR="0" lvl="0" indent="0" algn="ctr" defTabSz="4298410" rtl="0" eaLnBrk="1" fontAlgn="auto" latinLnBrk="0" hangingPunct="1">
              <a:lnSpc>
                <a:spcPct val="100000"/>
              </a:lnSpc>
              <a:spcBef>
                <a:spcPct val="20000"/>
              </a:spcBef>
              <a:spcAft>
                <a:spcPts val="0"/>
              </a:spcAft>
              <a:buClrTx/>
              <a:buSzTx/>
              <a:buFont typeface="Arial" pitchFamily="34" charset="0"/>
              <a:buNone/>
              <a:tabLst/>
              <a:defRPr/>
            </a:pPr>
            <a:r>
              <a:rPr kumimoji="0" lang="ar-SA" sz="6000" b="1" i="0" u="sng" strike="noStrike" kern="1200" cap="none" spc="0" normalizeH="0" baseline="0" noProof="0" dirty="0" smtClean="0">
                <a:ln>
                  <a:noFill/>
                </a:ln>
                <a:solidFill>
                  <a:schemeClr val="accent5">
                    <a:lumMod val="50000"/>
                  </a:schemeClr>
                </a:solidFill>
                <a:effectLst/>
                <a:uLnTx/>
                <a:uFillTx/>
                <a:cs typeface="Traditional Arabic" pitchFamily="2" charset="-78"/>
              </a:rPr>
              <a:t>النتائج المتوقعة</a:t>
            </a:r>
            <a:endParaRPr kumimoji="0" lang="en-US" sz="6000" b="1" i="0" u="sng" strike="noStrike" kern="1200" cap="none" spc="0" normalizeH="0" baseline="0" noProof="0" dirty="0">
              <a:ln>
                <a:noFill/>
              </a:ln>
              <a:solidFill>
                <a:schemeClr val="accent5">
                  <a:lumMod val="50000"/>
                </a:schemeClr>
              </a:solidFill>
              <a:effectLst/>
              <a:uLnTx/>
              <a:uFillTx/>
              <a:cs typeface="Traditional Arabic" pitchFamily="2" charset="-78"/>
            </a:endParaRPr>
          </a:p>
        </p:txBody>
      </p:sp>
      <p:sp>
        <p:nvSpPr>
          <p:cNvPr id="6148" name="Rectangle 4"/>
          <p:cNvSpPr>
            <a:spLocks noChangeArrowheads="1"/>
          </p:cNvSpPr>
          <p:nvPr/>
        </p:nvSpPr>
        <p:spPr bwMode="auto">
          <a:xfrm>
            <a:off x="0" y="0"/>
            <a:ext cx="641522" cy="89255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1" eaLnBrk="1" fontAlgn="base" latinLnBrk="0" hangingPunct="1">
              <a:lnSpc>
                <a:spcPct val="100000"/>
              </a:lnSpc>
              <a:spcBef>
                <a:spcPct val="0"/>
              </a:spcBef>
              <a:spcAft>
                <a:spcPct val="0"/>
              </a:spcAft>
              <a:buClrTx/>
              <a:buSzTx/>
              <a:buFontTx/>
              <a:buNone/>
              <a:tabLst>
                <a:tab pos="2355850" algn="l"/>
              </a:tabLst>
            </a:pPr>
            <a:r>
              <a:rPr kumimoji="0" lang="ar-SA" sz="1600" b="0" i="0" u="none" strike="noStrike" cap="none" normalizeH="0" baseline="0" dirty="0" smtClean="0">
                <a:ln>
                  <a:noFill/>
                </a:ln>
                <a:solidFill>
                  <a:schemeClr val="tx1"/>
                </a:solidFill>
                <a:effectLst/>
                <a:latin typeface="Arial" pitchFamily="34" charset="0"/>
                <a:ea typeface="Times New Roman" pitchFamily="18" charset="0"/>
                <a:cs typeface="Traditional Arabic" pitchFamily="2" charset="-78"/>
              </a:rPr>
              <a:t>للبنك. </a:t>
            </a:r>
            <a:endParaRPr kumimoji="0" lang="fr-FR" sz="47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2355850" algn="l"/>
              </a:tabLst>
            </a:pPr>
            <a:r>
              <a:rPr kumimoji="0" lang="fr-FR" sz="1800" b="0" i="0" u="none" strike="noStrike" cap="none" normalizeH="0" baseline="0" dirty="0" smtClean="0">
                <a:ln>
                  <a:noFill/>
                </a:ln>
                <a:solidFill>
                  <a:schemeClr val="tx1"/>
                </a:solidFill>
                <a:effectLst/>
                <a:latin typeface="Arial" pitchFamily="34" charset="0"/>
                <a:cs typeface="Arial" pitchFamily="34" charset="0"/>
              </a:rPr>
              <a:t/>
            </a:r>
            <a:br>
              <a:rPr kumimoji="0" lang="fr-FR" sz="1800" b="0" i="0" u="none" strike="noStrike" cap="none" normalizeH="0" baseline="0" dirty="0" smtClean="0">
                <a:ln>
                  <a:noFill/>
                </a:ln>
                <a:solidFill>
                  <a:schemeClr val="tx1"/>
                </a:solidFill>
                <a:effectLst/>
                <a:latin typeface="Arial" pitchFamily="34" charset="0"/>
                <a:cs typeface="Arial" pitchFamily="34" charset="0"/>
              </a:rPr>
            </a:b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7" name="Espace réservé du texte 26"/>
          <p:cNvSpPr>
            <a:spLocks noGrp="1"/>
          </p:cNvSpPr>
          <p:nvPr>
            <p:ph type="body" sz="quarter" idx="20"/>
          </p:nvPr>
        </p:nvSpPr>
        <p:spPr>
          <a:xfrm>
            <a:off x="2301767" y="9247927"/>
            <a:ext cx="10752082" cy="1104181"/>
          </a:xfrm>
        </p:spPr>
        <p:style>
          <a:lnRef idx="1">
            <a:schemeClr val="accent3"/>
          </a:lnRef>
          <a:fillRef idx="2">
            <a:schemeClr val="accent3"/>
          </a:fillRef>
          <a:effectRef idx="1">
            <a:schemeClr val="accent3"/>
          </a:effectRef>
          <a:fontRef idx="minor">
            <a:schemeClr val="dk1"/>
          </a:fontRef>
        </p:style>
        <p:txBody>
          <a:bodyPr/>
          <a:lstStyle/>
          <a:p>
            <a:pPr rtl="1"/>
            <a:r>
              <a:rPr lang="ar-DZ" sz="6000" dirty="0" smtClean="0">
                <a:cs typeface="Traditional Arabic" pitchFamily="2" charset="-78"/>
              </a:rPr>
              <a:t>.</a:t>
            </a:r>
            <a:endParaRPr lang="fr-FR" sz="6000" dirty="0">
              <a:cs typeface="Traditional Arabic" pitchFamily="2" charset="-78"/>
            </a:endParaRPr>
          </a:p>
        </p:txBody>
      </p:sp>
      <p:sp>
        <p:nvSpPr>
          <p:cNvPr id="24" name="Espace réservé du texte 23"/>
          <p:cNvSpPr>
            <a:spLocks noGrp="1"/>
          </p:cNvSpPr>
          <p:nvPr>
            <p:ph type="body" sz="quarter" idx="30"/>
          </p:nvPr>
        </p:nvSpPr>
        <p:spPr>
          <a:xfrm>
            <a:off x="15368331" y="16289121"/>
            <a:ext cx="14276605" cy="23732346"/>
          </a:xfrm>
          <a:ln/>
        </p:spPr>
        <p:style>
          <a:lnRef idx="1">
            <a:schemeClr val="accent2"/>
          </a:lnRef>
          <a:fillRef idx="2">
            <a:schemeClr val="accent2"/>
          </a:fillRef>
          <a:effectRef idx="1">
            <a:schemeClr val="accent2"/>
          </a:effectRef>
          <a:fontRef idx="minor">
            <a:schemeClr val="dk1"/>
          </a:fontRef>
        </p:style>
        <p:txBody>
          <a:bodyPr/>
          <a:lstStyle/>
          <a:p>
            <a:pPr algn="just" rtl="1">
              <a:lnSpc>
                <a:spcPct val="115000"/>
              </a:lnSpc>
              <a:spcAft>
                <a:spcPts val="1000"/>
              </a:spcAft>
            </a:pPr>
            <a:r>
              <a:rPr lang="ar-DZ" sz="4800" smtClean="0">
                <a:cs typeface="Traditional Arabic" pitchFamily="2" charset="-78"/>
              </a:rPr>
              <a:t>     </a:t>
            </a:r>
            <a:r>
              <a:rPr lang="ar-DZ" sz="4800" b="1" smtClean="0">
                <a:solidFill>
                  <a:schemeClr val="tx1"/>
                </a:solidFill>
                <a:latin typeface="Calibri"/>
                <a:ea typeface="Times New Roman"/>
                <a:cs typeface="Traditional Arabic"/>
              </a:rPr>
              <a:t>تسعى </a:t>
            </a:r>
            <a:r>
              <a:rPr lang="ar-DZ" sz="4800" b="1" dirty="0" smtClean="0">
                <a:solidFill>
                  <a:schemeClr val="tx1"/>
                </a:solidFill>
                <a:latin typeface="Calibri"/>
                <a:ea typeface="Times New Roman"/>
                <a:cs typeface="Traditional Arabic"/>
              </a:rPr>
              <a:t>المؤسسات الاقتصادية لتحقيق أهدافها وغايتها بوضع خطط وسياسات وبرامج توضح وترسم الطريق الكفيل بتحديد كيفية إدارة مواردها، ومنه تتجلى أهمية الأداء المالي للمؤسسة في إبراز نقاط القوة والضعف في المركز المالي للمؤسسة والعمل على تصحيح نقاط الضعف والإبقاء على نقاط القوة وتطويرها والتمكن بذلك من مواجهة المؤسسات المنافسة.</a:t>
            </a:r>
            <a:endParaRPr lang="fr-FR" sz="4000" b="1" dirty="0" smtClean="0">
              <a:solidFill>
                <a:schemeClr val="tx1"/>
              </a:solidFill>
              <a:latin typeface="Calibri"/>
              <a:ea typeface="Times New Roman"/>
              <a:cs typeface="Arial"/>
            </a:endParaRPr>
          </a:p>
          <a:p>
            <a:pPr algn="just" rtl="1">
              <a:lnSpc>
                <a:spcPct val="115000"/>
              </a:lnSpc>
              <a:spcAft>
                <a:spcPts val="1000"/>
              </a:spcAft>
            </a:pPr>
            <a:r>
              <a:rPr lang="ar-DZ" sz="4800" b="1" dirty="0" smtClean="0">
                <a:latin typeface="Calibri"/>
                <a:ea typeface="Times New Roman"/>
                <a:cs typeface="Traditional Arabic"/>
              </a:rPr>
              <a:t>      </a:t>
            </a:r>
            <a:r>
              <a:rPr lang="ar-DZ" sz="4800" b="1" dirty="0" smtClean="0">
                <a:solidFill>
                  <a:schemeClr val="tx1"/>
                </a:solidFill>
                <a:latin typeface="Calibri"/>
                <a:ea typeface="Times New Roman"/>
                <a:cs typeface="Traditional Arabic"/>
              </a:rPr>
              <a:t>فحياة المؤسسة عبارة عن دورات اقتصادية، والتي تتمثل في دورة الاستغلال، دورة الاستثمار ودورة التمويل، هذه الدراسات تتكامل فيما بينها لمواجهة العجز المالي الذي قد تتعرض له المؤسسة.</a:t>
            </a:r>
            <a:endParaRPr lang="fr-FR" sz="4000" b="1" dirty="0" smtClean="0">
              <a:solidFill>
                <a:schemeClr val="tx1"/>
              </a:solidFill>
              <a:latin typeface="Calibri"/>
              <a:ea typeface="Times New Roman"/>
              <a:cs typeface="Arial"/>
            </a:endParaRPr>
          </a:p>
          <a:p>
            <a:pPr algn="just" rtl="1">
              <a:lnSpc>
                <a:spcPct val="115000"/>
              </a:lnSpc>
              <a:spcAft>
                <a:spcPts val="1000"/>
              </a:spcAft>
            </a:pPr>
            <a:r>
              <a:rPr lang="ar-DZ" sz="4800" b="1" dirty="0" smtClean="0">
                <a:solidFill>
                  <a:schemeClr val="tx1"/>
                </a:solidFill>
                <a:latin typeface="Calibri"/>
                <a:ea typeface="Times New Roman"/>
                <a:cs typeface="Traditional Arabic"/>
              </a:rPr>
              <a:t>      ولتحسين أداء المؤسسة يجب على المسير التركيز على تشخيص دورة الاستغلال والتي تعتبر ذات أهمية بالغة في تحديد احتياجات تمويل المؤسسة، لكونها المولد الأول والأخير للاحتياج في رأس المال العامل والعنصر المحلل للوضعية المالية، </a:t>
            </a:r>
            <a:endParaRPr lang="fr-FR" sz="4000" b="1" dirty="0" smtClean="0">
              <a:solidFill>
                <a:schemeClr val="tx1"/>
              </a:solidFill>
              <a:latin typeface="Calibri"/>
              <a:ea typeface="Times New Roman"/>
              <a:cs typeface="Arial"/>
            </a:endParaRPr>
          </a:p>
          <a:p>
            <a:pPr algn="just" rtl="1">
              <a:lnSpc>
                <a:spcPct val="115000"/>
              </a:lnSpc>
              <a:spcAft>
                <a:spcPts val="1000"/>
              </a:spcAft>
            </a:pPr>
            <a:r>
              <a:rPr lang="ar-DZ" sz="4800" dirty="0" smtClean="0">
                <a:solidFill>
                  <a:schemeClr val="tx1"/>
                </a:solidFill>
                <a:latin typeface="Calibri"/>
                <a:ea typeface="Times New Roman"/>
                <a:cs typeface="Traditional Arabic"/>
              </a:rPr>
              <a:t>       </a:t>
            </a:r>
            <a:r>
              <a:rPr lang="ar-DZ" sz="4800" b="1" dirty="0" smtClean="0">
                <a:solidFill>
                  <a:schemeClr val="tx1"/>
                </a:solidFill>
                <a:latin typeface="Calibri"/>
                <a:ea typeface="Times New Roman"/>
                <a:cs typeface="Traditional Arabic"/>
              </a:rPr>
              <a:t>ويعتبر الاحتياج في رأس المال العامل المؤشر الأساسي الذي يحدد احتياجات دورة الاستغلال التي تتوسع نتيجة لنمو النشاط ونتيجة لذلك يزداد مستوى الاحتياج في رأس المال العامل حيث تمتد هذه الآثار إلى الخزينة ومستوى السيولة في المدى القصير فالاحتياج في رأس المال العامل ناتج عن الفرق بين التحصيلات والتسديدات للتدفقات المرتبطة بأنشطة الاستغلال في المؤسسة حيث، وعليه فالتسيير الأمثل للاحتياج في رأس المال العامل يتمثل في تأخير دفع مستحقات الموردين إلى أطول فترة ممكنة وتحصيل حسابات العملاء في أقرب وقت ممكن مع تحسين مستوى السيولة في المؤسسة وضمان التمويل المؤقت بأقل تكلفة.</a:t>
            </a:r>
            <a:endParaRPr lang="fr-FR" sz="4000" b="1" dirty="0" smtClean="0">
              <a:solidFill>
                <a:schemeClr val="tx1"/>
              </a:solidFill>
              <a:latin typeface="Calibri"/>
              <a:ea typeface="Times New Roman"/>
              <a:cs typeface="Arial"/>
            </a:endParaRPr>
          </a:p>
          <a:p>
            <a:pPr algn="r" rtl="1">
              <a:lnSpc>
                <a:spcPct val="115000"/>
              </a:lnSpc>
              <a:spcAft>
                <a:spcPts val="1000"/>
              </a:spcAft>
            </a:pPr>
            <a:r>
              <a:rPr lang="ar-DZ" sz="4800" dirty="0" smtClean="0">
                <a:solidFill>
                  <a:schemeClr val="tx1"/>
                </a:solidFill>
                <a:latin typeface="Calibri"/>
                <a:ea typeface="Times New Roman"/>
                <a:cs typeface="Traditional Arabic"/>
              </a:rPr>
              <a:t>  </a:t>
            </a:r>
            <a:r>
              <a:rPr lang="ar-DZ" sz="4800" b="1" dirty="0" smtClean="0">
                <a:solidFill>
                  <a:schemeClr val="tx1"/>
                </a:solidFill>
                <a:latin typeface="Calibri"/>
                <a:ea typeface="Times New Roman"/>
                <a:cs typeface="Traditional Arabic"/>
              </a:rPr>
              <a:t>وعليه ومن هذا المنطلق تتضح معالم الإشكالية للدراسة التالية : </a:t>
            </a:r>
            <a:endParaRPr lang="fr-FR" sz="4000" b="1" dirty="0" smtClean="0">
              <a:solidFill>
                <a:schemeClr val="tx1"/>
              </a:solidFill>
              <a:latin typeface="Calibri"/>
              <a:ea typeface="Times New Roman"/>
              <a:cs typeface="Arial"/>
            </a:endParaRPr>
          </a:p>
          <a:p>
            <a:pPr algn="ctr" rtl="1">
              <a:lnSpc>
                <a:spcPct val="115000"/>
              </a:lnSpc>
              <a:spcAft>
                <a:spcPts val="1000"/>
              </a:spcAft>
            </a:pPr>
            <a:r>
              <a:rPr lang="fr-FR" sz="5400" b="1" dirty="0" smtClean="0">
                <a:solidFill>
                  <a:schemeClr val="accent2">
                    <a:lumMod val="75000"/>
                  </a:schemeClr>
                </a:solidFill>
                <a:latin typeface="Calibri"/>
                <a:ea typeface="Times New Roman"/>
                <a:cs typeface="Traditional Arabic"/>
              </a:rPr>
              <a:t>   </a:t>
            </a:r>
            <a:r>
              <a:rPr lang="ar-DZ" sz="6000" b="1" dirty="0" smtClean="0">
                <a:solidFill>
                  <a:srgbClr val="002060"/>
                </a:solidFill>
                <a:latin typeface="Calibri"/>
                <a:ea typeface="Times New Roman"/>
                <a:cs typeface="Traditional Arabic"/>
              </a:rPr>
              <a:t>ما أثر تسيير عناصر الاحتياج في رأس المال العامل في رفع الأداء المالي للمؤسسات الاقتصادية ؟</a:t>
            </a:r>
            <a:endParaRPr lang="fr-FR" sz="4400" b="1" dirty="0" smtClean="0">
              <a:solidFill>
                <a:srgbClr val="002060"/>
              </a:solidFill>
              <a:latin typeface="Calibri"/>
              <a:ea typeface="Times New Roman"/>
              <a:cs typeface="Arial"/>
            </a:endParaRPr>
          </a:p>
          <a:p>
            <a:pPr algn="r" rtl="1"/>
            <a:endParaRPr lang="fr-FR" sz="4800" dirty="0" smtClean="0">
              <a:cs typeface="Traditional Arabic" pitchFamily="2" charset="-78"/>
            </a:endParaRPr>
          </a:p>
          <a:p>
            <a:endParaRPr lang="fr-FR" sz="4800" dirty="0"/>
          </a:p>
        </p:txBody>
      </p:sp>
      <p:cxnSp>
        <p:nvCxnSpPr>
          <p:cNvPr id="26" name="Connecteur droit avec flèche 25"/>
          <p:cNvCxnSpPr>
            <a:stCxn id="346" idx="0"/>
          </p:cNvCxnSpPr>
          <p:nvPr/>
        </p:nvCxnSpPr>
        <p:spPr>
          <a:xfrm rot="16200000" flipH="1">
            <a:off x="8816371" y="13301255"/>
            <a:ext cx="1212994" cy="343237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0" name="Ellipse 29"/>
          <p:cNvSpPr/>
          <p:nvPr/>
        </p:nvSpPr>
        <p:spPr>
          <a:xfrm>
            <a:off x="990473" y="15623939"/>
            <a:ext cx="4197763" cy="3528578"/>
          </a:xfrm>
          <a:prstGeom prst="ellipse">
            <a:avLst/>
          </a:prstGeom>
        </p:spPr>
        <p:style>
          <a:lnRef idx="2">
            <a:schemeClr val="accent1">
              <a:shade val="50000"/>
            </a:schemeClr>
          </a:lnRef>
          <a:fillRef idx="1001">
            <a:schemeClr val="lt2"/>
          </a:fillRef>
          <a:effectRef idx="0">
            <a:schemeClr val="accent1"/>
          </a:effectRef>
          <a:fontRef idx="minor">
            <a:schemeClr val="lt1"/>
          </a:fontRef>
        </p:style>
        <p:txBody>
          <a:bodyPr rtlCol="0" anchor="ctr"/>
          <a:lstStyle/>
          <a:p>
            <a:pPr lvl="0" algn="ctr" rtl="1"/>
            <a:r>
              <a:rPr lang="ar-DZ" sz="3600" b="1" dirty="0" smtClean="0">
                <a:solidFill>
                  <a:schemeClr val="tx1"/>
                </a:solidFill>
              </a:rPr>
              <a:t>التحقق من الفرضيات التي تم وضعها، ومعرفة هل توجد علاقة بين المتغيرين أو لا </a:t>
            </a:r>
            <a:endParaRPr lang="fr-FR" sz="3600" b="1" dirty="0" smtClean="0">
              <a:solidFill>
                <a:schemeClr val="tx1"/>
              </a:solidFill>
              <a:cs typeface="Traditional Arabic" pitchFamily="2" charset="-78"/>
            </a:endParaRPr>
          </a:p>
        </p:txBody>
      </p:sp>
      <p:sp>
        <p:nvSpPr>
          <p:cNvPr id="31" name="Ellipse 30"/>
          <p:cNvSpPr/>
          <p:nvPr/>
        </p:nvSpPr>
        <p:spPr>
          <a:xfrm>
            <a:off x="9990138" y="15623938"/>
            <a:ext cx="4530436" cy="3528579"/>
          </a:xfrm>
          <a:prstGeom prst="ellipse">
            <a:avLst/>
          </a:prstGeom>
        </p:spPr>
        <p:style>
          <a:lnRef idx="2">
            <a:schemeClr val="accent1">
              <a:shade val="50000"/>
            </a:schemeClr>
          </a:lnRef>
          <a:fillRef idx="1003">
            <a:schemeClr val="lt2"/>
          </a:fillRef>
          <a:effectRef idx="0">
            <a:schemeClr val="accent1"/>
          </a:effectRef>
          <a:fontRef idx="minor">
            <a:schemeClr val="lt1"/>
          </a:fontRef>
        </p:style>
        <p:txBody>
          <a:bodyPr rtlCol="0" anchor="ctr"/>
          <a:lstStyle/>
          <a:p>
            <a:pPr lvl="0" algn="ctr" rtl="1"/>
            <a:r>
              <a:rPr lang="ar-DZ" sz="3600" b="1" dirty="0" smtClean="0">
                <a:solidFill>
                  <a:schemeClr val="tx1"/>
                </a:solidFill>
              </a:rPr>
              <a:t>معرفة أهم الطرق المتبعة لتسيير عناصر الاحتياج في رأس المال العامل في المؤسسة</a:t>
            </a:r>
            <a:endParaRPr lang="ar-DZ" sz="3600" b="1" dirty="0" smtClean="0">
              <a:solidFill>
                <a:schemeClr val="tx1"/>
              </a:solidFill>
              <a:cs typeface="Traditional Arabic" pitchFamily="2" charset="-78"/>
            </a:endParaRPr>
          </a:p>
        </p:txBody>
      </p:sp>
      <p:cxnSp>
        <p:nvCxnSpPr>
          <p:cNvPr id="35" name="Connecteur droit avec flèche 34"/>
          <p:cNvCxnSpPr/>
          <p:nvPr/>
        </p:nvCxnSpPr>
        <p:spPr>
          <a:xfrm rot="5400000">
            <a:off x="7223839" y="15140300"/>
            <a:ext cx="967277" cy="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8" name="Connecteur droit avec flèche 37"/>
          <p:cNvCxnSpPr/>
          <p:nvPr/>
        </p:nvCxnSpPr>
        <p:spPr>
          <a:xfrm rot="10800000" flipV="1">
            <a:off x="3689131" y="14657455"/>
            <a:ext cx="2961370" cy="96648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0" name="Ellipse 39"/>
          <p:cNvSpPr/>
          <p:nvPr/>
        </p:nvSpPr>
        <p:spPr>
          <a:xfrm>
            <a:off x="5324358" y="15870450"/>
            <a:ext cx="4359461" cy="343446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r>
              <a:rPr lang="ar-DZ" sz="3600" b="1" dirty="0" smtClean="0">
                <a:solidFill>
                  <a:schemeClr val="tx1"/>
                </a:solidFill>
              </a:rPr>
              <a:t>معرفة مدى فعالية تسيير عناصر </a:t>
            </a:r>
            <a:r>
              <a:rPr lang="fr-FR" sz="3600" b="1" dirty="0" smtClean="0">
                <a:solidFill>
                  <a:schemeClr val="tx1"/>
                </a:solidFill>
              </a:rPr>
              <a:t>BFR</a:t>
            </a:r>
            <a:r>
              <a:rPr lang="ar-DZ" sz="3600" b="1" dirty="0" smtClean="0">
                <a:solidFill>
                  <a:schemeClr val="tx1"/>
                </a:solidFill>
              </a:rPr>
              <a:t> على حسن سير دورة الاستغلال</a:t>
            </a:r>
            <a:endParaRPr lang="ar-DZ" sz="3600" b="1" dirty="0" smtClean="0">
              <a:solidFill>
                <a:schemeClr val="tx1"/>
              </a:solidFill>
              <a:cs typeface="Traditional Arabic" pitchFamily="2" charset="-78"/>
            </a:endParaRPr>
          </a:p>
        </p:txBody>
      </p:sp>
      <p:cxnSp>
        <p:nvCxnSpPr>
          <p:cNvPr id="42" name="Connecteur droit avec flèche 41"/>
          <p:cNvCxnSpPr/>
          <p:nvPr/>
        </p:nvCxnSpPr>
        <p:spPr>
          <a:xfrm>
            <a:off x="7706681" y="10188222"/>
            <a:ext cx="3069784" cy="174843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4" name="Connecteur droit avec flèche 43"/>
          <p:cNvCxnSpPr/>
          <p:nvPr/>
        </p:nvCxnSpPr>
        <p:spPr>
          <a:xfrm rot="5400000">
            <a:off x="5141440" y="9716857"/>
            <a:ext cx="1748436" cy="269116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7" name="Text Placeholder 345"/>
          <p:cNvSpPr txBox="1">
            <a:spLocks/>
          </p:cNvSpPr>
          <p:nvPr/>
        </p:nvSpPr>
        <p:spPr>
          <a:xfrm>
            <a:off x="708888" y="14563344"/>
            <a:ext cx="14300387" cy="6704712"/>
          </a:xfrm>
          <a:prstGeom prst="rect">
            <a:avLst/>
          </a:prstGeom>
        </p:spPr>
        <p:txBody>
          <a:bodyPr wrap="square" lIns="223877" tIns="223877" rIns="223877" bIns="223877">
            <a:spAutoFit/>
          </a:bodyPr>
          <a:lstStyle/>
          <a:p>
            <a:pPr marL="0" marR="0" lvl="0" indent="0" algn="l" defTabSz="4298410" rtl="1" eaLnBrk="1" fontAlgn="auto" latinLnBrk="0" hangingPunct="1">
              <a:lnSpc>
                <a:spcPct val="100000"/>
              </a:lnSpc>
              <a:spcBef>
                <a:spcPct val="20000"/>
              </a:spcBef>
              <a:spcAft>
                <a:spcPts val="0"/>
              </a:spcAft>
              <a:buClrTx/>
              <a:buSzTx/>
              <a:buFont typeface="Arial" pitchFamily="34" charset="0"/>
              <a:buNone/>
              <a:tabLst/>
              <a:defRPr/>
            </a:pPr>
            <a:r>
              <a:rPr kumimoji="0" lang="en-US" sz="4400" b="0" i="0" u="none" strike="noStrike" kern="1200" cap="none" spc="0" normalizeH="0" baseline="0" noProof="0" smtClean="0">
                <a:ln>
                  <a:noFill/>
                </a:ln>
                <a:solidFill>
                  <a:schemeClr val="accent5">
                    <a:lumMod val="50000"/>
                  </a:schemeClr>
                </a:solidFill>
                <a:effectLst/>
                <a:uLnTx/>
                <a:uFillTx/>
                <a:latin typeface="Trebuchet MS" pitchFamily="34" charset="0"/>
                <a:ea typeface="+mn-ea"/>
                <a:cs typeface="+mn-cs"/>
              </a:rPr>
              <a:t> </a:t>
            </a:r>
            <a:endParaRPr kumimoji="0" lang="fr-FR" sz="4400" b="0" i="0" u="none" strike="noStrike" kern="1200" cap="none" spc="0" normalizeH="0" baseline="0" noProof="0" smtClean="0">
              <a:ln>
                <a:noFill/>
              </a:ln>
              <a:solidFill>
                <a:schemeClr val="accent5">
                  <a:lumMod val="50000"/>
                </a:schemeClr>
              </a:solidFill>
              <a:effectLst/>
              <a:uLnTx/>
              <a:uFillTx/>
              <a:latin typeface="Trebuchet MS" pitchFamily="34" charset="0"/>
              <a:ea typeface="+mn-ea"/>
              <a:cs typeface="+mn-cs"/>
            </a:endParaRPr>
          </a:p>
          <a:p>
            <a:pPr marL="0" marR="0" lvl="0" indent="0" algn="l" defTabSz="4298410" rtl="0" eaLnBrk="1" fontAlgn="auto" latinLnBrk="0" hangingPunct="1">
              <a:lnSpc>
                <a:spcPct val="100000"/>
              </a:lnSpc>
              <a:spcBef>
                <a:spcPct val="20000"/>
              </a:spcBef>
              <a:spcAft>
                <a:spcPts val="0"/>
              </a:spcAft>
              <a:buClrTx/>
              <a:buSzTx/>
              <a:buFont typeface="Arial" pitchFamily="34" charset="0"/>
              <a:buNone/>
              <a:tabLst/>
              <a:defRPr/>
            </a:pPr>
            <a:endParaRPr kumimoji="0" lang="en-US" sz="2800" b="0" i="0" u="none" strike="noStrike" kern="1200" cap="none" spc="0" normalizeH="0" baseline="0" noProof="0" dirty="0">
              <a:ln>
                <a:noFill/>
              </a:ln>
              <a:solidFill>
                <a:schemeClr val="accent5">
                  <a:lumMod val="50000"/>
                </a:schemeClr>
              </a:solidFill>
              <a:effectLst/>
              <a:uLnTx/>
              <a:uFillTx/>
              <a:latin typeface="Trebuchet MS" pitchFamily="34" charset="0"/>
              <a:ea typeface="+mn-ea"/>
              <a:cs typeface="+mn-cs"/>
            </a:endParaRPr>
          </a:p>
        </p:txBody>
      </p:sp>
      <p:sp>
        <p:nvSpPr>
          <p:cNvPr id="51" name="Ellipse 50"/>
          <p:cNvSpPr/>
          <p:nvPr/>
        </p:nvSpPr>
        <p:spPr>
          <a:xfrm>
            <a:off x="10309809" y="32963715"/>
            <a:ext cx="4509648" cy="352857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r>
              <a:rPr lang="ar-SA" sz="4000" b="1" dirty="0" smtClean="0">
                <a:solidFill>
                  <a:schemeClr val="tx1"/>
                </a:solidFill>
                <a:cs typeface="Traditional Arabic" pitchFamily="2" charset="-78"/>
              </a:rPr>
              <a:t>أن  </a:t>
            </a:r>
            <a:r>
              <a:rPr lang="ar-DZ" sz="4000" b="1" dirty="0" smtClean="0">
                <a:solidFill>
                  <a:schemeClr val="tx1"/>
                </a:solidFill>
                <a:cs typeface="Traditional Arabic" pitchFamily="2" charset="-78"/>
              </a:rPr>
              <a:t>يكون لسياسات تسيير الاحتياج علاقة بالأداء المالي للمؤسسة الاقتصادية</a:t>
            </a:r>
            <a:endParaRPr lang="fr-FR" sz="4000" b="1" dirty="0" smtClean="0">
              <a:solidFill>
                <a:schemeClr val="tx1"/>
              </a:solidFill>
              <a:cs typeface="Traditional Arabic" pitchFamily="2" charset="-78"/>
            </a:endParaRPr>
          </a:p>
        </p:txBody>
      </p:sp>
      <p:sp>
        <p:nvSpPr>
          <p:cNvPr id="52" name="Ellipse 51"/>
          <p:cNvSpPr/>
          <p:nvPr/>
        </p:nvSpPr>
        <p:spPr>
          <a:xfrm>
            <a:off x="5779372" y="32963715"/>
            <a:ext cx="4263936" cy="352857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r>
              <a:rPr lang="ar-DZ" sz="4000" b="1" dirty="0" smtClean="0">
                <a:solidFill>
                  <a:schemeClr val="tx1"/>
                </a:solidFill>
                <a:cs typeface="Traditional Arabic" pitchFamily="2" charset="-78"/>
              </a:rPr>
              <a:t>وجود سياسات وطرق علمية لتسيير الاحتياج لدى المؤسسات</a:t>
            </a:r>
            <a:endParaRPr lang="fr-FR" sz="4000" b="1" dirty="0" smtClean="0">
              <a:solidFill>
                <a:schemeClr val="tx1"/>
              </a:solidFill>
              <a:cs typeface="Traditional Arabic" pitchFamily="2" charset="-78"/>
            </a:endParaRPr>
          </a:p>
        </p:txBody>
      </p:sp>
      <p:sp>
        <p:nvSpPr>
          <p:cNvPr id="53" name="Ellipse 52"/>
          <p:cNvSpPr/>
          <p:nvPr/>
        </p:nvSpPr>
        <p:spPr>
          <a:xfrm>
            <a:off x="657800" y="32963715"/>
            <a:ext cx="4666558" cy="352857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r>
              <a:rPr lang="ar-DZ" sz="3600" b="1" dirty="0" smtClean="0">
                <a:solidFill>
                  <a:schemeClr val="tx1"/>
                </a:solidFill>
                <a:cs typeface="Traditional Arabic" pitchFamily="2" charset="-78"/>
              </a:rPr>
              <a:t>أن تؤدي النسب المستخدمة في الدراسة للكشف عن مدى ارتباط الأداء المالي بالاحتياج وما هو المستوى الأمثل له </a:t>
            </a:r>
            <a:endParaRPr lang="fr-FR" sz="3600" b="1" dirty="0" smtClean="0">
              <a:solidFill>
                <a:schemeClr val="tx1"/>
              </a:solidFill>
              <a:cs typeface="Traditional Arabic" pitchFamily="2" charset="-78"/>
            </a:endParaRPr>
          </a:p>
        </p:txBody>
      </p:sp>
      <p:cxnSp>
        <p:nvCxnSpPr>
          <p:cNvPr id="55" name="Connecteur droit avec flèche 54"/>
          <p:cNvCxnSpPr>
            <a:stCxn id="15" idx="2"/>
          </p:cNvCxnSpPr>
          <p:nvPr/>
        </p:nvCxnSpPr>
        <p:spPr>
          <a:xfrm rot="16200000" flipH="1">
            <a:off x="9077891" y="29011103"/>
            <a:ext cx="2441284" cy="453498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7" name="Connecteur droit avec flèche 56"/>
          <p:cNvCxnSpPr>
            <a:stCxn id="15" idx="2"/>
          </p:cNvCxnSpPr>
          <p:nvPr/>
        </p:nvCxnSpPr>
        <p:spPr>
          <a:xfrm rot="5400000">
            <a:off x="6797942" y="31266143"/>
            <a:ext cx="2441284" cy="2491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9" name="Connecteur droit avec flèche 58"/>
          <p:cNvCxnSpPr>
            <a:stCxn id="15" idx="2"/>
          </p:cNvCxnSpPr>
          <p:nvPr/>
        </p:nvCxnSpPr>
        <p:spPr>
          <a:xfrm rot="5400000">
            <a:off x="4505892" y="28974093"/>
            <a:ext cx="2441284" cy="460901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6" name="ZoneTexte 35"/>
          <p:cNvSpPr txBox="1"/>
          <p:nvPr/>
        </p:nvSpPr>
        <p:spPr>
          <a:xfrm>
            <a:off x="990473" y="40377979"/>
            <a:ext cx="11973783" cy="830997"/>
          </a:xfrm>
          <a:prstGeom prst="rect">
            <a:avLst/>
          </a:prstGeom>
          <a:noFill/>
        </p:spPr>
        <p:txBody>
          <a:bodyPr wrap="square" rtlCol="0">
            <a:spAutoFit/>
          </a:bodyPr>
          <a:lstStyle/>
          <a:p>
            <a:pPr rtl="1"/>
            <a:r>
              <a:rPr lang="fr-FR" sz="2400" dirty="0" smtClean="0">
                <a:latin typeface="Times New Roman" pitchFamily="18" charset="0"/>
                <a:cs typeface="Times New Roman" pitchFamily="18" charset="0"/>
              </a:rPr>
              <a:t>ET . Mohammed  HAGUIGA</a:t>
            </a:r>
          </a:p>
          <a:p>
            <a:pPr algn="l"/>
            <a:r>
              <a:rPr lang="fr-FR" sz="2400" dirty="0" err="1" smtClean="0">
                <a:latin typeface="Times New Roman" pitchFamily="18" charset="0"/>
                <a:cs typeface="Times New Roman" pitchFamily="18" charset="0"/>
              </a:rPr>
              <a:t>Gmail</a:t>
            </a:r>
            <a:r>
              <a:rPr lang="fr-FR" sz="2400" dirty="0" smtClean="0">
                <a:latin typeface="Times New Roman" pitchFamily="18" charset="0"/>
                <a:cs typeface="Times New Roman" pitchFamily="18" charset="0"/>
              </a:rPr>
              <a:t> </a:t>
            </a:r>
            <a:r>
              <a:rPr lang="ar-DZ" sz="2400" dirty="0" smtClean="0">
                <a:latin typeface="Times New Roman" pitchFamily="18" charset="0"/>
                <a:cs typeface="Times New Roman" pitchFamily="18" charset="0"/>
              </a:rPr>
              <a:t>:</a:t>
            </a:r>
            <a:r>
              <a:rPr lang="fr-FR" sz="2400" dirty="0" smtClean="0">
                <a:latin typeface="Times New Roman" pitchFamily="18" charset="0"/>
                <a:cs typeface="Times New Roman" pitchFamily="18" charset="0"/>
              </a:rPr>
              <a:t>  mohammedhaguiga@gmail.com</a:t>
            </a:r>
            <a:endParaRPr lang="fr-FR" sz="2400" dirty="0">
              <a:latin typeface="Times New Roman" pitchFamily="18" charset="0"/>
              <a:cs typeface="Times New Roman" pitchFamily="18" charset="0"/>
            </a:endParaRPr>
          </a:p>
        </p:txBody>
      </p:sp>
      <p:sp>
        <p:nvSpPr>
          <p:cNvPr id="37" name="Rectangle à coins arrondis 36"/>
          <p:cNvSpPr/>
          <p:nvPr/>
        </p:nvSpPr>
        <p:spPr>
          <a:xfrm>
            <a:off x="20211393" y="6801288"/>
            <a:ext cx="3594538" cy="1225411"/>
          </a:xfrm>
          <a:prstGeom prst="roundRect">
            <a:avLst/>
          </a:prstGeom>
          <a:solidFill>
            <a:schemeClr val="bg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DZ" sz="8800" dirty="0" smtClean="0">
                <a:ln>
                  <a:solidFill>
                    <a:schemeClr val="tx1"/>
                  </a:solidFill>
                </a:ln>
                <a:solidFill>
                  <a:srgbClr val="FF0000"/>
                </a:solidFill>
                <a:cs typeface="Traditional Arabic" pitchFamily="2" charset="-78"/>
              </a:rPr>
              <a:t>تمهيــــــــــــــد</a:t>
            </a:r>
            <a:endParaRPr lang="fr-FR" dirty="0">
              <a:ln>
                <a:solidFill>
                  <a:schemeClr val="tx1"/>
                </a:solidFill>
              </a:ln>
              <a:solidFill>
                <a:srgbClr val="FF0000"/>
              </a:solidFill>
            </a:endParaRPr>
          </a:p>
        </p:txBody>
      </p:sp>
      <p:sp>
        <p:nvSpPr>
          <p:cNvPr id="41" name="Rectangle à coins arrondis 40"/>
          <p:cNvSpPr/>
          <p:nvPr/>
        </p:nvSpPr>
        <p:spPr>
          <a:xfrm>
            <a:off x="19076276" y="15263556"/>
            <a:ext cx="5972921" cy="1025564"/>
          </a:xfrm>
          <a:prstGeom prst="roundRect">
            <a:avLst/>
          </a:prstGeom>
          <a:solidFill>
            <a:schemeClr val="bg2">
              <a:lumMod val="75000"/>
            </a:schemeClr>
          </a:solidFill>
          <a:ln>
            <a:solidFill>
              <a:schemeClr val="bg1"/>
            </a:solid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DZ" sz="8000" dirty="0" smtClean="0">
                <a:ln>
                  <a:solidFill>
                    <a:schemeClr val="tx1"/>
                  </a:solidFill>
                </a:ln>
                <a:solidFill>
                  <a:srgbClr val="FF0000"/>
                </a:solidFill>
                <a:cs typeface="Traditional Arabic" pitchFamily="2" charset="-78"/>
              </a:rPr>
              <a:t>إشكالية البحث</a:t>
            </a:r>
            <a:endParaRPr lang="fr-FR" dirty="0">
              <a:ln>
                <a:solidFill>
                  <a:schemeClr val="tx1"/>
                </a:solidFill>
              </a:ln>
              <a:solidFill>
                <a:srgbClr val="FF0000"/>
              </a:solidFill>
            </a:endParaRPr>
          </a:p>
        </p:txBody>
      </p:sp>
      <p:sp>
        <p:nvSpPr>
          <p:cNvPr id="43" name="Espace réservé du texte 22"/>
          <p:cNvSpPr>
            <a:spLocks noGrp="1"/>
          </p:cNvSpPr>
          <p:nvPr>
            <p:ph type="body" sz="quarter" idx="29"/>
          </p:nvPr>
        </p:nvSpPr>
        <p:spPr>
          <a:xfrm>
            <a:off x="15357254" y="37679587"/>
            <a:ext cx="14276605" cy="4274279"/>
          </a:xfrm>
        </p:spPr>
        <p:style>
          <a:lnRef idx="1">
            <a:schemeClr val="dk1"/>
          </a:lnRef>
          <a:fillRef idx="2">
            <a:schemeClr val="dk1"/>
          </a:fillRef>
          <a:effectRef idx="1">
            <a:schemeClr val="dk1"/>
          </a:effectRef>
          <a:fontRef idx="minor">
            <a:schemeClr val="dk1"/>
          </a:fontRef>
        </p:style>
        <p:txBody>
          <a:bodyPr/>
          <a:lstStyle/>
          <a:p>
            <a:pPr rtl="1"/>
            <a:r>
              <a:rPr lang="ar-DZ" sz="4400" u="none" dirty="0" smtClean="0">
                <a:solidFill>
                  <a:schemeClr val="tx1"/>
                </a:solidFill>
              </a:rPr>
              <a:t>الدراسات المعتمدة في البحث</a:t>
            </a:r>
          </a:p>
          <a:p>
            <a:pPr algn="r" rtl="1"/>
            <a:r>
              <a:rPr lang="ar-DZ" sz="3600" u="none" dirty="0" smtClean="0"/>
              <a:t>1- دراسة : ( </a:t>
            </a:r>
            <a:r>
              <a:rPr lang="ar-DZ" sz="4000" u="none" dirty="0" err="1" smtClean="0"/>
              <a:t>غـرابلـوسكـي</a:t>
            </a:r>
            <a:r>
              <a:rPr lang="ar-DZ" sz="4000" u="none" dirty="0" smtClean="0"/>
              <a:t> 1976</a:t>
            </a:r>
            <a:r>
              <a:rPr lang="ar-DZ" sz="3600" u="none" dirty="0" smtClean="0"/>
              <a:t> )</a:t>
            </a:r>
          </a:p>
          <a:p>
            <a:pPr algn="r" rtl="1"/>
            <a:r>
              <a:rPr lang="ar-DZ" sz="3600" u="none" dirty="0" smtClean="0"/>
              <a:t>2- دراسة : ( </a:t>
            </a:r>
            <a:r>
              <a:rPr lang="fr-FR" sz="4000" u="none" dirty="0" err="1" smtClean="0">
                <a:cs typeface="+mj-cs"/>
              </a:rPr>
              <a:t>Noomane</a:t>
            </a:r>
            <a:r>
              <a:rPr lang="fr-FR" sz="4000" u="none" dirty="0" smtClean="0">
                <a:cs typeface="+mj-cs"/>
              </a:rPr>
              <a:t> KETATA</a:t>
            </a:r>
            <a:r>
              <a:rPr lang="ar-DZ" sz="3600" u="none" dirty="0" smtClean="0">
                <a:cs typeface="+mj-cs"/>
              </a:rPr>
              <a:t> </a:t>
            </a:r>
            <a:r>
              <a:rPr lang="ar-DZ" sz="4000" u="none" dirty="0" smtClean="0"/>
              <a:t>1996 </a:t>
            </a:r>
            <a:r>
              <a:rPr lang="ar-DZ" sz="3600" u="none" dirty="0" smtClean="0"/>
              <a:t>)</a:t>
            </a:r>
          </a:p>
          <a:p>
            <a:pPr algn="r" rtl="1"/>
            <a:r>
              <a:rPr lang="ar-DZ" sz="3600" u="none" dirty="0" smtClean="0"/>
              <a:t>3- دراسة : ( ليلـــى مقدم 2008  مذكرة ماجستير بعنوان ” سياسات تسيير عناصر الاحتياج    </a:t>
            </a:r>
            <a:r>
              <a:rPr lang="ar-DZ" sz="100" u="none" dirty="0" smtClean="0"/>
              <a:t>.</a:t>
            </a:r>
            <a:r>
              <a:rPr lang="ar-DZ" sz="3600" u="none" dirty="0" smtClean="0"/>
              <a:t>                 في  رأس المال العامل في المؤسسات الصغيرة والمتوسطة ).</a:t>
            </a:r>
          </a:p>
          <a:p>
            <a:pPr rtl="1"/>
            <a:endParaRPr lang="fr-FR" dirty="0"/>
          </a:p>
        </p:txBody>
      </p:sp>
      <p:cxnSp>
        <p:nvCxnSpPr>
          <p:cNvPr id="48" name="Connecteur droit avec flèche 47"/>
          <p:cNvCxnSpPr/>
          <p:nvPr/>
        </p:nvCxnSpPr>
        <p:spPr>
          <a:xfrm rot="10800000">
            <a:off x="4531292" y="7716685"/>
            <a:ext cx="2624578" cy="141001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9" name="Connecteur droit avec flèche 48"/>
          <p:cNvCxnSpPr/>
          <p:nvPr/>
        </p:nvCxnSpPr>
        <p:spPr>
          <a:xfrm flipV="1">
            <a:off x="7669880" y="7716683"/>
            <a:ext cx="3360963" cy="178734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6" name="Rectangle à coins arrondis 55"/>
          <p:cNvSpPr/>
          <p:nvPr/>
        </p:nvSpPr>
        <p:spPr>
          <a:xfrm>
            <a:off x="5729542" y="9126697"/>
            <a:ext cx="3954277" cy="1225411"/>
          </a:xfrm>
          <a:prstGeom prst="roundRect">
            <a:avLst/>
          </a:prstGeom>
          <a:solidFill>
            <a:schemeClr val="bg2">
              <a:lumMod val="75000"/>
            </a:schemeClr>
          </a:solidFill>
          <a:ln>
            <a:solidFill>
              <a:schemeClr val="bg1"/>
            </a:solidFill>
          </a:ln>
          <a:effectLst>
            <a:glow rad="228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DZ" sz="6600" dirty="0" smtClean="0">
                <a:ln>
                  <a:solidFill>
                    <a:schemeClr val="tx1"/>
                  </a:solidFill>
                </a:ln>
                <a:solidFill>
                  <a:srgbClr val="FF0000"/>
                </a:solidFill>
                <a:cs typeface="Traditional Arabic" pitchFamily="2" charset="-78"/>
              </a:rPr>
              <a:t>فرضيات الدراسة</a:t>
            </a:r>
            <a:endParaRPr lang="fr-FR" sz="6600" dirty="0">
              <a:ln>
                <a:solidFill>
                  <a:schemeClr val="tx1"/>
                </a:solidFill>
              </a:ln>
              <a:solidFill>
                <a:srgbClr val="FF0000"/>
              </a:solidFill>
            </a:endParaRPr>
          </a:p>
        </p:txBody>
      </p:sp>
      <p:sp>
        <p:nvSpPr>
          <p:cNvPr id="50" name="Rectangle à coins arrondis 49"/>
          <p:cNvSpPr/>
          <p:nvPr/>
        </p:nvSpPr>
        <p:spPr>
          <a:xfrm>
            <a:off x="11030843" y="6801288"/>
            <a:ext cx="3489731" cy="2601080"/>
          </a:xfrm>
          <a:prstGeom prst="roundRect">
            <a:avLst/>
          </a:prstGeom>
          <a:solidFill>
            <a:schemeClr val="accent2">
              <a:lumMod val="20000"/>
              <a:lumOff val="80000"/>
            </a:schemeClr>
          </a:solidFill>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r>
              <a:rPr lang="ar-DZ" sz="4000" b="1" dirty="0" smtClean="0">
                <a:solidFill>
                  <a:prstClr val="black"/>
                </a:solidFill>
              </a:rPr>
              <a:t>ترتبط خصائص </a:t>
            </a:r>
            <a:r>
              <a:rPr lang="fr-FR" sz="4000" b="1" dirty="0" smtClean="0">
                <a:solidFill>
                  <a:prstClr val="black"/>
                </a:solidFill>
              </a:rPr>
              <a:t>BFR</a:t>
            </a:r>
            <a:r>
              <a:rPr lang="ar-DZ" sz="4000" b="1" dirty="0" smtClean="0">
                <a:solidFill>
                  <a:prstClr val="black"/>
                </a:solidFill>
              </a:rPr>
              <a:t> في المؤسسة بطبيعة نشاط المؤسسة</a:t>
            </a:r>
            <a:endParaRPr lang="fr-FR" sz="4000" b="1" dirty="0" smtClean="0">
              <a:solidFill>
                <a:prstClr val="black"/>
              </a:solidFill>
              <a:cs typeface="Traditional Arabic" pitchFamily="2" charset="-78"/>
            </a:endParaRPr>
          </a:p>
        </p:txBody>
      </p:sp>
      <p:sp>
        <p:nvSpPr>
          <p:cNvPr id="58" name="Rectangle à coins arrondis 57"/>
          <p:cNvSpPr/>
          <p:nvPr/>
        </p:nvSpPr>
        <p:spPr>
          <a:xfrm>
            <a:off x="889161" y="6801288"/>
            <a:ext cx="3489731" cy="2601080"/>
          </a:xfrm>
          <a:prstGeom prst="roundRect">
            <a:avLst/>
          </a:prstGeom>
          <a:solidFill>
            <a:schemeClr val="accent2">
              <a:lumMod val="20000"/>
              <a:lumOff val="80000"/>
            </a:schemeClr>
          </a:solidFill>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r>
              <a:rPr lang="ar-DZ" sz="4000" b="1" dirty="0" smtClean="0">
                <a:solidFill>
                  <a:schemeClr val="tx1"/>
                </a:solidFill>
              </a:rPr>
              <a:t>يتم تسيير الاحتياج في رأس المال العامل عن طريق إتباع طرق علمية</a:t>
            </a:r>
            <a:endParaRPr lang="fr-FR" sz="4000" b="1" dirty="0" smtClean="0">
              <a:solidFill>
                <a:schemeClr val="tx1"/>
              </a:solidFill>
              <a:cs typeface="Traditional Arabic" pitchFamily="2" charset="-78"/>
            </a:endParaRPr>
          </a:p>
        </p:txBody>
      </p:sp>
      <p:sp>
        <p:nvSpPr>
          <p:cNvPr id="60" name="Rectangle à coins arrondis 59"/>
          <p:cNvSpPr/>
          <p:nvPr/>
        </p:nvSpPr>
        <p:spPr>
          <a:xfrm>
            <a:off x="889161" y="10188223"/>
            <a:ext cx="3642131" cy="2601080"/>
          </a:xfrm>
          <a:prstGeom prst="roundRect">
            <a:avLst/>
          </a:prstGeom>
          <a:solidFill>
            <a:schemeClr val="accent2">
              <a:lumMod val="20000"/>
              <a:lumOff val="80000"/>
            </a:schemeClr>
          </a:solidFill>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r>
              <a:rPr lang="ar-DZ" sz="4000" b="1" dirty="0" smtClean="0">
                <a:solidFill>
                  <a:schemeClr val="tx1"/>
                </a:solidFill>
              </a:rPr>
              <a:t>توجد علاقة بين: نسبة الموردين إلى الاستهلاكيات، مع نسبة الرفع المالي</a:t>
            </a:r>
            <a:endParaRPr lang="fr-FR" sz="4000" b="1" dirty="0" smtClean="0">
              <a:solidFill>
                <a:schemeClr val="tx1"/>
              </a:solidFill>
              <a:cs typeface="Traditional Arabic" pitchFamily="2" charset="-78"/>
            </a:endParaRPr>
          </a:p>
        </p:txBody>
      </p:sp>
      <p:sp>
        <p:nvSpPr>
          <p:cNvPr id="61" name="Rectangle à coins arrondis 60"/>
          <p:cNvSpPr/>
          <p:nvPr/>
        </p:nvSpPr>
        <p:spPr>
          <a:xfrm>
            <a:off x="10878443" y="10352108"/>
            <a:ext cx="3642131" cy="2601080"/>
          </a:xfrm>
          <a:prstGeom prst="roundRect">
            <a:avLst/>
          </a:prstGeom>
          <a:solidFill>
            <a:schemeClr val="accent2">
              <a:lumMod val="20000"/>
              <a:lumOff val="80000"/>
            </a:schemeClr>
          </a:solidFill>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r>
              <a:rPr lang="ar-DZ" sz="4000" b="1" dirty="0" smtClean="0">
                <a:solidFill>
                  <a:schemeClr val="tx1"/>
                </a:solidFill>
              </a:rPr>
              <a:t>توجد علاقة بين: نسبة العملاء والمخزون، مع نسبة الرفع المالي</a:t>
            </a:r>
            <a:endParaRPr lang="fr-FR" sz="4000" b="1" dirty="0" smtClean="0">
              <a:solidFill>
                <a:schemeClr val="tx1"/>
              </a:solidFill>
              <a:cs typeface="Traditional Arabic" pitchFamily="2" charset="-78"/>
            </a:endParaRPr>
          </a:p>
        </p:txBody>
      </p:sp>
      <p:sp>
        <p:nvSpPr>
          <p:cNvPr id="65" name="Rectangle à coins arrondis 64"/>
          <p:cNvSpPr/>
          <p:nvPr/>
        </p:nvSpPr>
        <p:spPr>
          <a:xfrm>
            <a:off x="5324358" y="13337933"/>
            <a:ext cx="3954277" cy="1225411"/>
          </a:xfrm>
          <a:prstGeom prst="roundRect">
            <a:avLst/>
          </a:prstGeom>
          <a:solidFill>
            <a:schemeClr val="bg2">
              <a:lumMod val="75000"/>
            </a:schemeClr>
          </a:solidFill>
          <a:ln>
            <a:solidFill>
              <a:schemeClr val="bg1"/>
            </a:solidFill>
          </a:ln>
          <a:effectLst>
            <a:glow rad="228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DZ" sz="6600" dirty="0" smtClean="0">
                <a:ln>
                  <a:solidFill>
                    <a:schemeClr val="tx1"/>
                  </a:solidFill>
                </a:ln>
                <a:solidFill>
                  <a:srgbClr val="FF0000"/>
                </a:solidFill>
                <a:cs typeface="Traditional Arabic" pitchFamily="2" charset="-78"/>
              </a:rPr>
              <a:t>أهداف الدراسة</a:t>
            </a:r>
            <a:endParaRPr lang="fr-FR" sz="6600" dirty="0">
              <a:ln>
                <a:solidFill>
                  <a:schemeClr val="tx1"/>
                </a:solidFill>
              </a:ln>
              <a:solidFill>
                <a:srgbClr val="FF0000"/>
              </a:solidFill>
            </a:endParaRPr>
          </a:p>
        </p:txBody>
      </p:sp>
      <p:sp>
        <p:nvSpPr>
          <p:cNvPr id="71" name="Rectangle à coins arrondis 70"/>
          <p:cNvSpPr/>
          <p:nvPr/>
        </p:nvSpPr>
        <p:spPr>
          <a:xfrm>
            <a:off x="5243712" y="28519610"/>
            <a:ext cx="5524832" cy="1538346"/>
          </a:xfrm>
          <a:prstGeom prst="roundRect">
            <a:avLst/>
          </a:prstGeom>
          <a:solidFill>
            <a:schemeClr val="bg2">
              <a:lumMod val="75000"/>
            </a:schemeClr>
          </a:solidFill>
          <a:ln>
            <a:solidFill>
              <a:schemeClr val="bg1"/>
            </a:solid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DZ" sz="8000" dirty="0" smtClean="0">
                <a:ln>
                  <a:solidFill>
                    <a:schemeClr val="tx1"/>
                  </a:solidFill>
                </a:ln>
                <a:solidFill>
                  <a:srgbClr val="FF0000"/>
                </a:solidFill>
                <a:cs typeface="Traditional Arabic" pitchFamily="2" charset="-78"/>
              </a:rPr>
              <a:t>النتائج المتوقعة</a:t>
            </a:r>
            <a:endParaRPr lang="fr-FR" dirty="0">
              <a:ln>
                <a:solidFill>
                  <a:schemeClr val="tx1"/>
                </a:solidFill>
              </a:ln>
              <a:solidFill>
                <a:srgbClr val="FF0000"/>
              </a:solidFill>
            </a:endParaRPr>
          </a:p>
        </p:txBody>
      </p:sp>
      <p:pic>
        <p:nvPicPr>
          <p:cNvPr id="74" name="Picture 1"/>
          <p:cNvPicPr>
            <a:picLocks noChangeAspect="1" noChangeArrowheads="1"/>
          </p:cNvPicPr>
          <p:nvPr/>
        </p:nvPicPr>
        <p:blipFill>
          <a:blip r:embed="rId3"/>
          <a:srcRect/>
          <a:stretch>
            <a:fillRect/>
          </a:stretch>
        </p:blipFill>
        <p:spPr bwMode="auto">
          <a:xfrm>
            <a:off x="27130622" y="2650781"/>
            <a:ext cx="2431555" cy="233967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75" name="Picture 11" descr="a_0911"/>
          <p:cNvPicPr>
            <a:picLocks noChangeAspect="1" noChangeArrowheads="1" noCrop="1"/>
          </p:cNvPicPr>
          <p:nvPr/>
        </p:nvPicPr>
        <p:blipFill>
          <a:blip r:embed="rId4"/>
          <a:srcRect/>
          <a:stretch>
            <a:fillRect/>
          </a:stretch>
        </p:blipFill>
        <p:spPr bwMode="auto">
          <a:xfrm>
            <a:off x="657800" y="2650781"/>
            <a:ext cx="2764228" cy="2339676"/>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prst="convex"/>
          </a:sp3d>
        </p:spPr>
      </p:pic>
    </p:spTree>
    <p:extLst>
      <p:ext uri="{BB962C8B-B14F-4D97-AF65-F5344CB8AC3E}">
        <p14:creationId xmlns:p14="http://schemas.microsoft.com/office/powerpoint/2010/main" xmlns="" val="3874869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74"/>
                                        </p:tgtEl>
                                        <p:attrNameLst>
                                          <p:attrName>style.visibility</p:attrName>
                                        </p:attrNameLst>
                                      </p:cBhvr>
                                      <p:to>
                                        <p:strVal val="visible"/>
                                      </p:to>
                                    </p:set>
                                    <p:anim calcmode="lin" valueType="num">
                                      <p:cBhvr>
                                        <p:cTn id="7" dur="500" fill="hold"/>
                                        <p:tgtEl>
                                          <p:spTgt spid="74"/>
                                        </p:tgtEl>
                                        <p:attrNameLst>
                                          <p:attrName>ppt_w</p:attrName>
                                        </p:attrNameLst>
                                      </p:cBhvr>
                                      <p:tavLst>
                                        <p:tav tm="0">
                                          <p:val>
                                            <p:fltVal val="0"/>
                                          </p:val>
                                        </p:tav>
                                        <p:tav tm="100000">
                                          <p:val>
                                            <p:strVal val="#ppt_w"/>
                                          </p:val>
                                        </p:tav>
                                      </p:tavLst>
                                    </p:anim>
                                    <p:anim calcmode="lin" valueType="num">
                                      <p:cBhvr>
                                        <p:cTn id="8" dur="500" fill="hold"/>
                                        <p:tgtEl>
                                          <p:spTgt spid="74"/>
                                        </p:tgtEl>
                                        <p:attrNameLst>
                                          <p:attrName>ppt_h</p:attrName>
                                        </p:attrNameLst>
                                      </p:cBhvr>
                                      <p:tavLst>
                                        <p:tav tm="0">
                                          <p:val>
                                            <p:fltVal val="0"/>
                                          </p:val>
                                        </p:tav>
                                        <p:tav tm="100000">
                                          <p:val>
                                            <p:strVal val="#ppt_h"/>
                                          </p:val>
                                        </p:tav>
                                      </p:tavLst>
                                    </p:anim>
                                    <p:anim calcmode="lin" valueType="num">
                                      <p:cBhvr>
                                        <p:cTn id="9" dur="500" fill="hold"/>
                                        <p:tgtEl>
                                          <p:spTgt spid="74"/>
                                        </p:tgtEl>
                                        <p:attrNameLst>
                                          <p:attrName>ppt_x</p:attrName>
                                        </p:attrNameLst>
                                      </p:cBhvr>
                                      <p:tavLst>
                                        <p:tav tm="0" fmla="#ppt_x+(cos(-2*pi*(1-$))*-#ppt_x-sin(-2*pi*(1-$))*(1-#ppt_y))*(1-$)">
                                          <p:val>
                                            <p:fltVal val="0"/>
                                          </p:val>
                                        </p:tav>
                                        <p:tav tm="100000">
                                          <p:val>
                                            <p:fltVal val="1"/>
                                          </p:val>
                                        </p:tav>
                                      </p:tavLst>
                                    </p:anim>
                                    <p:anim calcmode="lin" valueType="num">
                                      <p:cBhvr>
                                        <p:cTn id="10" dur="500" fill="hold"/>
                                        <p:tgtEl>
                                          <p:spTgt spid="74"/>
                                        </p:tgtEl>
                                        <p:attrNameLst>
                                          <p:attrName>ppt_y</p:attrName>
                                        </p:attrNameLst>
                                      </p:cBhvr>
                                      <p:tavLst>
                                        <p:tav tm="0" fmla="#ppt_y+(sin(-2*pi*(1-$))*-#ppt_x+cos(-2*pi*(1-$))*(1-#ppt_y))*(1-$)">
                                          <p:val>
                                            <p:fltVal val="0"/>
                                          </p:val>
                                        </p:tav>
                                        <p:tav tm="100000">
                                          <p:val>
                                            <p:fltVal val="1"/>
                                          </p:val>
                                        </p:tav>
                                      </p:tavLst>
                                    </p:anim>
                                  </p:childTnLst>
                                </p:cTn>
                              </p:par>
                              <p:par>
                                <p:cTn id="11" presetID="42" presetClass="entr" presetSubtype="0" fill="hold" nodeType="withEffect">
                                  <p:stCondLst>
                                    <p:cond delay="0"/>
                                  </p:stCondLst>
                                  <p:childTnLst>
                                    <p:set>
                                      <p:cBhvr>
                                        <p:cTn id="12" dur="1" fill="hold">
                                          <p:stCondLst>
                                            <p:cond delay="0"/>
                                          </p:stCondLst>
                                        </p:cTn>
                                        <p:tgtEl>
                                          <p:spTgt spid="75"/>
                                        </p:tgtEl>
                                        <p:attrNameLst>
                                          <p:attrName>style.visibility</p:attrName>
                                        </p:attrNameLst>
                                      </p:cBhvr>
                                      <p:to>
                                        <p:strVal val="visible"/>
                                      </p:to>
                                    </p:set>
                                    <p:animEffect transition="in" filter="fade">
                                      <p:cBhvr>
                                        <p:cTn id="13" dur="500"/>
                                        <p:tgtEl>
                                          <p:spTgt spid="75"/>
                                        </p:tgtEl>
                                      </p:cBhvr>
                                    </p:animEffect>
                                    <p:anim calcmode="lin" valueType="num">
                                      <p:cBhvr>
                                        <p:cTn id="14" dur="500" fill="hold"/>
                                        <p:tgtEl>
                                          <p:spTgt spid="75"/>
                                        </p:tgtEl>
                                        <p:attrNameLst>
                                          <p:attrName>ppt_x</p:attrName>
                                        </p:attrNameLst>
                                      </p:cBhvr>
                                      <p:tavLst>
                                        <p:tav tm="0">
                                          <p:val>
                                            <p:strVal val="#ppt_x"/>
                                          </p:val>
                                        </p:tav>
                                        <p:tav tm="100000">
                                          <p:val>
                                            <p:strVal val="#ppt_x"/>
                                          </p:val>
                                        </p:tav>
                                      </p:tavLst>
                                    </p:anim>
                                    <p:anim calcmode="lin" valueType="num">
                                      <p:cBhvr>
                                        <p:cTn id="15" dur="50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PosterPresentations.com-100CMx140CM">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lassic - Wide Center">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PosterPresentations.com-100CMx140CM</Template>
  <TotalTime>688</TotalTime>
  <Words>647</Words>
  <Application>Microsoft Office PowerPoint</Application>
  <PresentationFormat>Personnalisé</PresentationFormat>
  <Paragraphs>49</Paragraphs>
  <Slides>1</Slides>
  <Notes>1</Notes>
  <HiddenSlides>0</HiddenSlides>
  <MMClips>0</MMClips>
  <ScaleCrop>false</ScaleCrop>
  <HeadingPairs>
    <vt:vector size="6" baseType="variant">
      <vt:variant>
        <vt:lpstr>Thème</vt:lpstr>
      </vt:variant>
      <vt:variant>
        <vt:i4>2</vt:i4>
      </vt:variant>
      <vt:variant>
        <vt:lpstr>Serveurs OLE incorporés</vt:lpstr>
      </vt:variant>
      <vt:variant>
        <vt:i4>1</vt:i4>
      </vt:variant>
      <vt:variant>
        <vt:lpstr>Titres des diapositives</vt:lpstr>
      </vt:variant>
      <vt:variant>
        <vt:i4>1</vt:i4>
      </vt:variant>
    </vt:vector>
  </HeadingPairs>
  <TitlesOfParts>
    <vt:vector size="4" baseType="lpstr">
      <vt:lpstr>PosterPresentations.com-100CMx140CM</vt:lpstr>
      <vt:lpstr>Classic - Wide Center</vt:lpstr>
      <vt:lpstr>Image</vt:lpstr>
      <vt:lpstr>Diapositive 1</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CanterburyMedia</dc:creator>
  <dc:description>This template is the property of PosterPresentations.com. Call us if you need help with this poster template._x000d_
1-866-649-3004           _x000d_
 (c)PosterPresentations.com</dc:description>
  <cp:lastModifiedBy>ACER</cp:lastModifiedBy>
  <cp:revision>75</cp:revision>
  <dcterms:created xsi:type="dcterms:W3CDTF">2012-02-10T00:21:22Z</dcterms:created>
  <dcterms:modified xsi:type="dcterms:W3CDTF">2015-03-03T10:14:06Z</dcterms:modified>
</cp:coreProperties>
</file>