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34559" autoAdjust="0"/>
    <p:restoredTop sz="86380" autoAdjust="0"/>
  </p:normalViewPr>
  <p:slideViewPr>
    <p:cSldViewPr snapToGrid="0" snapToObjects="1" showGuides="1">
      <p:cViewPr>
        <p:scale>
          <a:sx n="30" d="100"/>
          <a:sy n="30" d="100"/>
        </p:scale>
        <p:origin x="-1152" y="-90"/>
      </p:cViewPr>
      <p:guideLst>
        <p:guide orient="horz" pos="4316"/>
        <p:guide orient="horz" pos="375"/>
        <p:guide orient="horz" pos="26214"/>
        <p:guide orient="horz"/>
        <p:guide pos="401"/>
        <p:guide pos="18672"/>
      </p:guideLst>
    </p:cSldViewPr>
  </p:slideViewPr>
  <p:outlineViewPr>
    <p:cViewPr>
      <p:scale>
        <a:sx n="33" d="100"/>
        <a:sy n="33" d="100"/>
      </p:scale>
      <p:origin x="21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3/4/2015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3/4/2015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 xmlns:p14="http://schemas.microsoft.com/office/powerpoint/2010/main"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 xmlns:p14="http://schemas.microsoft.com/office/powerpoint/2010/main"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 xmlns:p14="http://schemas.microsoft.com/office/powerpoint/2010/main"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 xmlns:p14="http://schemas.microsoft.com/office/powerpoint/2010/main"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 xmlns:p14="http://schemas.microsoft.com/office/powerpoint/2010/main"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 xmlns:p14="http://schemas.microsoft.com/office/powerpoint/2010/main"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 xmlns:p14="http://schemas.microsoft.com/office/powerpoint/2010/main"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 xmlns:p14="http://schemas.microsoft.com/office/powerpoint/2010/main"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 xmlns:p14="http://schemas.microsoft.com/office/powerpoint/2010/main"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 name="Text Placeholder 338"/>
          <p:cNvSpPr>
            <a:spLocks noGrp="1"/>
          </p:cNvSpPr>
          <p:nvPr>
            <p:ph type="body" sz="quarter" idx="25"/>
          </p:nvPr>
        </p:nvSpPr>
        <p:spPr>
          <a:xfrm>
            <a:off x="15336775" y="6922518"/>
            <a:ext cx="14287682" cy="734849"/>
          </a:xfrm>
        </p:spPr>
        <p:txBody>
          <a:bodyPr/>
          <a:lstStyle/>
          <a:p>
            <a:pPr algn="l"/>
            <a:r>
              <a:rPr lang="fr-FR" sz="3600" dirty="0" smtClean="0">
                <a:solidFill>
                  <a:schemeClr val="tx1"/>
                </a:solidFill>
                <a:cs typeface="Traditional Arabic" pitchFamily="2" charset="-78"/>
              </a:rPr>
              <a:t>Abstract :</a:t>
            </a:r>
          </a:p>
        </p:txBody>
      </p:sp>
      <p:sp>
        <p:nvSpPr>
          <p:cNvPr id="340" name="Text Placeholder 339"/>
          <p:cNvSpPr>
            <a:spLocks noGrp="1"/>
          </p:cNvSpPr>
          <p:nvPr>
            <p:ph type="body" sz="quarter" idx="26"/>
          </p:nvPr>
        </p:nvSpPr>
        <p:spPr>
          <a:xfrm>
            <a:off x="15357254" y="8026700"/>
            <a:ext cx="14287682" cy="12246124"/>
          </a:xfrm>
        </p:spPr>
        <p:txBody>
          <a:bodyPr/>
          <a:lstStyle/>
          <a:p>
            <a:pPr>
              <a:lnSpc>
                <a:spcPct val="150000"/>
              </a:lnSpc>
            </a:pPr>
            <a:r>
              <a:rPr lang="en-US" sz="3200" b="1" dirty="0" smtClean="0">
                <a:solidFill>
                  <a:schemeClr val="tx1"/>
                </a:solidFill>
                <a:latin typeface="Arial" pitchFamily="34" charset="0"/>
                <a:cs typeface="Arial" pitchFamily="34" charset="0"/>
              </a:rPr>
              <a:t>This study aims to attempt the financial performance of the corporate through the influence of measurement ratios derived from the statement of cash flows and quality of profitability , quality of liquidity associated with the most important cycle in the corporate and ratios are ratios exploitation cycle, an expression of the financial performance ratios of financial rentabilities and economic rentabilities which will be the basis for building models In order to achieve the desired objectives adopted in the theoretical side of the descriptive approach either in the practical side will rely on the case study method to take several years of study in order to get out with data and more meaningful in measuring the financial performance and results of this by relying on the tools and the following programs: excel, eviwes.</a:t>
            </a:r>
          </a:p>
          <a:p>
            <a:pPr>
              <a:lnSpc>
                <a:spcPct val="150000"/>
              </a:lnSpc>
            </a:pPr>
            <a:r>
              <a:rPr lang="en-US" sz="3200" b="1" dirty="0" smtClean="0">
                <a:solidFill>
                  <a:schemeClr val="tx1"/>
                </a:solidFill>
                <a:latin typeface="Arial" pitchFamily="34" charset="0"/>
                <a:cs typeface="Arial" pitchFamily="34" charset="0"/>
              </a:rPr>
              <a:t>Key words</a:t>
            </a:r>
            <a:r>
              <a:rPr lang="en-US" sz="3200" dirty="0" smtClean="0">
                <a:solidFill>
                  <a:schemeClr val="tx1"/>
                </a:solidFill>
                <a:latin typeface="Arial" pitchFamily="34" charset="0"/>
                <a:cs typeface="Arial" pitchFamily="34" charset="0"/>
              </a:rPr>
              <a:t>: </a:t>
            </a:r>
            <a:r>
              <a:rPr lang="en-US" sz="3200" b="1" dirty="0" smtClean="0">
                <a:solidFill>
                  <a:schemeClr val="tx1"/>
                </a:solidFill>
                <a:latin typeface="Arial" pitchFamily="34" charset="0"/>
                <a:cs typeface="Arial" pitchFamily="34" charset="0"/>
              </a:rPr>
              <a:t>Financial performance, Cash flow, Financial profitability, Economic profitability, Quality of liquidity, quality of Profitability .</a:t>
            </a:r>
          </a:p>
          <a:p>
            <a:r>
              <a:rPr lang="en-US" sz="4000" b="1" dirty="0" smtClean="0"/>
              <a:t/>
            </a:r>
            <a:br>
              <a:rPr lang="en-US" sz="4000" b="1" dirty="0" smtClean="0"/>
            </a:br>
            <a:endParaRPr lang="en-US" sz="4000" b="1" dirty="0"/>
          </a:p>
        </p:txBody>
      </p:sp>
      <p:sp>
        <p:nvSpPr>
          <p:cNvPr id="383" name="Text Placeholder 382"/>
          <p:cNvSpPr>
            <a:spLocks noGrp="1"/>
          </p:cNvSpPr>
          <p:nvPr>
            <p:ph type="body" sz="quarter" idx="150"/>
          </p:nvPr>
        </p:nvSpPr>
        <p:spPr>
          <a:xfrm>
            <a:off x="4090899" y="4110875"/>
            <a:ext cx="22093415" cy="1119493"/>
          </a:xfrm>
        </p:spPr>
        <p:txBody>
          <a:bodyPr>
            <a:normAutofit fontScale="85000" lnSpcReduction="10000"/>
          </a:bodyPr>
          <a:lstStyle/>
          <a:p>
            <a:r>
              <a:rPr lang="ar-SA" b="1" dirty="0" smtClean="0"/>
              <a:t>كلية العلوم الاقتصادية و العلوم التجارية وعلوم</a:t>
            </a:r>
            <a:r>
              <a:rPr lang="ar-DZ" b="1" dirty="0" smtClean="0"/>
              <a:t>  التسيير </a:t>
            </a:r>
            <a:r>
              <a:rPr lang="ar-LB" b="1" dirty="0" smtClean="0"/>
              <a:t> _قسم علوم التسيير_</a:t>
            </a:r>
            <a:r>
              <a:rPr lang="ar-DZ" b="1" dirty="0" smtClean="0"/>
              <a:t>  </a:t>
            </a:r>
            <a:r>
              <a:rPr lang="ar-SA" b="1" dirty="0" smtClean="0"/>
              <a:t>  جامعة قاصدي مرباح- ورقلة</a:t>
            </a:r>
            <a:endParaRPr lang="en-US" dirty="0" smtClean="0"/>
          </a:p>
          <a:p>
            <a:endParaRPr lang="ar-DZ" b="1" dirty="0" smtClean="0"/>
          </a:p>
        </p:txBody>
      </p:sp>
      <p:sp>
        <p:nvSpPr>
          <p:cNvPr id="384" name="Text Placeholder 383"/>
          <p:cNvSpPr>
            <a:spLocks noGrp="1"/>
          </p:cNvSpPr>
          <p:nvPr>
            <p:ph type="body" sz="quarter" idx="151"/>
          </p:nvPr>
        </p:nvSpPr>
        <p:spPr>
          <a:xfrm>
            <a:off x="4090899" y="2268207"/>
            <a:ext cx="22093415" cy="1552412"/>
          </a:xfrm>
        </p:spPr>
        <p:txBody>
          <a:bodyPr>
            <a:normAutofit fontScale="25000" lnSpcReduction="20000"/>
          </a:bodyPr>
          <a:lstStyle/>
          <a:p>
            <a:r>
              <a:rPr lang="ar-LB" sz="21600" b="1" dirty="0" smtClean="0"/>
              <a:t> من إعداد الطالبة : صارة جازولي </a:t>
            </a:r>
            <a:endParaRPr lang="fr-FR" sz="21600" b="1" dirty="0" smtClean="0"/>
          </a:p>
          <a:p>
            <a:r>
              <a:rPr lang="ar-LB" sz="21600" b="1" dirty="0" smtClean="0"/>
              <a:t> </a:t>
            </a:r>
            <a:r>
              <a:rPr lang="ar-DZ" sz="21600" b="1" dirty="0" smtClean="0"/>
              <a:t>تحت إشراف </a:t>
            </a:r>
            <a:r>
              <a:rPr lang="ar-LB" sz="21600" b="1" dirty="0" smtClean="0"/>
              <a:t> الأستاذ : نور الدين تيمجغدين</a:t>
            </a:r>
            <a:endParaRPr lang="fr-FR" sz="21600" b="1" dirty="0" smtClean="0"/>
          </a:p>
          <a:p>
            <a:r>
              <a:rPr lang="ar-DZ" b="1" dirty="0" smtClean="0"/>
              <a:t> </a:t>
            </a:r>
            <a:endParaRPr lang="en-US" b="1" dirty="0" smtClean="0"/>
          </a:p>
          <a:p>
            <a:endParaRPr lang="en-US" dirty="0"/>
          </a:p>
        </p:txBody>
      </p:sp>
      <p:sp>
        <p:nvSpPr>
          <p:cNvPr id="385" name="Text Placeholder 384"/>
          <p:cNvSpPr>
            <a:spLocks noGrp="1"/>
          </p:cNvSpPr>
          <p:nvPr>
            <p:ph type="body" sz="quarter" idx="153"/>
          </p:nvPr>
        </p:nvSpPr>
        <p:spPr>
          <a:xfrm>
            <a:off x="4090899" y="492940"/>
            <a:ext cx="22093415" cy="1775267"/>
          </a:xfrm>
        </p:spPr>
        <p:txBody>
          <a:bodyPr>
            <a:normAutofit fontScale="62500" lnSpcReduction="20000"/>
          </a:bodyPr>
          <a:lstStyle/>
          <a:p>
            <a:pPr rtl="1"/>
            <a:r>
              <a:rPr lang="ar-LB" b="1" dirty="0" smtClean="0"/>
              <a:t>استخدام نسب التدفقات النقدية في قياس الأداء المالي للمؤسسة الإقتصادية</a:t>
            </a:r>
            <a:endParaRPr lang="fr-FR" dirty="0" smtClean="0"/>
          </a:p>
          <a:p>
            <a:pPr rtl="1"/>
            <a:r>
              <a:rPr lang="ar-DZ" b="1" dirty="0" smtClean="0"/>
              <a:t> ( دراسـة </a:t>
            </a:r>
            <a:r>
              <a:rPr lang="ar-LB" b="1" dirty="0" smtClean="0"/>
              <a:t>حالة للمؤسسة الوطنية للأشغال في الآبار</a:t>
            </a:r>
            <a:r>
              <a:rPr lang="ar-DZ" b="1" dirty="0" smtClean="0"/>
              <a:t>)</a:t>
            </a:r>
            <a:endParaRPr lang="fr-FR" dirty="0" smtClean="0"/>
          </a:p>
          <a:p>
            <a:endParaRPr lang="en-US" dirty="0"/>
          </a:p>
        </p:txBody>
      </p:sp>
      <p:sp>
        <p:nvSpPr>
          <p:cNvPr id="15" name="Text Placeholder 340"/>
          <p:cNvSpPr txBox="1">
            <a:spLocks/>
          </p:cNvSpPr>
          <p:nvPr/>
        </p:nvSpPr>
        <p:spPr>
          <a:xfrm>
            <a:off x="551179" y="16833954"/>
            <a:ext cx="14283756" cy="734849"/>
          </a:xfrm>
          <a:prstGeom prst="rect">
            <a:avLst/>
          </a:prstGeom>
          <a:noFill/>
        </p:spPr>
        <p:txBody>
          <a:bodyPr wrap="square" lIns="89551" tIns="89551" rIns="89551" bIns="89551" anchor="ctr" anchorCtr="0">
            <a:spAutoFit/>
          </a:bodyPr>
          <a:lstStyle/>
          <a:p>
            <a:pPr marL="0" marR="0" lvl="0" indent="0" algn="ctr" defTabSz="4298410" rtl="0" eaLnBrk="1" fontAlgn="auto" latinLnBrk="0" hangingPunct="1">
              <a:lnSpc>
                <a:spcPct val="100000"/>
              </a:lnSpc>
              <a:spcBef>
                <a:spcPct val="20000"/>
              </a:spcBef>
              <a:spcAft>
                <a:spcPts val="0"/>
              </a:spcAft>
              <a:buClrTx/>
              <a:buSzTx/>
              <a:buFont typeface="Arial" pitchFamily="34" charset="0"/>
              <a:buNone/>
              <a:tabLst/>
              <a:defRPr/>
            </a:pPr>
            <a:r>
              <a:rPr kumimoji="0" lang="ar-SA" sz="3600" b="1" i="0" u="sng" strike="noStrike" kern="1200" cap="none" spc="0" normalizeH="0" baseline="0" noProof="0" dirty="0" smtClean="0">
                <a:ln>
                  <a:noFill/>
                </a:ln>
                <a:solidFill>
                  <a:schemeClr val="accent5">
                    <a:lumMod val="50000"/>
                  </a:schemeClr>
                </a:solidFill>
                <a:effectLst/>
                <a:uLnTx/>
                <a:uFillTx/>
              </a:rPr>
              <a:t>ا</a:t>
            </a:r>
            <a:r>
              <a:rPr kumimoji="0" lang="ar-SA" sz="3600" b="1" i="0" u="sng" strike="noStrike" kern="1200" cap="none" spc="0" normalizeH="0" baseline="0" noProof="0" dirty="0" smtClean="0">
                <a:ln>
                  <a:noFill/>
                </a:ln>
                <a:effectLst/>
                <a:uLnTx/>
                <a:uFillTx/>
              </a:rPr>
              <a:t>لنتائج المتوقعة</a:t>
            </a:r>
            <a:endParaRPr kumimoji="0" lang="en-US" sz="3600" b="1" i="0" u="sng" strike="noStrike" kern="1200" cap="none" spc="0" normalizeH="0" baseline="0" noProof="0" dirty="0">
              <a:ln>
                <a:noFill/>
              </a:ln>
              <a:effectLst/>
              <a:uLnTx/>
              <a:uFillTx/>
            </a:endParaRPr>
          </a:p>
        </p:txBody>
      </p:sp>
      <p:sp>
        <p:nvSpPr>
          <p:cNvPr id="6148" name="Rectangle 4"/>
          <p:cNvSpPr>
            <a:spLocks noChangeArrowheads="1"/>
          </p:cNvSpPr>
          <p:nvPr/>
        </p:nvSpPr>
        <p:spPr bwMode="auto">
          <a:xfrm>
            <a:off x="0" y="0"/>
            <a:ext cx="641522"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Traditional Arabic" pitchFamily="2" charset="-78"/>
              </a:rPr>
              <a:t>للبنك. </a:t>
            </a:r>
            <a:endParaRPr kumimoji="0" lang="fr-FR" sz="47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latin typeface="Arial" pitchFamily="34" charset="0"/>
                <a:cs typeface="Arial" pitchFamily="34" charset="0"/>
              </a:rPr>
              <a:t/>
            </a:r>
            <a:br>
              <a:rPr kumimoji="0" lang="fr-FR" sz="1800" b="0" i="0" u="none" strike="noStrike" cap="none" normalizeH="0" baseline="0" dirty="0" smtClean="0">
                <a:ln>
                  <a:noFill/>
                </a:ln>
                <a:solidFill>
                  <a:schemeClr val="tx1"/>
                </a:solidFill>
                <a:effectLst/>
                <a:latin typeface="Arial" pitchFamily="34"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Espace réservé du texte 26"/>
          <p:cNvSpPr>
            <a:spLocks noGrp="1"/>
          </p:cNvSpPr>
          <p:nvPr>
            <p:ph type="body" sz="quarter" idx="20"/>
          </p:nvPr>
        </p:nvSpPr>
        <p:spPr>
          <a:xfrm>
            <a:off x="551179" y="7474608"/>
            <a:ext cx="14291358" cy="734849"/>
          </a:xfrm>
        </p:spPr>
        <p:txBody>
          <a:bodyPr/>
          <a:lstStyle/>
          <a:p>
            <a:r>
              <a:rPr lang="ar-DZ" sz="3600" dirty="0" smtClean="0">
                <a:solidFill>
                  <a:schemeClr val="tx1"/>
                </a:solidFill>
              </a:rPr>
              <a:t>أهداف البحث</a:t>
            </a:r>
            <a:endParaRPr lang="fr-FR" sz="3600" dirty="0">
              <a:solidFill>
                <a:schemeClr val="tx1"/>
              </a:solidFill>
            </a:endParaRPr>
          </a:p>
        </p:txBody>
      </p:sp>
      <p:sp>
        <p:nvSpPr>
          <p:cNvPr id="24" name="Espace réservé du texte 23"/>
          <p:cNvSpPr>
            <a:spLocks noGrp="1"/>
          </p:cNvSpPr>
          <p:nvPr>
            <p:ph type="body" sz="quarter" idx="30"/>
          </p:nvPr>
        </p:nvSpPr>
        <p:spPr>
          <a:xfrm>
            <a:off x="15368331" y="16833954"/>
            <a:ext cx="14283756" cy="17490637"/>
          </a:xfrm>
        </p:spPr>
        <p:txBody>
          <a:bodyPr/>
          <a:lstStyle/>
          <a:p>
            <a:pPr algn="r" rtl="1"/>
            <a:endParaRPr lang="ar-LB" sz="3200" b="1" u="sng" dirty="0" smtClean="0">
              <a:solidFill>
                <a:schemeClr val="tx1"/>
              </a:solidFill>
            </a:endParaRPr>
          </a:p>
          <a:p>
            <a:pPr algn="r" rtl="1"/>
            <a:endParaRPr lang="ar-LB" sz="3200" b="1" u="sng" dirty="0" smtClean="0">
              <a:solidFill>
                <a:schemeClr val="tx1"/>
              </a:solidFill>
            </a:endParaRPr>
          </a:p>
          <a:p>
            <a:pPr algn="r" rtl="1"/>
            <a:endParaRPr lang="ar-LB" sz="3200" b="1" u="sng" dirty="0" smtClean="0">
              <a:solidFill>
                <a:schemeClr val="tx1"/>
              </a:solidFill>
            </a:endParaRPr>
          </a:p>
          <a:p>
            <a:pPr algn="r" rtl="1"/>
            <a:r>
              <a:rPr lang="ar-LB" sz="3200" b="1" u="sng" dirty="0" smtClean="0">
                <a:solidFill>
                  <a:schemeClr val="tx1"/>
                </a:solidFill>
              </a:rPr>
              <a:t>مدخل :</a:t>
            </a:r>
            <a:r>
              <a:rPr lang="ar-LB" sz="3200" dirty="0" smtClean="0">
                <a:solidFill>
                  <a:schemeClr val="tx1"/>
                </a:solidFill>
              </a:rPr>
              <a:t>   </a:t>
            </a:r>
            <a:endParaRPr lang="fr-FR" sz="3200" dirty="0" smtClean="0">
              <a:solidFill>
                <a:schemeClr val="tx1"/>
              </a:solidFill>
            </a:endParaRPr>
          </a:p>
          <a:p>
            <a:pPr algn="r" rtl="1">
              <a:lnSpc>
                <a:spcPct val="150000"/>
              </a:lnSpc>
            </a:pPr>
            <a:r>
              <a:rPr lang="ar-LB" sz="3200" b="1" dirty="0" smtClean="0">
                <a:solidFill>
                  <a:schemeClr val="tx1"/>
                </a:solidFill>
              </a:rPr>
              <a:t>نظرا لتعدد الأبحاث </a:t>
            </a:r>
            <a:r>
              <a:rPr lang="ar-LB" sz="3200" b="1" dirty="0" err="1" smtClean="0">
                <a:solidFill>
                  <a:schemeClr val="tx1"/>
                </a:solidFill>
              </a:rPr>
              <a:t>و</a:t>
            </a:r>
            <a:r>
              <a:rPr lang="ar-LB" sz="3200" b="1" dirty="0" smtClean="0">
                <a:solidFill>
                  <a:schemeClr val="tx1"/>
                </a:solidFill>
              </a:rPr>
              <a:t> الإسهامات، جرت العادة إلى ظهور العديد من النظريات  </a:t>
            </a:r>
            <a:r>
              <a:rPr lang="ar-LB" sz="3200" b="1" dirty="0" err="1" smtClean="0">
                <a:solidFill>
                  <a:schemeClr val="tx1"/>
                </a:solidFill>
              </a:rPr>
              <a:t>و</a:t>
            </a:r>
            <a:r>
              <a:rPr lang="ar-LB" sz="3200" b="1" dirty="0" smtClean="0">
                <a:solidFill>
                  <a:schemeClr val="tx1"/>
                </a:solidFill>
              </a:rPr>
              <a:t> تدفق هائل للمصطلحات في الأدبيات المالية  </a:t>
            </a:r>
            <a:r>
              <a:rPr lang="ar-LB" sz="3200" b="1" dirty="0" err="1" smtClean="0">
                <a:solidFill>
                  <a:schemeClr val="tx1"/>
                </a:solidFill>
              </a:rPr>
              <a:t>و</a:t>
            </a:r>
            <a:r>
              <a:rPr lang="ar-LB" sz="3200" b="1" dirty="0" smtClean="0">
                <a:solidFill>
                  <a:schemeClr val="tx1"/>
                </a:solidFill>
              </a:rPr>
              <a:t> أصبح تقييم المؤسسات يقوم على جزء هام جدا شمل موضوع الدراسة ألا </a:t>
            </a:r>
            <a:r>
              <a:rPr lang="ar-LB" sz="3200" b="1" dirty="0" err="1" smtClean="0">
                <a:solidFill>
                  <a:schemeClr val="tx1"/>
                </a:solidFill>
              </a:rPr>
              <a:t>و</a:t>
            </a:r>
            <a:r>
              <a:rPr lang="ar-LB" sz="3200" b="1" dirty="0" smtClean="0">
                <a:solidFill>
                  <a:schemeClr val="tx1"/>
                </a:solidFill>
              </a:rPr>
              <a:t> هو الأداء المالي  </a:t>
            </a:r>
            <a:r>
              <a:rPr lang="ar-LB" sz="3200" b="1" dirty="0" err="1" smtClean="0">
                <a:solidFill>
                  <a:schemeClr val="tx1"/>
                </a:solidFill>
              </a:rPr>
              <a:t>و</a:t>
            </a:r>
            <a:r>
              <a:rPr lang="ar-LB" sz="3200" b="1" dirty="0" smtClean="0">
                <a:solidFill>
                  <a:schemeClr val="tx1"/>
                </a:solidFill>
              </a:rPr>
              <a:t> مدى تأثره </a:t>
            </a:r>
            <a:r>
              <a:rPr lang="ar-LB" sz="3200" b="1" dirty="0" err="1" smtClean="0">
                <a:solidFill>
                  <a:schemeClr val="tx1"/>
                </a:solidFill>
              </a:rPr>
              <a:t>و</a:t>
            </a:r>
            <a:r>
              <a:rPr lang="ar-LB" sz="3200" b="1" dirty="0" smtClean="0">
                <a:solidFill>
                  <a:schemeClr val="tx1"/>
                </a:solidFill>
              </a:rPr>
              <a:t> اقترانه بالنسب المشتقة من قائمة التدفقات النقدية من خلال تقييم جودة الربحية </a:t>
            </a:r>
            <a:r>
              <a:rPr lang="ar-LB" sz="3200" b="1" dirty="0" err="1" smtClean="0">
                <a:solidFill>
                  <a:schemeClr val="tx1"/>
                </a:solidFill>
              </a:rPr>
              <a:t>و</a:t>
            </a:r>
            <a:r>
              <a:rPr lang="ar-LB" sz="3200" b="1" dirty="0" smtClean="0">
                <a:solidFill>
                  <a:schemeClr val="tx1"/>
                </a:solidFill>
              </a:rPr>
              <a:t> السيولة ، التي تمكن المحلل المالي من قياس الأداء المالي للمؤسسة خلال عدة سنوات، ما يمكن هنا من ربط هذه المؤشرات مع نسب التدفقات النقدية من جهة </a:t>
            </a:r>
            <a:r>
              <a:rPr lang="ar-LB" sz="3200" b="1" dirty="0" err="1" smtClean="0">
                <a:solidFill>
                  <a:schemeClr val="tx1"/>
                </a:solidFill>
              </a:rPr>
              <a:t>و</a:t>
            </a:r>
            <a:r>
              <a:rPr lang="ar-LB" sz="3200" b="1" dirty="0" smtClean="0">
                <a:solidFill>
                  <a:schemeClr val="tx1"/>
                </a:solidFill>
              </a:rPr>
              <a:t> من جهة أخرى مساعدة الجهات الخارجية في اتخاذ قراراتها </a:t>
            </a:r>
            <a:r>
              <a:rPr lang="ar-LB" sz="3200" b="1" dirty="0" err="1" smtClean="0">
                <a:solidFill>
                  <a:schemeClr val="tx1"/>
                </a:solidFill>
              </a:rPr>
              <a:t>و</a:t>
            </a:r>
            <a:r>
              <a:rPr lang="ar-LB" sz="3200" b="1" dirty="0" smtClean="0">
                <a:solidFill>
                  <a:schemeClr val="tx1"/>
                </a:solidFill>
              </a:rPr>
              <a:t> المساعدة أيضا في تحسين الأداء </a:t>
            </a:r>
            <a:r>
              <a:rPr lang="ar-LB" sz="3200" b="1" dirty="0" err="1" smtClean="0">
                <a:solidFill>
                  <a:schemeClr val="tx1"/>
                </a:solidFill>
              </a:rPr>
              <a:t>و</a:t>
            </a:r>
            <a:r>
              <a:rPr lang="ar-LB" sz="3200" b="1" dirty="0" smtClean="0">
                <a:solidFill>
                  <a:schemeClr val="tx1"/>
                </a:solidFill>
              </a:rPr>
              <a:t> منه المقدرة التنبؤية. </a:t>
            </a:r>
            <a:endParaRPr lang="fr-FR" sz="3200" b="1" dirty="0" smtClean="0">
              <a:solidFill>
                <a:schemeClr val="tx1"/>
              </a:solidFill>
            </a:endParaRPr>
          </a:p>
          <a:p>
            <a:pPr algn="r" rtl="1">
              <a:lnSpc>
                <a:spcPct val="150000"/>
              </a:lnSpc>
            </a:pPr>
            <a:endParaRPr lang="fr-FR" sz="3200" dirty="0" smtClean="0">
              <a:solidFill>
                <a:schemeClr val="tx1"/>
              </a:solidFill>
            </a:endParaRPr>
          </a:p>
          <a:p>
            <a:pPr algn="r" rtl="1">
              <a:lnSpc>
                <a:spcPct val="150000"/>
              </a:lnSpc>
            </a:pPr>
            <a:r>
              <a:rPr lang="ar-LB" sz="3200" b="1" dirty="0" smtClean="0">
                <a:solidFill>
                  <a:schemeClr val="tx1"/>
                </a:solidFill>
              </a:rPr>
              <a:t>و مما سبق ذكره يمكن طرح </a:t>
            </a:r>
            <a:r>
              <a:rPr lang="ar-DZ" sz="3200" b="1" dirty="0" smtClean="0">
                <a:solidFill>
                  <a:schemeClr val="tx1"/>
                </a:solidFill>
              </a:rPr>
              <a:t>الإشكالية الأساسية، والتي يمكن صياغتها على النحو التالي:</a:t>
            </a:r>
            <a:endParaRPr lang="ar-LB" sz="3200" b="1" dirty="0" smtClean="0">
              <a:solidFill>
                <a:schemeClr val="tx1"/>
              </a:solidFill>
            </a:endParaRPr>
          </a:p>
          <a:p>
            <a:pPr algn="r" rtl="1">
              <a:lnSpc>
                <a:spcPct val="150000"/>
              </a:lnSpc>
            </a:pPr>
            <a:r>
              <a:rPr lang="ar-DZ" sz="3200" b="1" dirty="0" smtClean="0">
                <a:solidFill>
                  <a:schemeClr val="tx1"/>
                </a:solidFill>
              </a:rPr>
              <a:t>ما </a:t>
            </a:r>
            <a:r>
              <a:rPr lang="ar-LB" sz="3200" b="1" dirty="0" smtClean="0">
                <a:solidFill>
                  <a:schemeClr val="tx1"/>
                </a:solidFill>
              </a:rPr>
              <a:t>هي الأهمية النسبية لنسب ال</a:t>
            </a:r>
            <a:r>
              <a:rPr lang="ar-DZ" sz="3200" b="1" dirty="0" smtClean="0">
                <a:solidFill>
                  <a:schemeClr val="tx1"/>
                </a:solidFill>
              </a:rPr>
              <a:t>تدفقات النقدية في تأثيرها على الأداء المالي للمؤسسة الاقتصادية </a:t>
            </a:r>
            <a:r>
              <a:rPr lang="ar-LB" sz="3200" b="1" dirty="0" smtClean="0">
                <a:solidFill>
                  <a:schemeClr val="tx1"/>
                </a:solidFill>
              </a:rPr>
              <a:t> </a:t>
            </a:r>
            <a:r>
              <a:rPr lang="fr-FR" sz="3200" b="1" dirty="0" smtClean="0">
                <a:solidFill>
                  <a:schemeClr val="tx1"/>
                </a:solidFill>
              </a:rPr>
              <a:t>(ENTP)</a:t>
            </a:r>
            <a:r>
              <a:rPr lang="ar-LB" sz="3200" b="1" dirty="0" smtClean="0">
                <a:solidFill>
                  <a:schemeClr val="tx1"/>
                </a:solidFill>
              </a:rPr>
              <a:t> ؟.</a:t>
            </a:r>
          </a:p>
          <a:p>
            <a:pPr algn="r" rtl="1">
              <a:lnSpc>
                <a:spcPct val="150000"/>
              </a:lnSpc>
            </a:pPr>
            <a:r>
              <a:rPr lang="ar-LB" sz="3200" b="1" dirty="0" smtClean="0">
                <a:solidFill>
                  <a:schemeClr val="tx1"/>
                </a:solidFill>
              </a:rPr>
              <a:t> </a:t>
            </a:r>
          </a:p>
          <a:p>
            <a:pPr algn="r" rtl="1">
              <a:lnSpc>
                <a:spcPct val="150000"/>
              </a:lnSpc>
            </a:pPr>
            <a:r>
              <a:rPr lang="ar-LB" sz="3200" b="1" dirty="0" smtClean="0">
                <a:solidFill>
                  <a:schemeClr val="tx1"/>
                </a:solidFill>
              </a:rPr>
              <a:t>و من أجل الإلمام بجوانب الموضوع توصلنا إلى طرح التساؤلات الفرعية التالية :</a:t>
            </a:r>
            <a:endParaRPr lang="fr-FR" sz="3200" b="1" dirty="0" smtClean="0">
              <a:solidFill>
                <a:schemeClr val="tx1"/>
              </a:solidFill>
            </a:endParaRPr>
          </a:p>
          <a:p>
            <a:pPr algn="r" rtl="1"/>
            <a:r>
              <a:rPr lang="ar-LB" sz="4800" dirty="0" smtClean="0">
                <a:solidFill>
                  <a:schemeClr val="tx1"/>
                </a:solidFill>
              </a:rPr>
              <a:t> </a:t>
            </a:r>
            <a:r>
              <a:rPr lang="ar-LB" sz="3200" b="1" u="sng" dirty="0" smtClean="0">
                <a:solidFill>
                  <a:schemeClr val="tx1"/>
                </a:solidFill>
              </a:rPr>
              <a:t>الأسئلة الفرعية :</a:t>
            </a:r>
            <a:endParaRPr lang="fr-FR" sz="3200" b="1" dirty="0" smtClean="0">
              <a:solidFill>
                <a:schemeClr val="tx1"/>
              </a:solidFill>
            </a:endParaRPr>
          </a:p>
          <a:p>
            <a:pPr algn="r" rtl="1"/>
            <a:r>
              <a:rPr lang="ar-LB" sz="3200" b="1" dirty="0" smtClean="0">
                <a:solidFill>
                  <a:schemeClr val="tx1"/>
                </a:solidFill>
              </a:rPr>
              <a:t>* ما مدى تمكن المؤسسة الوطنية للأشغال في الآبار من تحقيق توازن مالي على طيلة فترة الدراسة ؟؛</a:t>
            </a:r>
            <a:endParaRPr lang="fr-FR" sz="3200" b="1" dirty="0" smtClean="0">
              <a:solidFill>
                <a:schemeClr val="tx1"/>
              </a:solidFill>
            </a:endParaRPr>
          </a:p>
          <a:p>
            <a:pPr algn="r" rtl="1"/>
            <a:r>
              <a:rPr lang="ar-LB" sz="3200" b="1" dirty="0" smtClean="0">
                <a:solidFill>
                  <a:schemeClr val="tx1"/>
                </a:solidFill>
              </a:rPr>
              <a:t> </a:t>
            </a:r>
            <a:endParaRPr lang="fr-FR" sz="3200" b="1" dirty="0" smtClean="0">
              <a:solidFill>
                <a:schemeClr val="tx1"/>
              </a:solidFill>
            </a:endParaRPr>
          </a:p>
          <a:p>
            <a:pPr algn="r" rtl="1"/>
            <a:r>
              <a:rPr lang="ar-LB" sz="3200" b="1" dirty="0" smtClean="0">
                <a:solidFill>
                  <a:schemeClr val="tx1"/>
                </a:solidFill>
              </a:rPr>
              <a:t>* كيف تؤثر نسب تقييم السيولة </a:t>
            </a:r>
            <a:r>
              <a:rPr lang="ar-LB" sz="3200" b="1" dirty="0" err="1" smtClean="0">
                <a:solidFill>
                  <a:schemeClr val="tx1"/>
                </a:solidFill>
              </a:rPr>
              <a:t>و</a:t>
            </a:r>
            <a:r>
              <a:rPr lang="ar-LB" sz="3200" b="1" dirty="0" smtClean="0">
                <a:solidFill>
                  <a:schemeClr val="tx1"/>
                </a:solidFill>
              </a:rPr>
              <a:t> الربحية على المردودية الإقتصادية للمؤسسة الاقتصادية </a:t>
            </a:r>
            <a:r>
              <a:rPr lang="fr-FR" sz="3200" b="1" dirty="0" smtClean="0">
                <a:solidFill>
                  <a:schemeClr val="tx1"/>
                </a:solidFill>
              </a:rPr>
              <a:t>(ENTP)</a:t>
            </a:r>
            <a:r>
              <a:rPr lang="ar-DZ" sz="3200" b="1" dirty="0" smtClean="0">
                <a:solidFill>
                  <a:schemeClr val="tx1"/>
                </a:solidFill>
              </a:rPr>
              <a:t>؟؛</a:t>
            </a:r>
            <a:endParaRPr lang="fr-FR" sz="3200" b="1" dirty="0" smtClean="0">
              <a:solidFill>
                <a:schemeClr val="tx1"/>
              </a:solidFill>
            </a:endParaRPr>
          </a:p>
          <a:p>
            <a:pPr algn="r" rtl="1"/>
            <a:r>
              <a:rPr lang="ar-LB" sz="3200" b="1" dirty="0" smtClean="0">
                <a:solidFill>
                  <a:schemeClr val="tx1"/>
                </a:solidFill>
              </a:rPr>
              <a:t> </a:t>
            </a:r>
            <a:endParaRPr lang="fr-FR" sz="3200" b="1" dirty="0" smtClean="0">
              <a:solidFill>
                <a:schemeClr val="tx1"/>
              </a:solidFill>
            </a:endParaRPr>
          </a:p>
          <a:p>
            <a:pPr algn="r" rtl="1"/>
            <a:r>
              <a:rPr lang="ar-LB" sz="3200" b="1" dirty="0" smtClean="0">
                <a:solidFill>
                  <a:schemeClr val="tx1"/>
                </a:solidFill>
              </a:rPr>
              <a:t>* كيف تأثر نسب تقييم السيولة </a:t>
            </a:r>
            <a:r>
              <a:rPr lang="ar-LB" sz="3200" b="1" dirty="0" err="1" smtClean="0">
                <a:solidFill>
                  <a:schemeClr val="tx1"/>
                </a:solidFill>
              </a:rPr>
              <a:t>و</a:t>
            </a:r>
            <a:r>
              <a:rPr lang="ar-LB" sz="3200" b="1" dirty="0" smtClean="0">
                <a:solidFill>
                  <a:schemeClr val="tx1"/>
                </a:solidFill>
              </a:rPr>
              <a:t> الربحية على المردودية المالية للمؤسسة الاقتصادية </a:t>
            </a:r>
            <a:r>
              <a:rPr lang="fr-FR" sz="3200" b="1" dirty="0" smtClean="0">
                <a:solidFill>
                  <a:schemeClr val="tx1"/>
                </a:solidFill>
              </a:rPr>
              <a:t>(ENTP)</a:t>
            </a:r>
            <a:r>
              <a:rPr lang="ar-LB" sz="3200" b="1" dirty="0" smtClean="0">
                <a:solidFill>
                  <a:schemeClr val="tx1"/>
                </a:solidFill>
              </a:rPr>
              <a:t>؟.</a:t>
            </a:r>
            <a:endParaRPr lang="fr-FR" sz="3200" b="1" dirty="0" smtClean="0">
              <a:solidFill>
                <a:schemeClr val="tx1"/>
              </a:solidFill>
            </a:endParaRPr>
          </a:p>
          <a:p>
            <a:pPr algn="r" rtl="1"/>
            <a:r>
              <a:rPr lang="ar-DZ" sz="3200" dirty="0" smtClean="0"/>
              <a:t>     </a:t>
            </a:r>
            <a:endParaRPr lang="fr-FR" sz="3200" dirty="0" smtClean="0"/>
          </a:p>
          <a:p>
            <a:endParaRPr lang="fr-FR" sz="4800" dirty="0"/>
          </a:p>
        </p:txBody>
      </p:sp>
      <p:cxnSp>
        <p:nvCxnSpPr>
          <p:cNvPr id="26" name="Connecteur droit avec flèche 25"/>
          <p:cNvCxnSpPr>
            <a:stCxn id="27" idx="2"/>
          </p:cNvCxnSpPr>
          <p:nvPr/>
        </p:nvCxnSpPr>
        <p:spPr>
          <a:xfrm rot="16200000" flipH="1">
            <a:off x="8540518" y="7365796"/>
            <a:ext cx="2061590" cy="37489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Ellipse 29"/>
          <p:cNvSpPr/>
          <p:nvPr/>
        </p:nvSpPr>
        <p:spPr>
          <a:xfrm>
            <a:off x="331576" y="10271046"/>
            <a:ext cx="4767869" cy="42985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200" b="1" dirty="0" smtClean="0">
                <a:solidFill>
                  <a:schemeClr val="tx1"/>
                </a:solidFill>
              </a:rPr>
              <a:t>بناء نموذجين لأجل قياس أي من نسب التدفقات النقدية ذات دلالة و تأثير على المردودية الإقتصادية و المردودية المالية في المؤسسة </a:t>
            </a:r>
            <a:r>
              <a:rPr lang="fr-FR" sz="3200" b="1" dirty="0" smtClean="0">
                <a:solidFill>
                  <a:schemeClr val="tx1"/>
                </a:solidFill>
              </a:rPr>
              <a:t>(ENTP)</a:t>
            </a:r>
            <a:r>
              <a:rPr lang="ar-DZ" sz="3200" dirty="0" smtClean="0">
                <a:solidFill>
                  <a:schemeClr val="tx1"/>
                </a:solidFill>
              </a:rPr>
              <a:t>.</a:t>
            </a:r>
            <a:endParaRPr lang="fr-FR" sz="3200" dirty="0" smtClean="0">
              <a:solidFill>
                <a:schemeClr val="tx1"/>
              </a:solidFill>
              <a:cs typeface="Traditional Arabic" pitchFamily="2" charset="-78"/>
            </a:endParaRPr>
          </a:p>
        </p:txBody>
      </p:sp>
      <p:sp>
        <p:nvSpPr>
          <p:cNvPr id="31" name="Ellipse 30"/>
          <p:cNvSpPr/>
          <p:nvPr/>
        </p:nvSpPr>
        <p:spPr>
          <a:xfrm>
            <a:off x="9966591" y="10111634"/>
            <a:ext cx="4558354" cy="42993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buFontTx/>
              <a:buChar char="-"/>
            </a:pPr>
            <a:r>
              <a:rPr lang="ar-LB" sz="3200" b="1" dirty="0" smtClean="0">
                <a:solidFill>
                  <a:schemeClr val="tx1"/>
                </a:solidFill>
              </a:rPr>
              <a:t>معرفة أهمية تحليل مخرجات القوائم المالية للمؤسسة </a:t>
            </a:r>
            <a:r>
              <a:rPr lang="fr-FR" sz="3200" b="1" dirty="0" smtClean="0">
                <a:solidFill>
                  <a:schemeClr val="tx1"/>
                </a:solidFill>
              </a:rPr>
              <a:t>(ENTP) </a:t>
            </a:r>
            <a:r>
              <a:rPr lang="ar-LB" sz="3200" b="1" dirty="0" smtClean="0">
                <a:solidFill>
                  <a:schemeClr val="tx1"/>
                </a:solidFill>
              </a:rPr>
              <a:t>في سبيل تقييم الأداء المالي لفترة طويلة.</a:t>
            </a:r>
            <a:endParaRPr lang="ar-DZ" sz="3200" dirty="0" smtClean="0">
              <a:solidFill>
                <a:schemeClr val="tx1"/>
              </a:solidFill>
              <a:cs typeface="Traditional Arabic" pitchFamily="2" charset="-78"/>
            </a:endParaRPr>
          </a:p>
        </p:txBody>
      </p:sp>
      <p:cxnSp>
        <p:nvCxnSpPr>
          <p:cNvPr id="35" name="Connecteur droit avec flèche 34"/>
          <p:cNvCxnSpPr>
            <a:stCxn id="27" idx="2"/>
          </p:cNvCxnSpPr>
          <p:nvPr/>
        </p:nvCxnSpPr>
        <p:spPr>
          <a:xfrm rot="16200000" flipH="1">
            <a:off x="6604974" y="9301340"/>
            <a:ext cx="2213194" cy="2942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a:stCxn id="27" idx="2"/>
          </p:cNvCxnSpPr>
          <p:nvPr/>
        </p:nvCxnSpPr>
        <p:spPr>
          <a:xfrm rot="5400000">
            <a:off x="4389490" y="6963677"/>
            <a:ext cx="2061588" cy="455314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Ellipse 39"/>
          <p:cNvSpPr/>
          <p:nvPr/>
        </p:nvSpPr>
        <p:spPr>
          <a:xfrm>
            <a:off x="5324358" y="10422652"/>
            <a:ext cx="4642233" cy="41469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buFontTx/>
              <a:buChar char="-"/>
            </a:pPr>
            <a:r>
              <a:rPr lang="ar-LB" sz="3200" b="1" dirty="0" smtClean="0">
                <a:solidFill>
                  <a:schemeClr val="tx1"/>
                </a:solidFill>
              </a:rPr>
              <a:t>محاولة تتبع نسب جودة السيولة و الربحية المشتقة من قائمة التدفقات النقدية في تقييم الأداء المالي للمؤسسة </a:t>
            </a:r>
            <a:r>
              <a:rPr lang="fr-FR" sz="3200" b="1" dirty="0" smtClean="0">
                <a:solidFill>
                  <a:schemeClr val="tx1"/>
                </a:solidFill>
              </a:rPr>
              <a:t>(ENTP)</a:t>
            </a:r>
            <a:r>
              <a:rPr lang="ar-LB" sz="3200" b="1" dirty="0" smtClean="0">
                <a:solidFill>
                  <a:schemeClr val="tx1"/>
                </a:solidFill>
              </a:rPr>
              <a:t>.</a:t>
            </a:r>
            <a:endParaRPr lang="ar-DZ" sz="3200" dirty="0" smtClean="0">
              <a:solidFill>
                <a:schemeClr val="tx1"/>
              </a:solidFill>
              <a:cs typeface="Traditional Arabic" pitchFamily="2" charset="-78"/>
            </a:endParaRPr>
          </a:p>
        </p:txBody>
      </p:sp>
      <p:sp>
        <p:nvSpPr>
          <p:cNvPr id="47" name="Text Placeholder 345"/>
          <p:cNvSpPr txBox="1">
            <a:spLocks/>
          </p:cNvSpPr>
          <p:nvPr/>
        </p:nvSpPr>
        <p:spPr>
          <a:xfrm>
            <a:off x="551179" y="14417956"/>
            <a:ext cx="14300387" cy="6704712"/>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rPr>
              <a:t> </a:t>
            </a:r>
            <a:endParaRPr kumimoji="0" lang="fr-FR" sz="4400" b="0" i="0" u="none" strike="noStrike" kern="1200" cap="none" spc="0" normalizeH="0" baseline="0" noProof="0" smtClean="0">
              <a:ln>
                <a:noFill/>
              </a:ln>
              <a:solidFill>
                <a:schemeClr val="accent5">
                  <a:lumMod val="50000"/>
                </a:schemeClr>
              </a:solidFill>
              <a:effectLst/>
              <a:uLnTx/>
              <a:uFillTx/>
              <a:latin typeface="Trebuchet MS" pitchFamily="34" charset="0"/>
              <a:ea typeface="+mn-ea"/>
              <a:cs typeface="+mn-cs"/>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latin typeface="Trebuchet MS" pitchFamily="34" charset="0"/>
              <a:ea typeface="+mn-ea"/>
              <a:cs typeface="+mn-cs"/>
            </a:endParaRPr>
          </a:p>
        </p:txBody>
      </p:sp>
      <p:sp>
        <p:nvSpPr>
          <p:cNvPr id="51" name="Ellipse 50"/>
          <p:cNvSpPr/>
          <p:nvPr/>
        </p:nvSpPr>
        <p:spPr>
          <a:xfrm>
            <a:off x="10478839" y="20920859"/>
            <a:ext cx="4530436" cy="5878791"/>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lvl="0" algn="ctr" rtl="1"/>
            <a:r>
              <a:rPr lang="ar-DZ" sz="3200" b="1" dirty="0" smtClean="0">
                <a:solidFill>
                  <a:schemeClr val="tx1"/>
                </a:solidFill>
              </a:rPr>
              <a:t>- </a:t>
            </a:r>
            <a:r>
              <a:rPr lang="ar-SA" sz="3200" b="1" dirty="0" smtClean="0">
                <a:solidFill>
                  <a:schemeClr val="tx1"/>
                </a:solidFill>
              </a:rPr>
              <a:t>أن</a:t>
            </a:r>
            <a:r>
              <a:rPr lang="fr-FR" sz="3200" b="1" dirty="0" smtClean="0">
                <a:solidFill>
                  <a:schemeClr val="tx1"/>
                </a:solidFill>
              </a:rPr>
              <a:t> </a:t>
            </a:r>
            <a:r>
              <a:rPr lang="ar-LB" sz="3200" b="1" dirty="0" smtClean="0">
                <a:solidFill>
                  <a:schemeClr val="tx1"/>
                </a:solidFill>
              </a:rPr>
              <a:t> تكون المؤسسة خلال السنوات الأخيرة تشهد تحسن في أدائها المالي  بشكل عام </a:t>
            </a:r>
            <a:r>
              <a:rPr lang="ar-LB" sz="3200" b="1" dirty="0" err="1" smtClean="0">
                <a:solidFill>
                  <a:schemeClr val="tx1"/>
                </a:solidFill>
              </a:rPr>
              <a:t>و</a:t>
            </a:r>
            <a:r>
              <a:rPr lang="ar-LB" sz="3200" b="1" dirty="0" smtClean="0">
                <a:solidFill>
                  <a:schemeClr val="tx1"/>
                </a:solidFill>
              </a:rPr>
              <a:t> تحقيق توازن مالي بشكل خاص نتيجة التحكم في التكاليف </a:t>
            </a:r>
            <a:r>
              <a:rPr lang="ar-LB" sz="3200" b="1" dirty="0" err="1" smtClean="0">
                <a:solidFill>
                  <a:schemeClr val="tx1"/>
                </a:solidFill>
              </a:rPr>
              <a:t>و</a:t>
            </a:r>
            <a:r>
              <a:rPr lang="ar-LB" sz="3200" b="1" dirty="0" smtClean="0">
                <a:solidFill>
                  <a:schemeClr val="tx1"/>
                </a:solidFill>
              </a:rPr>
              <a:t> تحقيق أهدافها.</a:t>
            </a:r>
            <a:endParaRPr lang="fr-FR" sz="3200" b="1" dirty="0" smtClean="0"/>
          </a:p>
        </p:txBody>
      </p:sp>
      <p:sp>
        <p:nvSpPr>
          <p:cNvPr id="52" name="Ellipse 51"/>
          <p:cNvSpPr/>
          <p:nvPr/>
        </p:nvSpPr>
        <p:spPr>
          <a:xfrm>
            <a:off x="5436155" y="20792081"/>
            <a:ext cx="4530436" cy="5878791"/>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lvl="0" algn="ctr" rtl="1"/>
            <a:r>
              <a:rPr lang="ar-DZ" sz="3200" b="1" dirty="0" smtClean="0">
                <a:solidFill>
                  <a:schemeClr val="tx1"/>
                </a:solidFill>
              </a:rPr>
              <a:t>- </a:t>
            </a:r>
            <a:r>
              <a:rPr lang="ar-SA" sz="3200" b="1" dirty="0" smtClean="0">
                <a:solidFill>
                  <a:schemeClr val="tx1"/>
                </a:solidFill>
              </a:rPr>
              <a:t>أن</a:t>
            </a:r>
            <a:r>
              <a:rPr lang="ar-LB" sz="3200" b="1" dirty="0" smtClean="0">
                <a:solidFill>
                  <a:schemeClr val="tx1"/>
                </a:solidFill>
              </a:rPr>
              <a:t> نسب تقييم السيولة لها تأثير بشكل كبير  </a:t>
            </a:r>
            <a:r>
              <a:rPr lang="ar-LB" sz="3200" b="1" dirty="0" err="1" smtClean="0">
                <a:solidFill>
                  <a:schemeClr val="tx1"/>
                </a:solidFill>
              </a:rPr>
              <a:t>و</a:t>
            </a:r>
            <a:r>
              <a:rPr lang="ar-LB" sz="3200" b="1" dirty="0" smtClean="0">
                <a:solidFill>
                  <a:schemeClr val="tx1"/>
                </a:solidFill>
              </a:rPr>
              <a:t> ايجابي على المرد ودية الاقتصادية أكثر من نسي تقييم الربحية.</a:t>
            </a:r>
            <a:endParaRPr lang="fr-FR" sz="3200" b="1" dirty="0" smtClean="0">
              <a:solidFill>
                <a:schemeClr val="tx1"/>
              </a:solidFill>
            </a:endParaRPr>
          </a:p>
        </p:txBody>
      </p:sp>
      <p:sp>
        <p:nvSpPr>
          <p:cNvPr id="53" name="Ellipse 52"/>
          <p:cNvSpPr/>
          <p:nvPr/>
        </p:nvSpPr>
        <p:spPr>
          <a:xfrm>
            <a:off x="641522" y="20792081"/>
            <a:ext cx="4530436" cy="5878791"/>
          </a:xfrm>
          <a:prstGeom prst="ellipse">
            <a:avLst/>
          </a:prstGeom>
        </p:spPr>
        <p:style>
          <a:lnRef idx="1">
            <a:schemeClr val="accent6"/>
          </a:lnRef>
          <a:fillRef idx="3">
            <a:schemeClr val="accent6"/>
          </a:fillRef>
          <a:effectRef idx="2">
            <a:schemeClr val="accent6"/>
          </a:effectRef>
          <a:fontRef idx="minor">
            <a:schemeClr val="lt1"/>
          </a:fontRef>
        </p:style>
        <p:txBody>
          <a:bodyPr rtlCol="0" anchor="ctr"/>
          <a:lstStyle/>
          <a:p>
            <a:pPr lvl="0" algn="ctr" rtl="1"/>
            <a:r>
              <a:rPr lang="ar-DZ" sz="3200" b="1" dirty="0" smtClean="0">
                <a:solidFill>
                  <a:schemeClr val="tx1"/>
                </a:solidFill>
              </a:rPr>
              <a:t>- </a:t>
            </a:r>
            <a:r>
              <a:rPr lang="ar-SA" sz="3200" b="1" dirty="0" smtClean="0">
                <a:solidFill>
                  <a:schemeClr val="tx1"/>
                </a:solidFill>
              </a:rPr>
              <a:t>أن </a:t>
            </a:r>
            <a:r>
              <a:rPr lang="ar-LB" sz="3200" b="1" dirty="0" smtClean="0">
                <a:solidFill>
                  <a:schemeClr val="tx1"/>
                </a:solidFill>
              </a:rPr>
              <a:t> نسب تقييم الربحية لها تأثير سلبي أكثر من سب تقييم السيولة على المرد ودية المالية للمؤسسة. </a:t>
            </a:r>
            <a:endParaRPr lang="fr-FR" sz="3200" b="1" dirty="0" smtClean="0">
              <a:solidFill>
                <a:schemeClr val="tx1"/>
              </a:solidFill>
            </a:endParaRPr>
          </a:p>
        </p:txBody>
      </p:sp>
      <p:cxnSp>
        <p:nvCxnSpPr>
          <p:cNvPr id="55" name="Connecteur droit avec flèche 54"/>
          <p:cNvCxnSpPr>
            <a:stCxn id="15" idx="2"/>
            <a:endCxn id="51" idx="0"/>
          </p:cNvCxnSpPr>
          <p:nvPr/>
        </p:nvCxnSpPr>
        <p:spPr>
          <a:xfrm rot="16200000" flipH="1">
            <a:off x="8542529" y="16719331"/>
            <a:ext cx="3352056" cy="505100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57" name="Connecteur droit avec flèche 56"/>
          <p:cNvCxnSpPr>
            <a:stCxn id="15" idx="2"/>
            <a:endCxn id="52" idx="0"/>
          </p:cNvCxnSpPr>
          <p:nvPr/>
        </p:nvCxnSpPr>
        <p:spPr>
          <a:xfrm rot="16200000" flipH="1">
            <a:off x="6085576" y="19176284"/>
            <a:ext cx="3223278" cy="8316"/>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cxnSp>
        <p:nvCxnSpPr>
          <p:cNvPr id="59" name="Connecteur droit avec flèche 58"/>
          <p:cNvCxnSpPr>
            <a:stCxn id="15" idx="2"/>
            <a:endCxn id="53" idx="0"/>
          </p:cNvCxnSpPr>
          <p:nvPr/>
        </p:nvCxnSpPr>
        <p:spPr>
          <a:xfrm rot="5400000">
            <a:off x="3688260" y="16787284"/>
            <a:ext cx="3223278" cy="4786317"/>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sp>
        <p:nvSpPr>
          <p:cNvPr id="36" name="ZoneTexte 35"/>
          <p:cNvSpPr txBox="1"/>
          <p:nvPr/>
        </p:nvSpPr>
        <p:spPr>
          <a:xfrm>
            <a:off x="1481960" y="27999559"/>
            <a:ext cx="13042985" cy="6617196"/>
          </a:xfrm>
          <a:prstGeom prst="rect">
            <a:avLst/>
          </a:prstGeom>
          <a:noFill/>
        </p:spPr>
        <p:txBody>
          <a:bodyPr wrap="square" rtlCol="0">
            <a:spAutoFit/>
          </a:bodyPr>
          <a:lstStyle/>
          <a:p>
            <a:pPr algn="r" rtl="1"/>
            <a:r>
              <a:rPr lang="ar-LB" sz="3600" b="1" u="sng" dirty="0" smtClean="0"/>
              <a:t>من أهم الدراسات السابقة التي تم الاعتماد عليها في الموضوع هي: </a:t>
            </a:r>
          </a:p>
          <a:p>
            <a:pPr algn="r" rtl="1">
              <a:lnSpc>
                <a:spcPct val="150000"/>
              </a:lnSpc>
              <a:buFont typeface="Arial" pitchFamily="34" charset="0"/>
              <a:buChar char="•"/>
            </a:pPr>
            <a:r>
              <a:rPr lang="ar-LB" sz="3600" dirty="0" smtClean="0"/>
              <a:t> </a:t>
            </a:r>
            <a:r>
              <a:rPr lang="ar-DZ" sz="3600" b="1" dirty="0" smtClean="0"/>
              <a:t>دراسة ( </a:t>
            </a:r>
            <a:r>
              <a:rPr lang="ar-JO" sz="3600" b="1" dirty="0" smtClean="0"/>
              <a:t>د.ثائر عدنان قدومي، </a:t>
            </a:r>
            <a:r>
              <a:rPr lang="ar-JO" sz="3600" b="1" dirty="0" err="1" smtClean="0"/>
              <a:t>د</a:t>
            </a:r>
            <a:r>
              <a:rPr lang="ar-JO" sz="3600" b="1" dirty="0" smtClean="0"/>
              <a:t>. قيس أديب الكيلاني 2003)، " استخدام قائمة التدفقات النقدية لتقييم أداء الشركات دراسة تحليلية لعينة من الشركات الصناعية المساهمة العامة الأردنية 2000-2003 جامعة الأردن ”</a:t>
            </a:r>
            <a:r>
              <a:rPr lang="ar-LB" sz="3600" b="1" dirty="0" smtClean="0"/>
              <a:t>.</a:t>
            </a:r>
          </a:p>
          <a:p>
            <a:pPr algn="r" rtl="1">
              <a:lnSpc>
                <a:spcPct val="150000"/>
              </a:lnSpc>
              <a:buFont typeface="Arial" pitchFamily="34" charset="0"/>
              <a:buChar char="•"/>
            </a:pPr>
            <a:r>
              <a:rPr lang="ar-LB" sz="3600" b="1" dirty="0" smtClean="0"/>
              <a:t> </a:t>
            </a:r>
            <a:r>
              <a:rPr lang="ar-DZ" sz="3600" b="1" dirty="0" smtClean="0"/>
              <a:t>دراسة ( آمال نوري محمد 2013)، " مدى تناغم أدوات التحليل المالي مع المحتوى المعلوماتي لقائمة التدفقات النقدية دراسة تحليلية بالاعتماد على بيانات عدة من الشركات العالمية مجلة محكمة العدد الرابع </a:t>
            </a:r>
            <a:r>
              <a:rPr lang="ar-DZ" sz="3600" b="1" dirty="0" err="1" smtClean="0"/>
              <a:t>و</a:t>
            </a:r>
            <a:r>
              <a:rPr lang="ar-DZ" sz="3600" b="1" dirty="0" smtClean="0"/>
              <a:t> الثلاثون جامعة بغداد ”</a:t>
            </a:r>
            <a:r>
              <a:rPr lang="ar-LB" sz="3600" b="1" dirty="0" smtClean="0"/>
              <a:t>.</a:t>
            </a:r>
          </a:p>
          <a:p>
            <a:pPr algn="r" rtl="1">
              <a:buFont typeface="Arial" pitchFamily="34" charset="0"/>
              <a:buChar char="•"/>
            </a:pPr>
            <a:endParaRPr lang="ar-DZ" sz="2800" dirty="0" smtClean="0"/>
          </a:p>
          <a:p>
            <a:pPr algn="r" rtl="1"/>
            <a:r>
              <a:rPr lang="ar-LB" sz="3200" b="1" dirty="0" smtClean="0"/>
              <a:t>  </a:t>
            </a:r>
            <a:r>
              <a:rPr lang="ar-DZ" sz="3600" b="1" dirty="0" smtClean="0"/>
              <a:t>اضافة لمعلومات الطالب</a:t>
            </a:r>
            <a:r>
              <a:rPr lang="ar-LB" sz="3600" b="1" dirty="0" smtClean="0"/>
              <a:t>ة: </a:t>
            </a:r>
            <a:r>
              <a:rPr lang="fr-FR" sz="3600" b="1" dirty="0" smtClean="0"/>
              <a:t>email: ispania1991@gmail.com</a:t>
            </a:r>
            <a:r>
              <a:rPr lang="ar-DZ" sz="3600" dirty="0" smtClean="0"/>
              <a:t> </a:t>
            </a:r>
            <a:endParaRPr lang="fr-FR" sz="3600" dirty="0"/>
          </a:p>
        </p:txBody>
      </p:sp>
      <p:pic>
        <p:nvPicPr>
          <p:cNvPr id="49" name="Image 48" descr="http://t1.gstatic.com/images?q=tbn:end1hACcylTEOM:http://193.194.92.30/PagesWeb/siteweb_afssi/Siteweb_AFSSI_UOGX_fichiers/image002.jpg"/>
          <p:cNvPicPr/>
          <p:nvPr/>
        </p:nvPicPr>
        <p:blipFill>
          <a:blip r:embed="rId3" cstate="print"/>
          <a:srcRect/>
          <a:stretch>
            <a:fillRect/>
          </a:stretch>
        </p:blipFill>
        <p:spPr bwMode="auto">
          <a:xfrm>
            <a:off x="27118377" y="492940"/>
            <a:ext cx="2526559" cy="1552412"/>
          </a:xfrm>
          <a:prstGeom prst="plaque">
            <a:avLst/>
          </a:prstGeom>
          <a:ln>
            <a:solidFill>
              <a:schemeClr val="tx2">
                <a:lumMod val="60000"/>
                <a:lumOff val="40000"/>
              </a:schemeClr>
            </a:solidFill>
          </a:ln>
          <a:effectLst>
            <a:glow rad="139700">
              <a:schemeClr val="accent1">
                <a:satMod val="175000"/>
                <a:alpha val="40000"/>
              </a:schemeClr>
            </a:glow>
            <a:outerShdw blurRad="50800" dist="38100" algn="l" rotWithShape="0">
              <a:prstClr val="black">
                <a:alpha val="40000"/>
              </a:prstClr>
            </a:outerShdw>
          </a:effectLst>
          <a:scene3d>
            <a:camera prst="perspectiveHeroicExtremeLeftFacing"/>
            <a:lightRig rig="threePt" dir="t"/>
          </a:scene3d>
          <a:sp3d contourW="6350" prstMaterial="matte">
            <a:bevelT w="101600" h="101600" prst="angle"/>
            <a:bevelB w="107950" h="50800"/>
            <a:contourClr>
              <a:srgbClr val="969696"/>
            </a:contourClr>
          </a:sp3d>
        </p:spPr>
      </p:pic>
      <p:pic>
        <p:nvPicPr>
          <p:cNvPr id="50" name="Image 49" descr="http://t1.gstatic.com/images?q=tbn:end1hACcylTEOM:http://193.194.92.30/PagesWeb/siteweb_afssi/Siteweb_AFSSI_UOGX_fichiers/image002.jpg"/>
          <p:cNvPicPr/>
          <p:nvPr/>
        </p:nvPicPr>
        <p:blipFill>
          <a:blip r:embed="rId3" cstate="print"/>
          <a:srcRect/>
          <a:stretch>
            <a:fillRect/>
          </a:stretch>
        </p:blipFill>
        <p:spPr bwMode="auto">
          <a:xfrm>
            <a:off x="0" y="492940"/>
            <a:ext cx="2526559" cy="1552412"/>
          </a:xfrm>
          <a:prstGeom prst="plaque">
            <a:avLst/>
          </a:prstGeom>
          <a:ln>
            <a:solidFill>
              <a:schemeClr val="tx2">
                <a:lumMod val="60000"/>
                <a:lumOff val="40000"/>
              </a:schemeClr>
            </a:solidFill>
          </a:ln>
          <a:effectLst>
            <a:glow rad="139700">
              <a:schemeClr val="accent1">
                <a:satMod val="175000"/>
                <a:alpha val="40000"/>
              </a:schemeClr>
            </a:glow>
            <a:outerShdw blurRad="50800" dist="38100" algn="l" rotWithShape="0">
              <a:prstClr val="black">
                <a:alpha val="40000"/>
              </a:prstClr>
            </a:outerShdw>
          </a:effectLst>
          <a:scene3d>
            <a:camera prst="perspectiveHeroicExtremeLeftFacing"/>
            <a:lightRig rig="threePt" dir="t"/>
          </a:scene3d>
          <a:sp3d contourW="6350" prstMaterial="matte">
            <a:bevelT w="101600" h="101600" prst="angle"/>
            <a:bevelB w="107950" h="50800"/>
            <a:contourClr>
              <a:srgbClr val="969696"/>
            </a:contourClr>
          </a:sp3d>
        </p:spPr>
      </p:pic>
      <p:sp>
        <p:nvSpPr>
          <p:cNvPr id="64" name="Espace réservé du texte 22"/>
          <p:cNvSpPr>
            <a:spLocks noGrp="1"/>
          </p:cNvSpPr>
          <p:nvPr>
            <p:ph type="body" sz="quarter" idx="29"/>
          </p:nvPr>
        </p:nvSpPr>
        <p:spPr>
          <a:xfrm>
            <a:off x="15336775" y="23860255"/>
            <a:ext cx="14276605" cy="1455046"/>
          </a:xfrm>
        </p:spPr>
        <p:txBody>
          <a:bodyPr/>
          <a:lstStyle/>
          <a:p>
            <a:r>
              <a:rPr lang="ar-SA" sz="3600" dirty="0" smtClean="0">
                <a:solidFill>
                  <a:schemeClr val="tx1"/>
                </a:solidFill>
                <a:latin typeface="Arial" pitchFamily="34" charset="0"/>
                <a:cs typeface="Arial" pitchFamily="34" charset="0"/>
              </a:rPr>
              <a:t>إشكالية ال</a:t>
            </a:r>
            <a:r>
              <a:rPr lang="ar-LB" sz="3600" dirty="0" smtClean="0">
                <a:solidFill>
                  <a:schemeClr val="tx1"/>
                </a:solidFill>
                <a:latin typeface="Arial" pitchFamily="34" charset="0"/>
                <a:cs typeface="Arial" pitchFamily="34" charset="0"/>
              </a:rPr>
              <a:t>دراسة</a:t>
            </a:r>
            <a:r>
              <a:rPr lang="ar-SA" sz="3600" dirty="0" smtClean="0">
                <a:latin typeface="Arial" pitchFamily="34" charset="0"/>
                <a:cs typeface="Arial" pitchFamily="34" charset="0"/>
              </a:rPr>
              <a:t>:</a:t>
            </a:r>
            <a:endParaRPr lang="fr-FR" sz="3600" dirty="0" smtClean="0">
              <a:latin typeface="Arial" pitchFamily="34" charset="0"/>
              <a:cs typeface="Arial" pitchFamily="34" charset="0"/>
            </a:endParaRPr>
          </a:p>
          <a:p>
            <a:endParaRPr lang="fr-FR" dirty="0"/>
          </a:p>
        </p:txBody>
      </p:sp>
      <p:sp>
        <p:nvSpPr>
          <p:cNvPr id="66" name="Text Placeholder 340"/>
          <p:cNvSpPr>
            <a:spLocks noGrp="1"/>
          </p:cNvSpPr>
          <p:nvPr>
            <p:ph type="body" sz="quarter" idx="27"/>
          </p:nvPr>
        </p:nvSpPr>
        <p:spPr>
          <a:xfrm>
            <a:off x="15434350" y="32549663"/>
            <a:ext cx="14283756" cy="734849"/>
          </a:xfrm>
        </p:spPr>
        <p:txBody>
          <a:bodyPr/>
          <a:lstStyle/>
          <a:p>
            <a:r>
              <a:rPr lang="ar-DZ" sz="3600" dirty="0" smtClean="0">
                <a:solidFill>
                  <a:schemeClr val="tx1"/>
                </a:solidFill>
              </a:rPr>
              <a:t>فرضيات الدراسة </a:t>
            </a:r>
            <a:endParaRPr lang="en-US" sz="3600" dirty="0">
              <a:solidFill>
                <a:schemeClr val="tx1"/>
              </a:solidFill>
            </a:endParaRPr>
          </a:p>
        </p:txBody>
      </p:sp>
      <p:sp>
        <p:nvSpPr>
          <p:cNvPr id="67" name="Espace réservé du texte 66"/>
          <p:cNvSpPr>
            <a:spLocks noGrp="1"/>
          </p:cNvSpPr>
          <p:nvPr>
            <p:ph type="body" sz="quarter" idx="27"/>
          </p:nvPr>
        </p:nvSpPr>
        <p:spPr>
          <a:xfrm>
            <a:off x="15353329" y="18503095"/>
            <a:ext cx="14283756" cy="734849"/>
          </a:xfrm>
        </p:spPr>
        <p:txBody>
          <a:bodyPr/>
          <a:lstStyle/>
          <a:p>
            <a:endParaRPr lang="fr-FR" sz="3600" dirty="0"/>
          </a:p>
        </p:txBody>
      </p:sp>
      <p:sp>
        <p:nvSpPr>
          <p:cNvPr id="68" name="Ellipse 67"/>
          <p:cNvSpPr/>
          <p:nvPr/>
        </p:nvSpPr>
        <p:spPr>
          <a:xfrm>
            <a:off x="25832466" y="35686453"/>
            <a:ext cx="3780914" cy="5255755"/>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lvl="0" algn="r" rtl="1"/>
            <a:r>
              <a:rPr lang="ar-LB" sz="3200" dirty="0" smtClean="0">
                <a:latin typeface="Calibri"/>
                <a:cs typeface="Traditional Arabic" pitchFamily="2" charset="-78"/>
              </a:rPr>
              <a:t>-</a:t>
            </a:r>
            <a:r>
              <a:rPr lang="ar-LB" sz="3200" b="1" dirty="0" smtClean="0">
                <a:latin typeface="Calibri"/>
              </a:rPr>
              <a:t>ب</a:t>
            </a:r>
            <a:r>
              <a:rPr lang="ar-LB" sz="3200" b="1" dirty="0" smtClean="0"/>
              <a:t>اعتبار أن المؤسسة (</a:t>
            </a:r>
            <a:r>
              <a:rPr lang="fr-FR" sz="3200" b="1" dirty="0" smtClean="0"/>
              <a:t>ENTP</a:t>
            </a:r>
            <a:r>
              <a:rPr lang="ar-LB" sz="3200" b="1" dirty="0" smtClean="0"/>
              <a:t>) تعد من الشركات الكبرى الناشطة في قطاع المحروقات فهي تسعى جاهدة إلى تحقيق توازن مالي جيد على المدى البعيد.</a:t>
            </a:r>
            <a:endParaRPr lang="fr-FR" sz="3200" b="1" dirty="0" smtClean="0"/>
          </a:p>
        </p:txBody>
      </p:sp>
      <p:sp>
        <p:nvSpPr>
          <p:cNvPr id="69" name="Ellipse 68"/>
          <p:cNvSpPr/>
          <p:nvPr/>
        </p:nvSpPr>
        <p:spPr>
          <a:xfrm>
            <a:off x="20625627" y="37141716"/>
            <a:ext cx="4796936" cy="3312601"/>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lvl="0" algn="r" rtl="1"/>
            <a:r>
              <a:rPr lang="ar-LB" sz="3200" b="1" dirty="0" smtClean="0"/>
              <a:t>نسب تقييم السيولة و الربحية تأثر بشكل إيجابي على المردودية الإقتصادية للمؤسسة (</a:t>
            </a:r>
            <a:r>
              <a:rPr lang="fr-FR" sz="3200" b="1" dirty="0" smtClean="0"/>
              <a:t>ENTP</a:t>
            </a:r>
            <a:r>
              <a:rPr lang="ar-LB" sz="3200" b="1" dirty="0" smtClean="0"/>
              <a:t>). </a:t>
            </a:r>
            <a:endParaRPr lang="fr-FR" sz="3200" b="1" dirty="0" smtClean="0"/>
          </a:p>
        </p:txBody>
      </p:sp>
      <p:sp>
        <p:nvSpPr>
          <p:cNvPr id="70" name="Ellipse 69"/>
          <p:cNvSpPr/>
          <p:nvPr/>
        </p:nvSpPr>
        <p:spPr>
          <a:xfrm>
            <a:off x="15751663" y="36985338"/>
            <a:ext cx="4450711" cy="3468979"/>
          </a:xfrm>
          <a:prstGeom prst="ellipse">
            <a:avLst/>
          </a:prstGeom>
        </p:spPr>
        <p:style>
          <a:lnRef idx="1">
            <a:schemeClr val="accent3"/>
          </a:lnRef>
          <a:fillRef idx="2">
            <a:schemeClr val="accent3"/>
          </a:fillRef>
          <a:effectRef idx="1">
            <a:schemeClr val="accent3"/>
          </a:effectRef>
          <a:fontRef idx="minor">
            <a:schemeClr val="dk1"/>
          </a:fontRef>
        </p:style>
        <p:txBody>
          <a:bodyPr rtlCol="0" anchor="ctr"/>
          <a:lstStyle/>
          <a:p>
            <a:pPr lvl="0" algn="r" rtl="1"/>
            <a:r>
              <a:rPr lang="ar-LB" sz="3200" b="1" dirty="0" smtClean="0"/>
              <a:t>نسب تقييم السيولة </a:t>
            </a:r>
            <a:r>
              <a:rPr lang="ar-LB" sz="3200" b="1" dirty="0" err="1" smtClean="0"/>
              <a:t>و</a:t>
            </a:r>
            <a:r>
              <a:rPr lang="ar-LB" sz="3200" b="1" dirty="0" smtClean="0"/>
              <a:t> الربحية تأثرا سلبا على المردودية المالية للمؤسسة (</a:t>
            </a:r>
            <a:r>
              <a:rPr lang="fr-FR" sz="3200" b="1" dirty="0" smtClean="0"/>
              <a:t>ENTP</a:t>
            </a:r>
            <a:r>
              <a:rPr lang="ar-LB" sz="3200" b="1" dirty="0" smtClean="0"/>
              <a:t>). </a:t>
            </a:r>
            <a:endParaRPr lang="fr-FR" sz="3200" b="1" dirty="0"/>
          </a:p>
        </p:txBody>
      </p:sp>
      <p:cxnSp>
        <p:nvCxnSpPr>
          <p:cNvPr id="71" name="Connecteur droit avec flèche 70"/>
          <p:cNvCxnSpPr>
            <a:stCxn id="66" idx="2"/>
          </p:cNvCxnSpPr>
          <p:nvPr/>
        </p:nvCxnSpPr>
        <p:spPr>
          <a:xfrm rot="16200000" flipH="1">
            <a:off x="23429992" y="32430747"/>
            <a:ext cx="2900638" cy="4608167"/>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74" name="Connecteur droit avec flèche 73"/>
          <p:cNvCxnSpPr/>
          <p:nvPr/>
        </p:nvCxnSpPr>
        <p:spPr>
          <a:xfrm rot="10800000" flipV="1">
            <a:off x="18161880" y="33284512"/>
            <a:ext cx="4348330" cy="3700824"/>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88" name="Connecteur droit avec flèche 87"/>
          <p:cNvCxnSpPr>
            <a:stCxn id="66" idx="2"/>
          </p:cNvCxnSpPr>
          <p:nvPr/>
        </p:nvCxnSpPr>
        <p:spPr>
          <a:xfrm rot="16200000" flipH="1">
            <a:off x="20312815" y="35547925"/>
            <a:ext cx="4592844" cy="66018"/>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sp>
        <p:nvSpPr>
          <p:cNvPr id="41" name="Espace réservé du texte 40"/>
          <p:cNvSpPr>
            <a:spLocks noGrp="1"/>
          </p:cNvSpPr>
          <p:nvPr>
            <p:ph type="body" sz="quarter" idx="10"/>
          </p:nvPr>
        </p:nvSpPr>
        <p:spPr/>
        <p:txBody>
          <a:bodyPr/>
          <a:lstStyle/>
          <a:p>
            <a:endParaRPr lang="fr-FR"/>
          </a:p>
        </p:txBody>
      </p:sp>
      <p:sp>
        <p:nvSpPr>
          <p:cNvPr id="42" name="Espace réservé du texte 41"/>
          <p:cNvSpPr>
            <a:spLocks noGrp="1"/>
          </p:cNvSpPr>
          <p:nvPr>
            <p:ph type="body" sz="quarter" idx="96"/>
          </p:nvPr>
        </p:nvSpPr>
        <p:spPr/>
        <p:txBody>
          <a:bodyPr/>
          <a:lstStyle/>
          <a:p>
            <a:endParaRPr lang="fr-FR" dirty="0"/>
          </a:p>
        </p:txBody>
      </p:sp>
    </p:spTree>
    <p:extLst>
      <p:ext uri="{BB962C8B-B14F-4D97-AF65-F5344CB8AC3E}">
        <p14:creationId xmlns="" xmlns:p14="http://schemas.microsoft.com/office/powerpoint/2010/main"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745</TotalTime>
  <Words>687</Words>
  <Application>Microsoft Office PowerPoint</Application>
  <PresentationFormat>Personnalisé</PresentationFormat>
  <Paragraphs>49</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15042012</cp:lastModifiedBy>
  <cp:revision>116</cp:revision>
  <dcterms:created xsi:type="dcterms:W3CDTF">2012-02-10T00:21:22Z</dcterms:created>
  <dcterms:modified xsi:type="dcterms:W3CDTF">2015-03-04T22:19:49Z</dcterms:modified>
</cp:coreProperties>
</file>