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858000" cy="9144000"/>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0705" autoAdjust="0"/>
    <p:restoredTop sz="98747" autoAdjust="0"/>
  </p:normalViewPr>
  <p:slideViewPr>
    <p:cSldViewPr snapToGrid="0" snapToObjects="1" showGuides="1">
      <p:cViewPr>
        <p:scale>
          <a:sx n="40" d="100"/>
          <a:sy n="40" d="100"/>
        </p:scale>
        <p:origin x="54" y="8952"/>
      </p:cViewPr>
      <p:guideLst>
        <p:guide orient="horz" pos="4316"/>
        <p:guide orient="horz" pos="375"/>
        <p:guide orient="horz" pos="26214"/>
        <p:guide orient="horz"/>
        <p:guide pos="401"/>
        <p:guide pos="18672"/>
      </p:guideLst>
    </p:cSldViewPr>
  </p:slideViewPr>
  <p:outlineViewPr>
    <p:cViewPr>
      <p:scale>
        <a:sx n="33" d="100"/>
        <a:sy n="33" d="100"/>
      </p:scale>
      <p:origin x="24"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2/24/2015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p14="http://schemas.microsoft.com/office/powerpoint/2010/main" xmlns=""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2/24/2015</a:t>
            </a:fld>
            <a:endParaRPr lang="en-US" dirty="0"/>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p14="http://schemas.microsoft.com/office/powerpoint/2010/main" xmlns=""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p14="http://schemas.microsoft.com/office/powerpoint/2010/main" xmlns=""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cstate="print"/>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cstate="print"/>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cstate="print"/>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cstate="print"/>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cstate="print"/>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p14="http://schemas.microsoft.com/office/powerpoint/2010/main" xmlns="" val="4035688387"/>
                  </p:ext>
                </p:extLst>
              </p:nvPr>
            </p:nvGraphicFramePr>
            <p:xfrm>
              <a:off x="-4649322" y="15859915"/>
              <a:ext cx="1828800" cy="1117600"/>
            </p:xfrm>
            <a:graphic>
              <a:graphicData uri="http://schemas.openxmlformats.org/presentationml/2006/ole">
                <p:oleObj spid="_x0000_s1038" name="Image" r:id="rId8" imgW="1828571" imgH="1117460" progId="">
                  <p:embed/>
                </p:oleObj>
              </a:graphicData>
            </a:graphic>
          </p:graphicFrame>
          <p:graphicFrame>
            <p:nvGraphicFramePr>
              <p:cNvPr id="39" name="Object 38"/>
              <p:cNvGraphicFramePr>
                <a:graphicFrameLocks noChangeAspect="1"/>
              </p:cNvGraphicFramePr>
              <p:nvPr userDrawn="1">
                <p:extLst>
                  <p:ext uri="{D42A27DB-BD31-4B8C-83A1-F6EECF244321}">
                    <p14:modId xmlns:p14="http://schemas.microsoft.com/office/powerpoint/2010/main" xmlns="" val="37521511"/>
                  </p:ext>
                </p:extLst>
              </p:nvPr>
            </p:nvGraphicFramePr>
            <p:xfrm>
              <a:off x="-2572617" y="15863608"/>
              <a:ext cx="1828800" cy="1117600"/>
            </p:xfrm>
            <a:graphic>
              <a:graphicData uri="http://schemas.openxmlformats.org/presentationml/2006/ole">
                <p:oleObj spid="_x0000_s1039" name="Image" r:id="rId9" imgW="1828571" imgH="1117460" progId="">
                  <p:embed/>
                </p:oleObj>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p14="http://schemas.microsoft.com/office/powerpoint/2010/main" xmlns="" val="4191269152"/>
                </p:ext>
              </p:extLst>
            </p:nvPr>
          </p:nvGraphicFramePr>
          <p:xfrm>
            <a:off x="46102925" y="4068480"/>
            <a:ext cx="6955629" cy="2569718"/>
          </p:xfrm>
          <a:graphic>
            <a:graphicData uri="http://schemas.openxmlformats.org/presentationml/2006/ole">
              <p:oleObj spid="_x0000_s1040" name="Image" r:id="rId10" imgW="4571429" imgH="1688889" progId="">
                <p:embed/>
              </p:oleObj>
            </a:graphicData>
          </a:graphic>
        </p:graphicFrame>
        <p:pic>
          <p:nvPicPr>
            <p:cNvPr id="57" name="Picture 56"/>
            <p:cNvPicPr>
              <a:picLocks noChangeAspect="1"/>
            </p:cNvPicPr>
            <p:nvPr userDrawn="1"/>
          </p:nvPicPr>
          <p:blipFill>
            <a:blip r:embed="rId11" cstate="print"/>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p14="http://schemas.microsoft.com/office/powerpoint/2010/main" xmlns="" val="3673021171"/>
                </p:ext>
              </p:extLst>
            </p:nvPr>
          </p:nvGraphicFramePr>
          <p:xfrm>
            <a:off x="44620659" y="15799252"/>
            <a:ext cx="1482266" cy="992162"/>
          </p:xfrm>
          <a:graphic>
            <a:graphicData uri="http://schemas.openxmlformats.org/presentationml/2006/ole">
              <p:oleObj spid="_x0000_s1041" name="Image" r:id="rId12" imgW="1574603" imgH="1053968" progId="">
                <p:embed/>
              </p:oleObj>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cstate="print"/>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cstate="print"/>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cstate="print"/>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cstate="print"/>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cstate="print"/>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p14="http://schemas.microsoft.com/office/powerpoint/2010/main" xmlns="" val="3865782997"/>
                  </p:ext>
                </p:extLst>
              </p:nvPr>
            </p:nvGraphicFramePr>
            <p:xfrm>
              <a:off x="-4649322" y="15859915"/>
              <a:ext cx="1828800" cy="1117600"/>
            </p:xfrm>
            <a:graphic>
              <a:graphicData uri="http://schemas.openxmlformats.org/presentationml/2006/ole">
                <p:oleObj spid="_x0000_s2062" name="Image" r:id="rId8" imgW="1828571" imgH="1117460" progId="">
                  <p:embed/>
                </p:oleObj>
              </a:graphicData>
            </a:graphic>
          </p:graphicFrame>
          <p:graphicFrame>
            <p:nvGraphicFramePr>
              <p:cNvPr id="44" name="Object 43"/>
              <p:cNvGraphicFramePr>
                <a:graphicFrameLocks noChangeAspect="1"/>
              </p:cNvGraphicFramePr>
              <p:nvPr userDrawn="1">
                <p:extLst>
                  <p:ext uri="{D42A27DB-BD31-4B8C-83A1-F6EECF244321}">
                    <p14:modId xmlns:p14="http://schemas.microsoft.com/office/powerpoint/2010/main" xmlns="" val="1762727889"/>
                  </p:ext>
                </p:extLst>
              </p:nvPr>
            </p:nvGraphicFramePr>
            <p:xfrm>
              <a:off x="-2572617" y="15863608"/>
              <a:ext cx="1828800" cy="1117600"/>
            </p:xfrm>
            <a:graphic>
              <a:graphicData uri="http://schemas.openxmlformats.org/presentationml/2006/ole">
                <p:oleObj spid="_x0000_s2063" name="Image" r:id="rId9" imgW="1828571" imgH="1117460" progId="">
                  <p:embed/>
                </p:oleObj>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p14="http://schemas.microsoft.com/office/powerpoint/2010/main" xmlns="" val="3842880063"/>
                </p:ext>
              </p:extLst>
            </p:nvPr>
          </p:nvGraphicFramePr>
          <p:xfrm>
            <a:off x="46102925" y="4068480"/>
            <a:ext cx="6955629" cy="2569718"/>
          </p:xfrm>
          <a:graphic>
            <a:graphicData uri="http://schemas.openxmlformats.org/presentationml/2006/ole">
              <p:oleObj spid="_x0000_s2064" name="Image" r:id="rId10" imgW="4571429" imgH="1688889" progId="">
                <p:embed/>
              </p:oleObj>
            </a:graphicData>
          </a:graphic>
        </p:graphicFrame>
        <p:pic>
          <p:nvPicPr>
            <p:cNvPr id="85" name="Picture 84"/>
            <p:cNvPicPr>
              <a:picLocks noChangeAspect="1"/>
            </p:cNvPicPr>
            <p:nvPr userDrawn="1"/>
          </p:nvPicPr>
          <p:blipFill>
            <a:blip r:embed="rId11" cstate="print"/>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p14="http://schemas.microsoft.com/office/powerpoint/2010/main" xmlns="" val="2925422147"/>
                </p:ext>
              </p:extLst>
            </p:nvPr>
          </p:nvGraphicFramePr>
          <p:xfrm>
            <a:off x="44620659" y="15799252"/>
            <a:ext cx="1482266" cy="992162"/>
          </p:xfrm>
          <a:graphic>
            <a:graphicData uri="http://schemas.openxmlformats.org/presentationml/2006/ole">
              <p:oleObj spid="_x0000_s2065" name="Image" r:id="rId12" imgW="1574603" imgH="1053968" progId="">
                <p:embed/>
              </p:oleObj>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Text Placeholder 333"/>
          <p:cNvSpPr>
            <a:spLocks noGrp="1"/>
          </p:cNvSpPr>
          <p:nvPr>
            <p:ph type="body" sz="quarter" idx="10"/>
          </p:nvPr>
        </p:nvSpPr>
        <p:spPr>
          <a:xfrm>
            <a:off x="569009" y="23067818"/>
            <a:ext cx="14299153" cy="7395566"/>
          </a:xfrm>
        </p:spPr>
        <p:txBody>
          <a:bodyPr/>
          <a:lstStyle/>
          <a:p>
            <a:pPr algn="r" rtl="1"/>
            <a:r>
              <a:rPr lang="ar-DZ" sz="4800" dirty="0" smtClean="0">
                <a:cs typeface="Traditional Arabic" pitchFamily="2" charset="-78"/>
              </a:rPr>
              <a:t>   </a:t>
            </a:r>
          </a:p>
          <a:p>
            <a:pPr algn="r" rtl="1"/>
            <a:r>
              <a:rPr lang="ar-DZ" sz="4800" dirty="0" smtClean="0">
                <a:cs typeface="Traditional Arabic" pitchFamily="2" charset="-78"/>
              </a:rPr>
              <a:t>  بغية الوصول إلى الأهداف المرجوة وللإجابة على إشكالية البحث المطروحة سنعتمد على أحد المناهج حيث </a:t>
            </a:r>
            <a:r>
              <a:rPr lang="ar-SA" sz="4800" dirty="0" smtClean="0">
                <a:latin typeface="Traditional Arabic" pitchFamily="18" charset="-78"/>
                <a:cs typeface="Traditional Arabic" pitchFamily="18" charset="-78"/>
              </a:rPr>
              <a:t>س</a:t>
            </a:r>
            <a:r>
              <a:rPr lang="ar-DZ" sz="4800" dirty="0" smtClean="0">
                <a:latin typeface="Traditional Arabic" pitchFamily="18" charset="-78"/>
                <a:cs typeface="Traditional Arabic" pitchFamily="18" charset="-78"/>
              </a:rPr>
              <a:t>آت</a:t>
            </a:r>
            <a:r>
              <a:rPr lang="ar-SA" sz="4800" dirty="0" smtClean="0">
                <a:latin typeface="Traditional Arabic" pitchFamily="18" charset="-78"/>
                <a:cs typeface="Traditional Arabic" pitchFamily="18" charset="-78"/>
              </a:rPr>
              <a:t>بع المنهج الوصفي في الشق النظري للدراسة </a:t>
            </a:r>
            <a:r>
              <a:rPr lang="ar-DZ" sz="4800" b="1" dirty="0" smtClean="0">
                <a:latin typeface="Traditional Arabic" pitchFamily="18" charset="-78"/>
                <a:cs typeface="Traditional Arabic" pitchFamily="18" charset="-78"/>
              </a:rPr>
              <a:t>المنهج الوصفي التحليلي:</a:t>
            </a:r>
            <a:r>
              <a:rPr lang="ar-DZ" sz="4800" dirty="0" smtClean="0">
                <a:latin typeface="Traditional Arabic" pitchFamily="18" charset="-78"/>
                <a:cs typeface="Traditional Arabic" pitchFamily="18" charset="-78"/>
              </a:rPr>
              <a:t> وذلك لوصف وتفسير وتحليل متغيرات الدراسة والوقوف عليها </a:t>
            </a:r>
            <a:r>
              <a:rPr lang="ar-DZ" sz="4800" dirty="0" smtClean="0">
                <a:cs typeface="Traditional Arabic" pitchFamily="2" charset="-78"/>
              </a:rPr>
              <a:t>وهذا باستخلاص الجانب النظري لأهم الدارسات والأطروحات والمقالات العلمية التي تناولت الموضوع .</a:t>
            </a:r>
            <a:endParaRPr lang="fr-FR" sz="4800" dirty="0" smtClean="0">
              <a:cs typeface="Traditional Arabic" pitchFamily="2" charset="-78"/>
            </a:endParaRPr>
          </a:p>
          <a:p>
            <a:pPr algn="r" rtl="1"/>
            <a:r>
              <a:rPr lang="ar-DZ" sz="4800" dirty="0" smtClean="0">
                <a:cs typeface="Traditional Arabic" pitchFamily="2" charset="-78"/>
              </a:rPr>
              <a:t>  وكما </a:t>
            </a:r>
            <a:r>
              <a:rPr lang="ar-DZ" sz="4800" dirty="0" err="1" smtClean="0">
                <a:cs typeface="Traditional Arabic" pitchFamily="2" charset="-78"/>
              </a:rPr>
              <a:t>ساعتمد</a:t>
            </a:r>
            <a:r>
              <a:rPr lang="ar-DZ" sz="4800" dirty="0" smtClean="0">
                <a:cs typeface="Traditional Arabic" pitchFamily="2" charset="-78"/>
              </a:rPr>
              <a:t> على أسلوب دراسة حالة في الجانب التطبيقي في دراسة </a:t>
            </a:r>
            <a:r>
              <a:rPr lang="ar-SA" sz="4800" dirty="0" smtClean="0">
                <a:cs typeface="Traditional Arabic" pitchFamily="2" charset="-78"/>
              </a:rPr>
              <a:t>عينة</a:t>
            </a:r>
            <a:r>
              <a:rPr lang="ar-SA" sz="4800" dirty="0" smtClean="0">
                <a:cs typeface="Traditional Arabic" pitchFamily="2" charset="-78"/>
              </a:rPr>
              <a:t> </a:t>
            </a:r>
            <a:r>
              <a:rPr lang="ar-SA" sz="4800" dirty="0" smtClean="0">
                <a:cs typeface="Traditional Arabic" pitchFamily="2" charset="-78"/>
              </a:rPr>
              <a:t>من المطاحن</a:t>
            </a:r>
            <a:r>
              <a:rPr lang="ar-DZ" sz="4800" dirty="0" smtClean="0">
                <a:cs typeface="Traditional Arabic" pitchFamily="2" charset="-78"/>
              </a:rPr>
              <a:t> مستعينا </a:t>
            </a:r>
            <a:r>
              <a:rPr lang="ar-DZ" sz="4800" dirty="0" smtClean="0">
                <a:cs typeface="Traditional Arabic" pitchFamily="2" charset="-78"/>
              </a:rPr>
              <a:t>بالجانب النظري للقيام بالتحليل </a:t>
            </a:r>
            <a:r>
              <a:rPr lang="ar-SA" sz="4800" dirty="0" err="1" smtClean="0">
                <a:cs typeface="Traditional Arabic" pitchFamily="2" charset="-78"/>
              </a:rPr>
              <a:t>.</a:t>
            </a:r>
            <a:endParaRPr lang="fr-FR" sz="4800" dirty="0" smtClean="0">
              <a:cs typeface="Traditional Arabic" pitchFamily="2" charset="-78"/>
            </a:endParaRPr>
          </a:p>
          <a:p>
            <a:pPr algn="r" rtl="1"/>
            <a:r>
              <a:rPr lang="en-US" sz="4000" dirty="0" smtClean="0">
                <a:cs typeface="Traditional Arabic" pitchFamily="2" charset="-78"/>
              </a:rPr>
              <a:t> </a:t>
            </a:r>
            <a:endParaRPr lang="en-US" sz="4000" dirty="0">
              <a:cs typeface="Traditional Arabic" pitchFamily="2" charset="-78"/>
            </a:endParaRPr>
          </a:p>
        </p:txBody>
      </p:sp>
      <p:sp>
        <p:nvSpPr>
          <p:cNvPr id="335" name="Text Placeholder 334"/>
          <p:cNvSpPr>
            <a:spLocks noGrp="1"/>
          </p:cNvSpPr>
          <p:nvPr>
            <p:ph type="body" sz="quarter" idx="11"/>
          </p:nvPr>
        </p:nvSpPr>
        <p:spPr>
          <a:xfrm>
            <a:off x="529522" y="22155629"/>
            <a:ext cx="14287866" cy="1824378"/>
          </a:xfrm>
        </p:spPr>
        <p:txBody>
          <a:bodyPr/>
          <a:lstStyle/>
          <a:p>
            <a:r>
              <a:rPr lang="ar-DZ" sz="6000" dirty="0" smtClean="0">
                <a:cs typeface="Traditional Arabic" pitchFamily="2" charset="-78"/>
              </a:rPr>
              <a:t>منهجية الدراسة والأدوات المستخدمة:</a:t>
            </a:r>
            <a:endParaRPr lang="fr-FR" sz="6000" dirty="0" smtClean="0">
              <a:cs typeface="Traditional Arabic" pitchFamily="2" charset="-78"/>
            </a:endParaRPr>
          </a:p>
          <a:p>
            <a:endParaRPr lang="en-US" dirty="0"/>
          </a:p>
        </p:txBody>
      </p:sp>
      <p:sp>
        <p:nvSpPr>
          <p:cNvPr id="339" name="Text Placeholder 338"/>
          <p:cNvSpPr>
            <a:spLocks noGrp="1"/>
          </p:cNvSpPr>
          <p:nvPr>
            <p:ph type="body" sz="quarter" idx="25"/>
          </p:nvPr>
        </p:nvSpPr>
        <p:spPr>
          <a:xfrm>
            <a:off x="15336775" y="6922518"/>
            <a:ext cx="14287682" cy="1104181"/>
          </a:xfrm>
        </p:spPr>
        <p:txBody>
          <a:bodyPr/>
          <a:lstStyle/>
          <a:p>
            <a:pPr algn="l"/>
            <a:r>
              <a:rPr lang="fr-FR" sz="5400" dirty="0" smtClean="0">
                <a:cs typeface="Traditional Arabic" pitchFamily="2" charset="-78"/>
              </a:rPr>
              <a:t>Abstract</a:t>
            </a:r>
            <a:r>
              <a:rPr lang="fr-FR" sz="6000" dirty="0" smtClean="0">
                <a:cs typeface="Traditional Arabic" pitchFamily="2" charset="-78"/>
              </a:rPr>
              <a:t> :</a:t>
            </a:r>
          </a:p>
        </p:txBody>
      </p:sp>
      <p:sp>
        <p:nvSpPr>
          <p:cNvPr id="340" name="Text Placeholder 339"/>
          <p:cNvSpPr>
            <a:spLocks noGrp="1"/>
          </p:cNvSpPr>
          <p:nvPr>
            <p:ph type="body" sz="quarter" idx="26"/>
          </p:nvPr>
        </p:nvSpPr>
        <p:spPr>
          <a:xfrm>
            <a:off x="15357254" y="8026699"/>
            <a:ext cx="14287682" cy="6004416"/>
          </a:xfrm>
        </p:spPr>
        <p:txBody>
          <a:bodyPr/>
          <a:lstStyle/>
          <a:p>
            <a:r>
              <a:rPr lang="ar-DZ" sz="4000" dirty="0" smtClean="0"/>
              <a:t>      </a:t>
            </a:r>
            <a:r>
              <a:rPr lang="en-US" sz="4000" dirty="0" smtClean="0"/>
              <a:t>The main objective of this study is to identify the relationship between ………………………………………………………... Among expected result we find that ……………………………………………………………………………………….</a:t>
            </a:r>
            <a:endParaRPr lang="fr-FR" sz="4000" dirty="0" smtClean="0"/>
          </a:p>
          <a:p>
            <a:pPr algn="l"/>
            <a:endParaRPr lang="fr-FR" sz="4000" dirty="0" smtClean="0">
              <a:cs typeface="+mj-cs"/>
            </a:endParaRPr>
          </a:p>
          <a:p>
            <a:r>
              <a:rPr lang="en-US" sz="5400" b="1" dirty="0" smtClean="0"/>
              <a:t>Key words</a:t>
            </a:r>
            <a:r>
              <a:rPr lang="en-US" sz="4000" dirty="0" smtClean="0"/>
              <a:t>:</a:t>
            </a:r>
          </a:p>
          <a:p>
            <a:r>
              <a:rPr lang="en-US" sz="4000" dirty="0" smtClean="0"/>
              <a:t> </a:t>
            </a:r>
            <a:r>
              <a:rPr lang="fr-FR" sz="4000" dirty="0" err="1" smtClean="0"/>
              <a:t>between</a:t>
            </a:r>
            <a:r>
              <a:rPr lang="fr-FR" sz="4000" dirty="0" smtClean="0"/>
              <a:t> 4 to 6 </a:t>
            </a:r>
            <a:r>
              <a:rPr lang="fr-FR" sz="4000" dirty="0" err="1" smtClean="0"/>
              <a:t>words</a:t>
            </a:r>
            <a:r>
              <a:rPr lang="en-US" sz="4000" dirty="0" smtClean="0"/>
              <a:t/>
            </a:r>
            <a:br>
              <a:rPr lang="en-US" sz="4000" dirty="0" smtClean="0"/>
            </a:br>
            <a:r>
              <a:rPr lang="en-US" sz="4000" dirty="0" smtClean="0"/>
              <a:t>1</a:t>
            </a:r>
            <a:r>
              <a:rPr lang="en-US" sz="4000" baseline="30000" dirty="0" smtClean="0"/>
              <a:t>st</a:t>
            </a:r>
            <a:r>
              <a:rPr lang="en-US" sz="4000" dirty="0" smtClean="0"/>
              <a:t> word; 2</a:t>
            </a:r>
            <a:r>
              <a:rPr lang="en-US" sz="4000" baseline="30000" dirty="0" smtClean="0"/>
              <a:t>nd</a:t>
            </a:r>
            <a:r>
              <a:rPr lang="en-US" sz="4000" dirty="0" smtClean="0"/>
              <a:t> word, 3</a:t>
            </a:r>
            <a:r>
              <a:rPr lang="en-US" sz="4000" baseline="30000" dirty="0" smtClean="0"/>
              <a:t>rd</a:t>
            </a:r>
            <a:r>
              <a:rPr lang="en-US" sz="4000" dirty="0" smtClean="0"/>
              <a:t> word, 4</a:t>
            </a:r>
            <a:r>
              <a:rPr lang="en-US" sz="4000" baseline="30000" dirty="0" smtClean="0"/>
              <a:t>th</a:t>
            </a:r>
            <a:r>
              <a:rPr lang="en-US" sz="4000" dirty="0" smtClean="0"/>
              <a:t> word…..</a:t>
            </a:r>
            <a:endParaRPr lang="en-US" sz="4000" dirty="0"/>
          </a:p>
        </p:txBody>
      </p:sp>
      <p:sp>
        <p:nvSpPr>
          <p:cNvPr id="341" name="Text Placeholder 340"/>
          <p:cNvSpPr>
            <a:spLocks noGrp="1"/>
          </p:cNvSpPr>
          <p:nvPr>
            <p:ph type="body" sz="quarter" idx="27"/>
          </p:nvPr>
        </p:nvSpPr>
        <p:spPr>
          <a:xfrm>
            <a:off x="636213" y="7384183"/>
            <a:ext cx="14283756" cy="5129898"/>
          </a:xfrm>
        </p:spPr>
        <p:txBody>
          <a:bodyPr/>
          <a:lstStyle/>
          <a:p>
            <a:pPr rtl="1"/>
            <a:r>
              <a:rPr lang="ar-DZ" sz="4800" dirty="0" smtClean="0">
                <a:latin typeface="Traditional Arabic" pitchFamily="18" charset="-78"/>
                <a:cs typeface="Traditional Arabic" pitchFamily="18" charset="-78"/>
              </a:rPr>
              <a:t>الفرضية الرئيسية:</a:t>
            </a:r>
            <a:endParaRPr lang="fr-FR" sz="4800" dirty="0" smtClean="0">
              <a:latin typeface="Traditional Arabic" pitchFamily="18" charset="-78"/>
              <a:cs typeface="Traditional Arabic" pitchFamily="18" charset="-78"/>
            </a:endParaRPr>
          </a:p>
          <a:p>
            <a:pPr rtl="1"/>
            <a:r>
              <a:rPr lang="ar-SA" sz="4800" dirty="0" smtClean="0">
                <a:latin typeface="Traditional Arabic" pitchFamily="18" charset="-78"/>
                <a:cs typeface="Traditional Arabic" pitchFamily="18" charset="-78"/>
              </a:rPr>
              <a:t>إن تبني المطاحن لتطوير الإداري يزيد من تحفيز العاملين وكدا الولاء لها.</a:t>
            </a:r>
            <a:endParaRPr lang="fr-FR" sz="4800" dirty="0" smtClean="0">
              <a:latin typeface="Traditional Arabic" pitchFamily="18" charset="-78"/>
              <a:cs typeface="Traditional Arabic" pitchFamily="18" charset="-78"/>
            </a:endParaRPr>
          </a:p>
          <a:p>
            <a:r>
              <a:rPr lang="ar-DZ" sz="6000" dirty="0" smtClean="0">
                <a:cs typeface="Traditional Arabic" pitchFamily="2" charset="-78"/>
              </a:rPr>
              <a:t>فرضيات </a:t>
            </a:r>
            <a:r>
              <a:rPr lang="ar-DZ" sz="6000" dirty="0" smtClean="0">
                <a:cs typeface="Traditional Arabic" pitchFamily="2" charset="-78"/>
              </a:rPr>
              <a:t>الدراسة</a:t>
            </a:r>
            <a:endParaRPr lang="ar-DZ" sz="6000" dirty="0" smtClean="0">
              <a:cs typeface="Traditional Arabic" pitchFamily="2" charset="-78"/>
            </a:endParaRPr>
          </a:p>
          <a:p>
            <a:endParaRPr lang="ar-DZ" sz="6000" dirty="0" smtClean="0">
              <a:cs typeface="Traditional Arabic" pitchFamily="2" charset="-78"/>
            </a:endParaRPr>
          </a:p>
          <a:p>
            <a:endParaRPr lang="en-US" sz="6000" dirty="0">
              <a:cs typeface="Traditional Arabic" pitchFamily="2" charset="-78"/>
            </a:endParaRPr>
          </a:p>
        </p:txBody>
      </p:sp>
      <p:sp>
        <p:nvSpPr>
          <p:cNvPr id="346" name="Text Placeholder 345"/>
          <p:cNvSpPr>
            <a:spLocks noGrp="1"/>
          </p:cNvSpPr>
          <p:nvPr>
            <p:ph type="body" sz="quarter" idx="96"/>
          </p:nvPr>
        </p:nvSpPr>
        <p:spPr>
          <a:xfrm>
            <a:off x="556488" y="14410944"/>
            <a:ext cx="14300387" cy="6704712"/>
          </a:xfrm>
        </p:spPr>
        <p:txBody>
          <a:bodyPr/>
          <a:lstStyle/>
          <a:p>
            <a:pPr rtl="1"/>
            <a:r>
              <a:rPr lang="en-US" sz="4400" dirty="0" smtClean="0"/>
              <a:t> </a:t>
            </a:r>
            <a:endParaRPr lang="fr-FR" sz="4400" dirty="0" smtClean="0"/>
          </a:p>
          <a:p>
            <a:endParaRPr lang="en-US" dirty="0"/>
          </a:p>
        </p:txBody>
      </p:sp>
      <p:sp>
        <p:nvSpPr>
          <p:cNvPr id="383" name="Text Placeholder 382"/>
          <p:cNvSpPr>
            <a:spLocks noGrp="1"/>
          </p:cNvSpPr>
          <p:nvPr>
            <p:ph type="body" sz="quarter" idx="150"/>
          </p:nvPr>
        </p:nvSpPr>
        <p:spPr>
          <a:xfrm>
            <a:off x="4090899" y="4110875"/>
            <a:ext cx="22093415" cy="1119493"/>
          </a:xfrm>
        </p:spPr>
        <p:txBody>
          <a:bodyPr/>
          <a:lstStyle/>
          <a:p>
            <a:r>
              <a:rPr lang="ar-SA" b="1" dirty="0" smtClean="0"/>
              <a:t>كلية العلوم الاقتصادية و العلوم التجارية وعلوم</a:t>
            </a:r>
            <a:r>
              <a:rPr lang="ar-DZ" b="1" dirty="0" smtClean="0"/>
              <a:t>  التسيير   </a:t>
            </a:r>
            <a:r>
              <a:rPr lang="ar-SA" b="1" dirty="0" smtClean="0"/>
              <a:t>  جامعة قاصدي مرباح- ورقلة</a:t>
            </a:r>
            <a:endParaRPr lang="en-US" dirty="0" smtClean="0"/>
          </a:p>
          <a:p>
            <a:endParaRPr lang="ar-DZ" b="1" dirty="0" smtClean="0"/>
          </a:p>
        </p:txBody>
      </p:sp>
      <p:sp>
        <p:nvSpPr>
          <p:cNvPr id="384" name="Text Placeholder 383"/>
          <p:cNvSpPr>
            <a:spLocks noGrp="1"/>
          </p:cNvSpPr>
          <p:nvPr>
            <p:ph type="body" sz="quarter" idx="151"/>
          </p:nvPr>
        </p:nvSpPr>
        <p:spPr>
          <a:xfrm>
            <a:off x="4090899" y="2268207"/>
            <a:ext cx="22093415" cy="1552412"/>
          </a:xfrm>
        </p:spPr>
        <p:txBody>
          <a:bodyPr>
            <a:normAutofit fontScale="25000" lnSpcReduction="20000"/>
          </a:bodyPr>
          <a:lstStyle/>
          <a:p>
            <a:pPr rtl="1"/>
            <a:r>
              <a:rPr lang="ar-DZ" sz="21600" b="1" dirty="0" smtClean="0"/>
              <a:t>من إعداد الطالبة </a:t>
            </a:r>
            <a:r>
              <a:rPr lang="ar-DZ" sz="21600" b="1" dirty="0" err="1" smtClean="0"/>
              <a:t>:</a:t>
            </a:r>
            <a:r>
              <a:rPr lang="ar-DZ" sz="21600" b="1" dirty="0" smtClean="0"/>
              <a:t> </a:t>
            </a:r>
            <a:r>
              <a:rPr lang="ar-SA" sz="21600" b="1" dirty="0" smtClean="0"/>
              <a:t>فزاني بدرية</a:t>
            </a:r>
            <a:endParaRPr lang="fr-FR" sz="21600" b="1" dirty="0" smtClean="0"/>
          </a:p>
          <a:p>
            <a:pPr rtl="1"/>
            <a:r>
              <a:rPr lang="ar-SA" sz="21600" b="1" dirty="0" smtClean="0"/>
              <a:t> </a:t>
            </a:r>
            <a:r>
              <a:rPr lang="ar-DZ" sz="21600" b="1" dirty="0" smtClean="0"/>
              <a:t>تحت </a:t>
            </a:r>
            <a:r>
              <a:rPr lang="ar-DZ" sz="21600" b="1" dirty="0" err="1" smtClean="0"/>
              <a:t>إشراف  :</a:t>
            </a:r>
            <a:r>
              <a:rPr lang="ar-SA" sz="21600" b="1" dirty="0" smtClean="0"/>
              <a:t> </a:t>
            </a:r>
            <a:r>
              <a:rPr lang="ar-SA" sz="21600" b="1" dirty="0" err="1" smtClean="0"/>
              <a:t>بوخلوة</a:t>
            </a:r>
            <a:r>
              <a:rPr lang="ar-SA" sz="21600" b="1" dirty="0" smtClean="0"/>
              <a:t> </a:t>
            </a:r>
            <a:r>
              <a:rPr lang="ar-SA" sz="21600" b="1" dirty="0" err="1" smtClean="0"/>
              <a:t>باديس</a:t>
            </a:r>
            <a:endParaRPr lang="fr-FR" sz="21600" b="1" dirty="0" smtClean="0"/>
          </a:p>
          <a:p>
            <a:r>
              <a:rPr lang="ar-DZ" b="1" dirty="0" smtClean="0"/>
              <a:t> </a:t>
            </a:r>
            <a:endParaRPr lang="en-US" b="1" dirty="0" smtClean="0"/>
          </a:p>
          <a:p>
            <a:endParaRPr lang="en-US" dirty="0"/>
          </a:p>
        </p:txBody>
      </p:sp>
      <p:sp>
        <p:nvSpPr>
          <p:cNvPr id="385" name="Text Placeholder 384"/>
          <p:cNvSpPr>
            <a:spLocks noGrp="1"/>
          </p:cNvSpPr>
          <p:nvPr>
            <p:ph type="body" sz="quarter" idx="153"/>
          </p:nvPr>
        </p:nvSpPr>
        <p:spPr>
          <a:xfrm>
            <a:off x="4090899" y="492940"/>
            <a:ext cx="22093415" cy="1775267"/>
          </a:xfrm>
        </p:spPr>
        <p:txBody>
          <a:bodyPr>
            <a:normAutofit fontScale="62500" lnSpcReduction="20000"/>
          </a:bodyPr>
          <a:lstStyle/>
          <a:p>
            <a:pPr rtl="1"/>
            <a:r>
              <a:rPr lang="ar-SA" b="1" dirty="0" smtClean="0"/>
              <a:t>التطوير الاداري وأثره على الولاء </a:t>
            </a:r>
            <a:r>
              <a:rPr lang="ar-SA" b="1" dirty="0" smtClean="0"/>
              <a:t>التنظيمي لدى عينة من المطاحن </a:t>
            </a:r>
          </a:p>
          <a:p>
            <a:pPr rtl="1"/>
            <a:r>
              <a:rPr lang="ar-SA" b="1" dirty="0" smtClean="0"/>
              <a:t>بمدينة </a:t>
            </a:r>
            <a:r>
              <a:rPr lang="ar-SA" b="1" dirty="0" err="1" smtClean="0"/>
              <a:t>ورقلة</a:t>
            </a:r>
            <a:endParaRPr lang="ar-DZ" b="1" dirty="0" smtClean="0"/>
          </a:p>
          <a:p>
            <a:pPr rtl="1"/>
            <a:endParaRPr lang="fr-FR" dirty="0" smtClean="0"/>
          </a:p>
        </p:txBody>
      </p:sp>
      <p:sp>
        <p:nvSpPr>
          <p:cNvPr id="15" name="Text Placeholder 340"/>
          <p:cNvSpPr txBox="1">
            <a:spLocks/>
          </p:cNvSpPr>
          <p:nvPr/>
        </p:nvSpPr>
        <p:spPr>
          <a:xfrm>
            <a:off x="556488" y="31182539"/>
            <a:ext cx="14283756" cy="1104181"/>
          </a:xfrm>
          <a:prstGeom prst="rect">
            <a:avLst/>
          </a:prstGeom>
          <a:noFill/>
        </p:spPr>
        <p:txBody>
          <a:bodyPr wrap="square" lIns="89551" tIns="89551" rIns="89551" bIns="89551" anchor="ctr" anchorCtr="0">
            <a:spAutoFit/>
          </a:bodyPr>
          <a:lstStyle/>
          <a:p>
            <a:pPr marL="0" marR="0" lvl="0" indent="0" algn="ctr" defTabSz="4298410" rtl="0" eaLnBrk="1" fontAlgn="auto" latinLnBrk="0" hangingPunct="1">
              <a:lnSpc>
                <a:spcPct val="100000"/>
              </a:lnSpc>
              <a:spcBef>
                <a:spcPct val="20000"/>
              </a:spcBef>
              <a:spcAft>
                <a:spcPts val="0"/>
              </a:spcAft>
              <a:buClrTx/>
              <a:buSzTx/>
              <a:buFont typeface="Arial" pitchFamily="34" charset="0"/>
              <a:buNone/>
              <a:tabLst/>
              <a:defRPr/>
            </a:pPr>
            <a:r>
              <a:rPr kumimoji="0" lang="ar-SA" sz="6000" b="1" i="0" u="sng" strike="noStrike" kern="1200" cap="none" spc="0" normalizeH="0" baseline="0" noProof="0" dirty="0" smtClean="0">
                <a:ln>
                  <a:noFill/>
                </a:ln>
                <a:solidFill>
                  <a:schemeClr val="accent5">
                    <a:lumMod val="50000"/>
                  </a:schemeClr>
                </a:solidFill>
                <a:effectLst/>
                <a:uLnTx/>
                <a:uFillTx/>
                <a:cs typeface="Traditional Arabic" pitchFamily="2" charset="-78"/>
              </a:rPr>
              <a:t>النتائج المتوقعة</a:t>
            </a:r>
            <a:endParaRPr kumimoji="0" lang="en-US" sz="6000" b="1" i="0" u="sng" strike="noStrike" kern="1200" cap="none" spc="0" normalizeH="0" baseline="0" noProof="0" dirty="0">
              <a:ln>
                <a:noFill/>
              </a:ln>
              <a:solidFill>
                <a:schemeClr val="accent5">
                  <a:lumMod val="50000"/>
                </a:schemeClr>
              </a:solidFill>
              <a:effectLst/>
              <a:uLnTx/>
              <a:uFillTx/>
              <a:cs typeface="Traditional Arabic" pitchFamily="2" charset="-78"/>
            </a:endParaRPr>
          </a:p>
        </p:txBody>
      </p:sp>
      <p:sp>
        <p:nvSpPr>
          <p:cNvPr id="6148" name="Rectangle 4"/>
          <p:cNvSpPr>
            <a:spLocks noChangeArrowheads="1"/>
          </p:cNvSpPr>
          <p:nvPr/>
        </p:nvSpPr>
        <p:spPr bwMode="auto">
          <a:xfrm>
            <a:off x="0" y="0"/>
            <a:ext cx="641522"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355850" algn="l"/>
              </a:tabLst>
            </a:pP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Traditional Arabic" pitchFamily="2" charset="-78"/>
              </a:rPr>
              <a:t>للبنك. </a:t>
            </a:r>
            <a:endParaRPr kumimoji="0" lang="fr-FR" sz="4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355850" algn="l"/>
              </a:tabLst>
            </a:pPr>
            <a:r>
              <a:rPr kumimoji="0" lang="fr-FR" sz="1800" b="0" i="0" u="none" strike="noStrike" cap="none" normalizeH="0" baseline="0" dirty="0" smtClean="0">
                <a:ln>
                  <a:noFill/>
                </a:ln>
                <a:solidFill>
                  <a:schemeClr val="tx1"/>
                </a:solidFill>
                <a:effectLst/>
                <a:latin typeface="Arial" pitchFamily="34" charset="0"/>
                <a:cs typeface="Arial" pitchFamily="34" charset="0"/>
              </a:rPr>
              <a:t/>
            </a:r>
            <a:br>
              <a:rPr kumimoji="0" lang="fr-FR" sz="1800" b="0" i="0" u="none" strike="noStrike" cap="none" normalizeH="0" baseline="0" dirty="0" smtClean="0">
                <a:ln>
                  <a:noFill/>
                </a:ln>
                <a:solidFill>
                  <a:schemeClr val="tx1"/>
                </a:solidFill>
                <a:effectLst/>
                <a:latin typeface="Arial" pitchFamily="34" charset="0"/>
                <a:cs typeface="Arial" pitchFamily="34" charset="0"/>
              </a:rPr>
            </a:b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Espace réservé du texte 26"/>
          <p:cNvSpPr>
            <a:spLocks noGrp="1"/>
          </p:cNvSpPr>
          <p:nvPr>
            <p:ph type="body" sz="quarter" idx="20"/>
          </p:nvPr>
        </p:nvSpPr>
        <p:spPr>
          <a:xfrm>
            <a:off x="628611" y="14898826"/>
            <a:ext cx="14291358" cy="1104181"/>
          </a:xfrm>
        </p:spPr>
        <p:txBody>
          <a:bodyPr/>
          <a:lstStyle/>
          <a:p>
            <a:r>
              <a:rPr lang="ar-DZ" sz="6000" dirty="0" smtClean="0">
                <a:cs typeface="Traditional Arabic" pitchFamily="2" charset="-78"/>
              </a:rPr>
              <a:t>أهداف البحث</a:t>
            </a:r>
            <a:endParaRPr lang="fr-FR" sz="6000" dirty="0">
              <a:cs typeface="Traditional Arabic" pitchFamily="2" charset="-78"/>
            </a:endParaRPr>
          </a:p>
        </p:txBody>
      </p:sp>
      <p:sp>
        <p:nvSpPr>
          <p:cNvPr id="23" name="Espace réservé du texte 22"/>
          <p:cNvSpPr>
            <a:spLocks noGrp="1"/>
          </p:cNvSpPr>
          <p:nvPr>
            <p:ph type="body" sz="quarter" idx="29"/>
          </p:nvPr>
        </p:nvSpPr>
        <p:spPr>
          <a:xfrm>
            <a:off x="15336775" y="18381786"/>
            <a:ext cx="14276605" cy="1541462"/>
          </a:xfrm>
        </p:spPr>
        <p:txBody>
          <a:bodyPr/>
          <a:lstStyle/>
          <a:p>
            <a:r>
              <a:rPr lang="ar-SA" sz="6000" dirty="0" smtClean="0">
                <a:cs typeface="Traditional Arabic" pitchFamily="2" charset="-78"/>
              </a:rPr>
              <a:t>إشكالية البحث:</a:t>
            </a:r>
            <a:endParaRPr lang="fr-FR" sz="6000" dirty="0" smtClean="0">
              <a:cs typeface="Traditional Arabic" pitchFamily="2" charset="-78"/>
            </a:endParaRPr>
          </a:p>
          <a:p>
            <a:endParaRPr lang="fr-FR" dirty="0"/>
          </a:p>
        </p:txBody>
      </p:sp>
      <p:sp>
        <p:nvSpPr>
          <p:cNvPr id="24" name="Espace réservé du texte 23"/>
          <p:cNvSpPr>
            <a:spLocks noGrp="1"/>
          </p:cNvSpPr>
          <p:nvPr>
            <p:ph type="body" sz="quarter" idx="30"/>
          </p:nvPr>
        </p:nvSpPr>
        <p:spPr>
          <a:xfrm>
            <a:off x="15009275" y="19923248"/>
            <a:ext cx="14283756" cy="25492828"/>
          </a:xfrm>
        </p:spPr>
        <p:txBody>
          <a:bodyPr/>
          <a:lstStyle/>
          <a:p>
            <a:pPr algn="r" rtl="1"/>
            <a:r>
              <a:rPr lang="ar-DZ" sz="4800" dirty="0" smtClean="0">
                <a:cs typeface="Traditional Arabic" pitchFamily="2" charset="-78"/>
              </a:rPr>
              <a:t> </a:t>
            </a:r>
            <a:r>
              <a:rPr lang="ar-SA" sz="4800" dirty="0" smtClean="0">
                <a:latin typeface="Traditional Arabic" pitchFamily="18" charset="-78"/>
                <a:cs typeface="Traditional Arabic" pitchFamily="18" charset="-78"/>
              </a:rPr>
              <a:t>يعد التطوير سمة من سمات المؤسسة الحديثة في عالمنا المعاصر حيث اصبحت المؤسسات في الدول المتقدمة والنامية في صراع من أجل التغيير والتنمية والتطوير خصوصا المؤسسات الصغيرة والمتوسطة وبناء على دلك يعد التحديث والتغيير الإداري  من أهم العوامل التي تؤثر في السلوك التنظيمي دافعية الأفراد للأداء ورضاهم وولائهم التنظيمي، </a:t>
            </a:r>
            <a:r>
              <a:rPr lang="ar-SA" sz="4800" dirty="0" err="1" smtClean="0">
                <a:latin typeface="Traditional Arabic" pitchFamily="18" charset="-78"/>
                <a:cs typeface="Traditional Arabic" pitchFamily="18" charset="-78"/>
              </a:rPr>
              <a:t>إد</a:t>
            </a:r>
            <a:r>
              <a:rPr lang="ar-SA" sz="4800" dirty="0" smtClean="0">
                <a:latin typeface="Traditional Arabic" pitchFamily="18" charset="-78"/>
                <a:cs typeface="Traditional Arabic" pitchFamily="18" charset="-78"/>
              </a:rPr>
              <a:t> تهدف الإدارة إلى تنمية العلاقات بين المؤسسات والعاملين فيها ضمان لاستمرار اليد العاملة </a:t>
            </a:r>
            <a:r>
              <a:rPr lang="ar-SA" sz="4800" dirty="0" err="1" smtClean="0">
                <a:latin typeface="Traditional Arabic" pitchFamily="18" charset="-78"/>
                <a:cs typeface="Traditional Arabic" pitchFamily="18" charset="-78"/>
              </a:rPr>
              <a:t>بها</a:t>
            </a:r>
            <a:r>
              <a:rPr lang="ar-SA" sz="4800" dirty="0" smtClean="0">
                <a:latin typeface="Traditional Arabic" pitchFamily="18" charset="-78"/>
                <a:cs typeface="Traditional Arabic" pitchFamily="18" charset="-78"/>
              </a:rPr>
              <a:t> </a:t>
            </a:r>
            <a:r>
              <a:rPr lang="ar-SA" sz="4800" dirty="0" smtClean="0">
                <a:latin typeface="Traditional Arabic" pitchFamily="18" charset="-78"/>
                <a:cs typeface="Traditional Arabic" pitchFamily="18" charset="-78"/>
              </a:rPr>
              <a:t>دوي المهارات الرفيعة </a:t>
            </a:r>
            <a:r>
              <a:rPr lang="ar-SA" sz="4800" dirty="0" err="1" smtClean="0">
                <a:latin typeface="Traditional Arabic" pitchFamily="18" charset="-78"/>
                <a:cs typeface="Traditional Arabic" pitchFamily="18" charset="-78"/>
              </a:rPr>
              <a:t>المستوى </a:t>
            </a:r>
            <a:r>
              <a:rPr lang="ar-SA" sz="4800" dirty="0" smtClean="0">
                <a:latin typeface="Traditional Arabic" pitchFamily="18" charset="-78"/>
                <a:cs typeface="Traditional Arabic" pitchFamily="18" charset="-78"/>
              </a:rPr>
              <a:t>،والتخصصات الدقيقة وكدا السلوك الولائي ومشاعر الولاء لدى العاملين.</a:t>
            </a:r>
          </a:p>
          <a:p>
            <a:pPr algn="r" rtl="1"/>
            <a:r>
              <a:rPr lang="ar-SA" sz="4800" dirty="0" smtClean="0">
                <a:latin typeface="Traditional Arabic" pitchFamily="18" charset="-78"/>
                <a:cs typeface="Traditional Arabic" pitchFamily="18" charset="-78"/>
              </a:rPr>
              <a:t>يسعى التطوير الاداري إلى رفع مستوى الوعي الاداري لدى الموظفين وإلقاء الضوء على جوانب مختلفة من عمليات التطوير التي تختص بأجواء العمل ويعمل على تسهيل أداء الخدمة والرقي في الأداء عبر اقتراح أفضل السبل وأوضح الطرق مع الاستعانة بما توفره التقنية الحديثة.</a:t>
            </a:r>
          </a:p>
          <a:p>
            <a:pPr algn="r" rtl="1"/>
            <a:r>
              <a:rPr lang="ar-SA" sz="4800" dirty="0" smtClean="0">
                <a:latin typeface="Traditional Arabic" pitchFamily="18" charset="-78"/>
                <a:cs typeface="Traditional Arabic" pitchFamily="18" charset="-78"/>
              </a:rPr>
              <a:t>أما بالنسبة للولاء التنظيمي فقد حظي باهتمام الدارسين والباحثين في مجال علم النفس، وعلم الاجتماع في بداية الستينات من القرن العشرين حيث ركزت الكثير من الدراسات والبحوث على تأثير الولاء التنظيمي في كثير من السلوكيات وانعكاساته على الفرد والمؤسسة، مند دلك الحين ظهرت الكثير من </a:t>
            </a:r>
            <a:r>
              <a:rPr lang="ar-SA" sz="4800" dirty="0" err="1" smtClean="0">
                <a:latin typeface="Traditional Arabic" pitchFamily="18" charset="-78"/>
                <a:cs typeface="Traditional Arabic" pitchFamily="18" charset="-78"/>
              </a:rPr>
              <a:t>الدراساتحول</a:t>
            </a:r>
            <a:r>
              <a:rPr lang="ar-SA" sz="4800" dirty="0" smtClean="0">
                <a:latin typeface="Traditional Arabic" pitchFamily="18" charset="-78"/>
                <a:cs typeface="Traditional Arabic" pitchFamily="18" charset="-78"/>
              </a:rPr>
              <a:t> مسببات الولاء التنظيمي </a:t>
            </a:r>
            <a:r>
              <a:rPr lang="ar-SA" sz="4800" dirty="0" err="1" smtClean="0">
                <a:latin typeface="Traditional Arabic" pitchFamily="18" charset="-78"/>
                <a:cs typeface="Traditional Arabic" pitchFamily="18" charset="-78"/>
              </a:rPr>
              <a:t>وحدداته</a:t>
            </a:r>
            <a:r>
              <a:rPr lang="ar-SA" sz="4800" dirty="0" smtClean="0">
                <a:latin typeface="Traditional Arabic" pitchFamily="18" charset="-78"/>
                <a:cs typeface="Traditional Arabic" pitchFamily="18" charset="-78"/>
              </a:rPr>
              <a:t> والعوامل المؤثرة فيه </a:t>
            </a:r>
            <a:r>
              <a:rPr lang="ar-SA" sz="4800" dirty="0" err="1" smtClean="0">
                <a:latin typeface="Traditional Arabic" pitchFamily="18" charset="-78"/>
                <a:cs typeface="Traditional Arabic" pitchFamily="18" charset="-78"/>
              </a:rPr>
              <a:t>ومايترتب</a:t>
            </a:r>
            <a:r>
              <a:rPr lang="ar-SA" sz="4800" dirty="0" smtClean="0">
                <a:latin typeface="Traditional Arabic" pitchFamily="18" charset="-78"/>
                <a:cs typeface="Traditional Arabic" pitchFamily="18" charset="-78"/>
              </a:rPr>
              <a:t> عليه </a:t>
            </a:r>
            <a:r>
              <a:rPr lang="ar-SA" sz="4800" dirty="0" err="1" smtClean="0">
                <a:latin typeface="Traditional Arabic" pitchFamily="18" charset="-78"/>
                <a:cs typeface="Traditional Arabic" pitchFamily="18" charset="-78"/>
              </a:rPr>
              <a:t>مننتائج</a:t>
            </a:r>
            <a:r>
              <a:rPr lang="ar-SA" sz="4800" dirty="0" smtClean="0">
                <a:latin typeface="Traditional Arabic" pitchFamily="18" charset="-78"/>
                <a:cs typeface="Traditional Arabic" pitchFamily="18" charset="-78"/>
              </a:rPr>
              <a:t> سلوكية تؤثر على الأفراد.</a:t>
            </a:r>
            <a:endParaRPr lang="ar-DZ" sz="4800" dirty="0" smtClean="0">
              <a:latin typeface="Traditional Arabic" pitchFamily="18" charset="-78"/>
              <a:cs typeface="Traditional Arabic" pitchFamily="18" charset="-78"/>
            </a:endParaRPr>
          </a:p>
          <a:p>
            <a:pPr algn="r" rtl="1"/>
            <a:r>
              <a:rPr lang="ar-DZ" sz="4800" dirty="0" smtClean="0">
                <a:cs typeface="Traditional Arabic" pitchFamily="2" charset="-78"/>
              </a:rPr>
              <a:t>وفي </a:t>
            </a:r>
            <a:r>
              <a:rPr lang="ar-DZ" sz="4800" dirty="0" smtClean="0">
                <a:cs typeface="Traditional Arabic" pitchFamily="2" charset="-78"/>
              </a:rPr>
              <a:t>ظل ما سبق ذكره تتجلى معالم الإشكالية الأساسية لهذا البحث، والتي يمكن صياغتها على النحو التالي</a:t>
            </a:r>
            <a:r>
              <a:rPr lang="ar-DZ" sz="4800" dirty="0" smtClean="0">
                <a:cs typeface="Traditional Arabic" pitchFamily="2" charset="-78"/>
              </a:rPr>
              <a:t>:</a:t>
            </a:r>
            <a:r>
              <a:rPr lang="ar-SA" sz="4800" dirty="0" smtClean="0">
                <a:cs typeface="Traditional Arabic" pitchFamily="2" charset="-78"/>
              </a:rPr>
              <a:t> </a:t>
            </a:r>
            <a:r>
              <a:rPr lang="ar-SA" sz="6000" b="1" dirty="0" smtClean="0">
                <a:latin typeface="Traditional Arabic" pitchFamily="18" charset="-78"/>
                <a:cs typeface="Traditional Arabic" pitchFamily="18" charset="-78"/>
              </a:rPr>
              <a:t>ما أثر مستوى التطوير الاداري على درجة الولاء التنظيمي </a:t>
            </a:r>
            <a:r>
              <a:rPr lang="ar-SA" sz="6000" b="1" dirty="0" smtClean="0">
                <a:latin typeface="Traditional Arabic" pitchFamily="18" charset="-78"/>
                <a:cs typeface="Traditional Arabic" pitchFamily="18" charset="-78"/>
              </a:rPr>
              <a:t>بالمطاحن بولاية </a:t>
            </a:r>
            <a:r>
              <a:rPr lang="ar-SA" sz="6000" b="1" dirty="0" err="1" smtClean="0">
                <a:latin typeface="Traditional Arabic" pitchFamily="18" charset="-78"/>
                <a:cs typeface="Traditional Arabic" pitchFamily="18" charset="-78"/>
              </a:rPr>
              <a:t>ورقلة؟</a:t>
            </a:r>
            <a:endParaRPr lang="ar-DZ" sz="4800" b="1" dirty="0" smtClean="0">
              <a:cs typeface="Traditional Arabic" pitchFamily="2" charset="-78"/>
            </a:endParaRPr>
          </a:p>
          <a:p>
            <a:pPr algn="r" rtl="1"/>
            <a:r>
              <a:rPr lang="ar-SA" sz="4800" b="1" dirty="0" smtClean="0">
                <a:latin typeface="Traditional Arabic" pitchFamily="18" charset="-78"/>
                <a:cs typeface="Traditional Arabic" pitchFamily="18" charset="-78"/>
              </a:rPr>
              <a:t>وتتفرع الإشكالية إلى مجموعة من </a:t>
            </a:r>
            <a:r>
              <a:rPr lang="ar-SA" sz="4800" b="1" dirty="0" smtClean="0">
                <a:latin typeface="Traditional Arabic" pitchFamily="18" charset="-78"/>
                <a:cs typeface="Traditional Arabic" pitchFamily="18" charset="-78"/>
              </a:rPr>
              <a:t>التساؤلات </a:t>
            </a:r>
            <a:r>
              <a:rPr lang="ar-SA" sz="4800" b="1" dirty="0" smtClean="0">
                <a:latin typeface="Traditional Arabic" pitchFamily="18" charset="-78"/>
                <a:cs typeface="Traditional Arabic" pitchFamily="18" charset="-78"/>
              </a:rPr>
              <a:t>الفرعية.</a:t>
            </a:r>
            <a:endParaRPr lang="fr-FR" sz="4800" dirty="0" smtClean="0">
              <a:latin typeface="Traditional Arabic" pitchFamily="18" charset="-78"/>
              <a:cs typeface="Traditional Arabic" pitchFamily="18" charset="-78"/>
            </a:endParaRPr>
          </a:p>
          <a:p>
            <a:pPr lvl="0" algn="r" rtl="1">
              <a:buFont typeface="Wingdings" pitchFamily="2" charset="2"/>
              <a:buChar char="ü"/>
            </a:pPr>
            <a:r>
              <a:rPr lang="ar-SA" sz="4800" dirty="0" smtClean="0">
                <a:latin typeface="Traditional Arabic" pitchFamily="18" charset="-78"/>
                <a:cs typeface="Traditional Arabic" pitchFamily="18" charset="-78"/>
              </a:rPr>
              <a:t>ما</a:t>
            </a:r>
            <a:r>
              <a:rPr lang="ar-DZ" sz="4800" dirty="0" smtClean="0">
                <a:latin typeface="Traditional Arabic" pitchFamily="18" charset="-78"/>
                <a:cs typeface="Traditional Arabic" pitchFamily="18" charset="-78"/>
              </a:rPr>
              <a:t> </a:t>
            </a:r>
            <a:r>
              <a:rPr lang="ar-SA" sz="4800" dirty="0" smtClean="0">
                <a:latin typeface="Traditional Arabic" pitchFamily="18" charset="-78"/>
                <a:cs typeface="Traditional Arabic" pitchFamily="18" charset="-78"/>
              </a:rPr>
              <a:t>هو تأثير التطوير الإداري على أداء العاملين؟</a:t>
            </a:r>
            <a:endParaRPr lang="fr-FR" sz="4800" dirty="0" smtClean="0">
              <a:latin typeface="Traditional Arabic" pitchFamily="18" charset="-78"/>
              <a:cs typeface="Traditional Arabic" pitchFamily="18" charset="-78"/>
            </a:endParaRPr>
          </a:p>
          <a:p>
            <a:pPr lvl="0" algn="r" rtl="1">
              <a:buFont typeface="Wingdings" pitchFamily="2" charset="2"/>
              <a:buChar char="ü"/>
            </a:pPr>
            <a:r>
              <a:rPr lang="ar-SA" sz="4800" dirty="0" smtClean="0">
                <a:latin typeface="Traditional Arabic" pitchFamily="18" charset="-78"/>
                <a:cs typeface="Traditional Arabic" pitchFamily="18" charset="-78"/>
              </a:rPr>
              <a:t>هل توجد فروق </a:t>
            </a:r>
            <a:r>
              <a:rPr lang="ar-SA" sz="4800" dirty="0" err="1" smtClean="0">
                <a:latin typeface="Traditional Arabic" pitchFamily="18" charset="-78"/>
                <a:cs typeface="Traditional Arabic" pitchFamily="18" charset="-78"/>
              </a:rPr>
              <a:t>دات</a:t>
            </a:r>
            <a:r>
              <a:rPr lang="ar-SA" sz="4800" dirty="0" smtClean="0">
                <a:latin typeface="Traditional Arabic" pitchFamily="18" charset="-78"/>
                <a:cs typeface="Traditional Arabic" pitchFamily="18" charset="-78"/>
              </a:rPr>
              <a:t> دلالة إحصائية حول محاور الدراسة تعزي الى المتغيرات التنظيمية والشخصية </a:t>
            </a:r>
            <a:r>
              <a:rPr lang="ar-SA" sz="4800" dirty="0" err="1" smtClean="0">
                <a:latin typeface="Traditional Arabic" pitchFamily="18" charset="-78"/>
                <a:cs typeface="Traditional Arabic" pitchFamily="18" charset="-78"/>
              </a:rPr>
              <a:t>لهم؟</a:t>
            </a:r>
            <a:endParaRPr lang="ar-SA" sz="4800" dirty="0" smtClean="0">
              <a:latin typeface="Traditional Arabic" pitchFamily="18" charset="-78"/>
              <a:cs typeface="Traditional Arabic" pitchFamily="18" charset="-78"/>
            </a:endParaRPr>
          </a:p>
          <a:p>
            <a:pPr lvl="0" algn="r" rtl="1">
              <a:buFont typeface="Wingdings" pitchFamily="2" charset="2"/>
              <a:buChar char="ü"/>
            </a:pPr>
            <a:r>
              <a:rPr lang="ar-SA" sz="4800" dirty="0" smtClean="0">
                <a:latin typeface="Traditional Arabic" pitchFamily="18" charset="-78"/>
                <a:cs typeface="Traditional Arabic" pitchFamily="18" charset="-78"/>
              </a:rPr>
              <a:t> هل توجد فروق </a:t>
            </a:r>
            <a:r>
              <a:rPr lang="ar-SA" sz="4800" dirty="0" err="1" smtClean="0">
                <a:latin typeface="Traditional Arabic" pitchFamily="18" charset="-78"/>
                <a:cs typeface="Traditional Arabic" pitchFamily="18" charset="-78"/>
              </a:rPr>
              <a:t>دات</a:t>
            </a:r>
            <a:r>
              <a:rPr lang="ar-SA" sz="4800" dirty="0" smtClean="0">
                <a:latin typeface="Traditional Arabic" pitchFamily="18" charset="-78"/>
                <a:cs typeface="Traditional Arabic" pitchFamily="18" charset="-78"/>
              </a:rPr>
              <a:t> دلالة </a:t>
            </a:r>
            <a:r>
              <a:rPr lang="ar-SA" sz="4800" dirty="0" smtClean="0">
                <a:latin typeface="Traditional Arabic" pitchFamily="18" charset="-78"/>
                <a:cs typeface="Traditional Arabic" pitchFamily="18" charset="-78"/>
              </a:rPr>
              <a:t>إحصائية في مستوى الولاء التنظيمي لدى المطاحن حسب </a:t>
            </a:r>
            <a:r>
              <a:rPr lang="ar-SA" sz="4800" dirty="0" err="1" smtClean="0">
                <a:latin typeface="Traditional Arabic" pitchFamily="18" charset="-78"/>
                <a:cs typeface="Traditional Arabic" pitchFamily="18" charset="-78"/>
              </a:rPr>
              <a:t>الجنس؟</a:t>
            </a:r>
            <a:endParaRPr lang="ar-SA" sz="4800" dirty="0" smtClean="0">
              <a:latin typeface="Traditional Arabic" pitchFamily="18" charset="-78"/>
              <a:cs typeface="Traditional Arabic" pitchFamily="18" charset="-78"/>
            </a:endParaRPr>
          </a:p>
          <a:p>
            <a:pPr lvl="0" algn="r" rtl="1">
              <a:buFont typeface="Wingdings" pitchFamily="2" charset="2"/>
              <a:buChar char="ü"/>
            </a:pPr>
            <a:endParaRPr lang="ar-SA" sz="4800" dirty="0" smtClean="0">
              <a:latin typeface="Traditional Arabic" pitchFamily="18" charset="-78"/>
              <a:cs typeface="Traditional Arabic" pitchFamily="18" charset="-78"/>
            </a:endParaRPr>
          </a:p>
          <a:p>
            <a:pPr lvl="0" algn="r" rtl="1">
              <a:buFont typeface="Wingdings" pitchFamily="2" charset="2"/>
              <a:buChar char="ü"/>
            </a:pPr>
            <a:endParaRPr lang="ar-SA" sz="4800" dirty="0" smtClean="0">
              <a:latin typeface="Traditional Arabic" pitchFamily="18" charset="-78"/>
              <a:cs typeface="Traditional Arabic" pitchFamily="18" charset="-78"/>
            </a:endParaRPr>
          </a:p>
          <a:p>
            <a:pPr lvl="0" algn="r" rtl="1">
              <a:buFont typeface="Wingdings" pitchFamily="2" charset="2"/>
              <a:buChar char="ü"/>
            </a:pPr>
            <a:endParaRPr lang="ar-SA" sz="4800" dirty="0" smtClean="0">
              <a:latin typeface="Traditional Arabic" pitchFamily="18" charset="-78"/>
              <a:cs typeface="Traditional Arabic" pitchFamily="18" charset="-78"/>
            </a:endParaRPr>
          </a:p>
          <a:p>
            <a:pPr lvl="0" algn="r" rtl="1"/>
            <a:endParaRPr lang="fr-FR" sz="4800" dirty="0" smtClean="0">
              <a:latin typeface="Traditional Arabic" pitchFamily="18" charset="-78"/>
              <a:cs typeface="Traditional Arabic" pitchFamily="18" charset="-78"/>
            </a:endParaRPr>
          </a:p>
          <a:p>
            <a:pPr algn="r" rtl="1">
              <a:buFont typeface="Wingdings" pitchFamily="2" charset="2"/>
              <a:buChar char="ü"/>
            </a:pPr>
            <a:endParaRPr lang="fr-FR" sz="4800" dirty="0"/>
          </a:p>
        </p:txBody>
      </p:sp>
      <p:cxnSp>
        <p:nvCxnSpPr>
          <p:cNvPr id="26" name="Connecteur droit avec flèche 25"/>
          <p:cNvCxnSpPr/>
          <p:nvPr/>
        </p:nvCxnSpPr>
        <p:spPr>
          <a:xfrm>
            <a:off x="7708269" y="16175234"/>
            <a:ext cx="4525086" cy="141184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Ellipse 28"/>
          <p:cNvSpPr/>
          <p:nvPr/>
        </p:nvSpPr>
        <p:spPr>
          <a:xfrm>
            <a:off x="641522" y="10764882"/>
            <a:ext cx="4028553" cy="38849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DZ" sz="2800" dirty="0" smtClean="0">
                <a:latin typeface="Traditional Arabic" pitchFamily="18" charset="-78"/>
                <a:cs typeface="Traditional Arabic" pitchFamily="18" charset="-78"/>
              </a:rPr>
              <a:t>ا</a:t>
            </a:r>
            <a:endParaRPr lang="ar-SA" sz="2800" dirty="0" smtClean="0">
              <a:latin typeface="Traditional Arabic" pitchFamily="18" charset="-78"/>
              <a:cs typeface="Traditional Arabic" pitchFamily="18" charset="-78"/>
            </a:endParaRPr>
          </a:p>
          <a:p>
            <a:pPr lvl="0" algn="r" rtl="1"/>
            <a:endParaRPr lang="ar-SA" sz="2800" dirty="0" smtClean="0">
              <a:latin typeface="Traditional Arabic" pitchFamily="18" charset="-78"/>
              <a:cs typeface="Traditional Arabic" pitchFamily="18" charset="-78"/>
            </a:endParaRPr>
          </a:p>
          <a:p>
            <a:pPr lvl="0" algn="r" rtl="1"/>
            <a:endParaRPr lang="ar-SA" sz="2800" dirty="0" smtClean="0">
              <a:latin typeface="Traditional Arabic" pitchFamily="18" charset="-78"/>
              <a:cs typeface="Traditional Arabic" pitchFamily="18" charset="-78"/>
            </a:endParaRPr>
          </a:p>
          <a:p>
            <a:pPr lvl="0" algn="r" rtl="1"/>
            <a:r>
              <a:rPr lang="ar-DZ" sz="2800" dirty="0" smtClean="0">
                <a:latin typeface="Traditional Arabic" pitchFamily="18" charset="-78"/>
                <a:cs typeface="Traditional Arabic" pitchFamily="18" charset="-78"/>
              </a:rPr>
              <a:t>لفرضية الثالثة</a:t>
            </a:r>
            <a:r>
              <a:rPr lang="ar-SA" sz="2800" dirty="0" smtClean="0">
                <a:latin typeface="Traditional Arabic" pitchFamily="18" charset="-78"/>
                <a:cs typeface="Traditional Arabic" pitchFamily="18" charset="-78"/>
              </a:rPr>
              <a:t> هناك </a:t>
            </a:r>
            <a:r>
              <a:rPr lang="ar-SA" sz="2800" dirty="0" smtClean="0">
                <a:latin typeface="Traditional Arabic" pitchFamily="18" charset="-78"/>
                <a:cs typeface="Traditional Arabic" pitchFamily="18" charset="-78"/>
              </a:rPr>
              <a:t> </a:t>
            </a:r>
            <a:r>
              <a:rPr lang="ar-SA" sz="2800" dirty="0" smtClean="0">
                <a:latin typeface="Traditional Arabic" pitchFamily="18" charset="-78"/>
                <a:cs typeface="Traditional Arabic" pitchFamily="18" charset="-78"/>
              </a:rPr>
              <a:t>فروق </a:t>
            </a:r>
            <a:r>
              <a:rPr lang="ar-SA" sz="2800" dirty="0" err="1" smtClean="0">
                <a:latin typeface="Traditional Arabic" pitchFamily="18" charset="-78"/>
                <a:cs typeface="Traditional Arabic" pitchFamily="18" charset="-78"/>
              </a:rPr>
              <a:t>دات</a:t>
            </a:r>
            <a:r>
              <a:rPr lang="ar-SA" sz="2800" dirty="0" smtClean="0">
                <a:latin typeface="Traditional Arabic" pitchFamily="18" charset="-78"/>
                <a:cs typeface="Traditional Arabic" pitchFamily="18" charset="-78"/>
              </a:rPr>
              <a:t> دلالة إحصائية </a:t>
            </a:r>
            <a:r>
              <a:rPr lang="ar-SA" sz="2800" dirty="0" smtClean="0">
                <a:latin typeface="Traditional Arabic" pitchFamily="18" charset="-78"/>
                <a:cs typeface="Traditional Arabic" pitchFamily="18" charset="-78"/>
              </a:rPr>
              <a:t>في مستوى الولاء التنظيمي حسب الجنس.</a:t>
            </a:r>
            <a:endParaRPr lang="ar-SA" sz="2800" dirty="0" smtClean="0">
              <a:latin typeface="Traditional Arabic" pitchFamily="18" charset="-78"/>
              <a:cs typeface="Traditional Arabic" pitchFamily="18" charset="-78"/>
            </a:endParaRPr>
          </a:p>
          <a:p>
            <a:pPr lvl="0" algn="r" rtl="1"/>
            <a:r>
              <a:rPr lang="ar-SA" sz="2800" dirty="0" smtClean="0">
                <a:latin typeface="Traditional Arabic" pitchFamily="18" charset="-78"/>
                <a:cs typeface="Traditional Arabic" pitchFamily="18" charset="-78"/>
              </a:rPr>
              <a:t>     </a:t>
            </a:r>
            <a:endParaRPr lang="fr-FR" sz="2800" dirty="0" smtClean="0">
              <a:latin typeface="Traditional Arabic" pitchFamily="18" charset="-78"/>
              <a:cs typeface="Traditional Arabic" pitchFamily="18" charset="-78"/>
            </a:endParaRPr>
          </a:p>
          <a:p>
            <a:pPr algn="r" rtl="1"/>
            <a:endParaRPr lang="fr-FR" sz="2800" dirty="0" smtClean="0">
              <a:latin typeface="Traditional Arabic" pitchFamily="18" charset="-78"/>
              <a:cs typeface="Traditional Arabic" pitchFamily="18" charset="-78"/>
            </a:endParaRPr>
          </a:p>
          <a:p>
            <a:pPr lvl="0" algn="r" rtl="1"/>
            <a:endParaRPr lang="fr-FR" sz="2800" dirty="0">
              <a:cs typeface="Traditional Arabic" pitchFamily="2" charset="-78"/>
            </a:endParaRPr>
          </a:p>
        </p:txBody>
      </p:sp>
      <p:sp>
        <p:nvSpPr>
          <p:cNvPr id="30" name="Ellipse 29"/>
          <p:cNvSpPr/>
          <p:nvPr/>
        </p:nvSpPr>
        <p:spPr>
          <a:xfrm>
            <a:off x="824137" y="17693026"/>
            <a:ext cx="4530436"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SA" sz="3200" dirty="0" smtClean="0">
                <a:latin typeface="Traditional Arabic" pitchFamily="18" charset="-78"/>
                <a:cs typeface="Traditional Arabic" pitchFamily="18" charset="-78"/>
              </a:rPr>
              <a:t>العمل على معرفة مدى </a:t>
            </a:r>
            <a:r>
              <a:rPr lang="ar-SA" sz="3200" dirty="0" smtClean="0">
                <a:latin typeface="Traditional Arabic" pitchFamily="18" charset="-78"/>
                <a:cs typeface="Traditional Arabic" pitchFamily="18" charset="-78"/>
              </a:rPr>
              <a:t>تأثير التطوير الاداري على الولاء التنظيمي في </a:t>
            </a:r>
            <a:r>
              <a:rPr lang="ar-SA" sz="3200" dirty="0" smtClean="0">
                <a:latin typeface="Traditional Arabic" pitchFamily="18" charset="-78"/>
                <a:cs typeface="Traditional Arabic" pitchFamily="18" charset="-78"/>
              </a:rPr>
              <a:t>المؤسسة وأهميتها</a:t>
            </a:r>
            <a:endParaRPr lang="fr-FR" sz="3200" dirty="0" smtClean="0">
              <a:latin typeface="Traditional Arabic" pitchFamily="18" charset="-78"/>
              <a:cs typeface="Traditional Arabic" pitchFamily="18" charset="-78"/>
            </a:endParaRPr>
          </a:p>
          <a:p>
            <a:pPr lvl="0" algn="r" rtl="1"/>
            <a:endParaRPr lang="fr-FR" sz="3200" dirty="0" smtClean="0">
              <a:cs typeface="Traditional Arabic" pitchFamily="2" charset="-78"/>
            </a:endParaRPr>
          </a:p>
        </p:txBody>
      </p:sp>
      <p:sp>
        <p:nvSpPr>
          <p:cNvPr id="31" name="Ellipse 30"/>
          <p:cNvSpPr/>
          <p:nvPr/>
        </p:nvSpPr>
        <p:spPr>
          <a:xfrm>
            <a:off x="10337726" y="17587077"/>
            <a:ext cx="4530436"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DZ" sz="3200" dirty="0" smtClean="0">
                <a:latin typeface="Traditional Arabic" pitchFamily="18" charset="-78"/>
                <a:cs typeface="Traditional Arabic" pitchFamily="18" charset="-78"/>
              </a:rPr>
              <a:t>-</a:t>
            </a:r>
            <a:r>
              <a:rPr lang="ar-SA" sz="3200" dirty="0" smtClean="0">
                <a:latin typeface="Traditional Arabic" pitchFamily="18" charset="-78"/>
                <a:cs typeface="Traditional Arabic" pitchFamily="18" charset="-78"/>
              </a:rPr>
              <a:t>الإجابة على الإشكالية ورؤية مدى نجاعة الفرضيات</a:t>
            </a:r>
            <a:endParaRPr lang="fr-FR" sz="3200" dirty="0">
              <a:latin typeface="Traditional Arabic" pitchFamily="18" charset="-78"/>
              <a:cs typeface="Traditional Arabic" pitchFamily="18" charset="-78"/>
            </a:endParaRPr>
          </a:p>
        </p:txBody>
      </p:sp>
      <p:cxnSp>
        <p:nvCxnSpPr>
          <p:cNvPr id="35" name="Connecteur droit avec flèche 34"/>
          <p:cNvCxnSpPr>
            <a:endCxn id="40" idx="0"/>
          </p:cNvCxnSpPr>
          <p:nvPr/>
        </p:nvCxnSpPr>
        <p:spPr>
          <a:xfrm rot="16200000" flipH="1">
            <a:off x="6985871" y="16900807"/>
            <a:ext cx="1517792" cy="6664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Connecteur droit avec flèche 37"/>
          <p:cNvCxnSpPr>
            <a:endCxn id="30" idx="0"/>
          </p:cNvCxnSpPr>
          <p:nvPr/>
        </p:nvCxnSpPr>
        <p:spPr>
          <a:xfrm rot="10800000" flipV="1">
            <a:off x="3089355" y="16175232"/>
            <a:ext cx="4584100" cy="151779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9" name="Ellipse 38"/>
          <p:cNvSpPr/>
          <p:nvPr/>
        </p:nvSpPr>
        <p:spPr>
          <a:xfrm>
            <a:off x="10634540" y="10764882"/>
            <a:ext cx="4182848" cy="38849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DZ" sz="2800" dirty="0" smtClean="0">
                <a:cs typeface="Traditional Arabic" pitchFamily="2" charset="-78"/>
              </a:rPr>
              <a:t>- </a:t>
            </a:r>
            <a:r>
              <a:rPr lang="ar-DZ" sz="2800" dirty="0" smtClean="0">
                <a:latin typeface="Traditional Arabic" pitchFamily="18" charset="-78"/>
                <a:cs typeface="Traditional Arabic" pitchFamily="18" charset="-78"/>
              </a:rPr>
              <a:t>الفرضية الأولى</a:t>
            </a:r>
            <a:r>
              <a:rPr lang="ar-SA" sz="2800" dirty="0" smtClean="0">
                <a:latin typeface="Traditional Arabic" pitchFamily="18" charset="-78"/>
                <a:cs typeface="Traditional Arabic" pitchFamily="18" charset="-78"/>
              </a:rPr>
              <a:t> هي </a:t>
            </a:r>
            <a:r>
              <a:rPr lang="ar-SA" sz="2800" dirty="0" smtClean="0">
                <a:latin typeface="Traditional Arabic" pitchFamily="18" charset="-78"/>
                <a:cs typeface="Traditional Arabic" pitchFamily="18" charset="-78"/>
              </a:rPr>
              <a:t>هناك تأثيرات عديدة </a:t>
            </a:r>
            <a:r>
              <a:rPr lang="ar-SA" sz="2800" dirty="0" err="1" smtClean="0">
                <a:latin typeface="Traditional Arabic" pitchFamily="18" charset="-78"/>
                <a:cs typeface="Traditional Arabic" pitchFamily="18" charset="-78"/>
              </a:rPr>
              <a:t>لل</a:t>
            </a:r>
            <a:endParaRPr lang="fr-FR" sz="2800" dirty="0" smtClean="0">
              <a:latin typeface="Traditional Arabic" pitchFamily="18" charset="-78"/>
              <a:cs typeface="Traditional Arabic" pitchFamily="18" charset="-78"/>
            </a:endParaRPr>
          </a:p>
          <a:p>
            <a:pPr lvl="0" algn="r" rtl="1"/>
            <a:r>
              <a:rPr lang="ar-SA" sz="3600" dirty="0" smtClean="0">
                <a:cs typeface="Traditional Arabic" pitchFamily="2" charset="-78"/>
              </a:rPr>
              <a:t>تطوير الاداري ساهمت في رفع الأداء لدى العاملين.</a:t>
            </a:r>
            <a:endParaRPr lang="fr-FR" sz="3600" dirty="0" smtClean="0">
              <a:cs typeface="Traditional Arabic" pitchFamily="2" charset="-78"/>
            </a:endParaRPr>
          </a:p>
        </p:txBody>
      </p:sp>
      <p:sp>
        <p:nvSpPr>
          <p:cNvPr id="40" name="Ellipse 39"/>
          <p:cNvSpPr/>
          <p:nvPr/>
        </p:nvSpPr>
        <p:spPr>
          <a:xfrm>
            <a:off x="5512872" y="17693026"/>
            <a:ext cx="4530436"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DZ" sz="3200" dirty="0" smtClean="0">
                <a:latin typeface="Traditional Arabic" pitchFamily="18" charset="-78"/>
                <a:cs typeface="Traditional Arabic" pitchFamily="18" charset="-78"/>
              </a:rPr>
              <a:t>-</a:t>
            </a:r>
            <a:r>
              <a:rPr lang="ar-SA" sz="3200" dirty="0" smtClean="0">
                <a:latin typeface="Traditional Arabic" pitchFamily="18" charset="-78"/>
                <a:cs typeface="Traditional Arabic" pitchFamily="18" charset="-78"/>
              </a:rPr>
              <a:t>تطبيق الجانب الن</a:t>
            </a:r>
            <a:r>
              <a:rPr lang="ar-DZ" sz="3200" dirty="0" smtClean="0">
                <a:latin typeface="Traditional Arabic" pitchFamily="18" charset="-78"/>
                <a:cs typeface="Traditional Arabic" pitchFamily="18" charset="-78"/>
              </a:rPr>
              <a:t>ظ</a:t>
            </a:r>
            <a:r>
              <a:rPr lang="ar-SA" sz="3200" dirty="0" smtClean="0">
                <a:latin typeface="Traditional Arabic" pitchFamily="18" charset="-78"/>
                <a:cs typeface="Traditional Arabic" pitchFamily="18" charset="-78"/>
              </a:rPr>
              <a:t>ري في الميدان ومعرفة النتائج</a:t>
            </a:r>
            <a:endParaRPr lang="fr-FR" sz="3200" dirty="0">
              <a:latin typeface="Traditional Arabic" pitchFamily="18" charset="-78"/>
              <a:cs typeface="Traditional Arabic" pitchFamily="18" charset="-78"/>
            </a:endParaRPr>
          </a:p>
        </p:txBody>
      </p:sp>
      <p:cxnSp>
        <p:nvCxnSpPr>
          <p:cNvPr id="42" name="Connecteur droit avec flèche 41"/>
          <p:cNvCxnSpPr/>
          <p:nvPr/>
        </p:nvCxnSpPr>
        <p:spPr>
          <a:xfrm flipV="1">
            <a:off x="4090899" y="10526747"/>
            <a:ext cx="3945699" cy="104514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Connecteur droit avec flèche 43"/>
          <p:cNvCxnSpPr/>
          <p:nvPr/>
        </p:nvCxnSpPr>
        <p:spPr>
          <a:xfrm rot="10800000">
            <a:off x="8036598" y="10526753"/>
            <a:ext cx="2873140" cy="10451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Text Placeholder 345"/>
          <p:cNvSpPr txBox="1">
            <a:spLocks/>
          </p:cNvSpPr>
          <p:nvPr/>
        </p:nvSpPr>
        <p:spPr>
          <a:xfrm>
            <a:off x="529522" y="15450917"/>
            <a:ext cx="14300387" cy="6704712"/>
          </a:xfrm>
          <a:prstGeom prst="rect">
            <a:avLst/>
          </a:prstGeom>
        </p:spPr>
        <p:txBody>
          <a:bodyPr wrap="square" lIns="223877" tIns="223877" rIns="223877" bIns="223877">
            <a:spAutoFit/>
          </a:bodyPr>
          <a:lstStyle/>
          <a:p>
            <a:pPr marL="0" marR="0" lvl="0" indent="0" algn="l" defTabSz="4298410" rtl="1"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rPr>
              <a:t> </a:t>
            </a:r>
            <a:endParaRPr kumimoji="0" lang="fr-FR"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endParaRPr>
          </a:p>
          <a:p>
            <a:pPr marL="0" marR="0" lvl="0" indent="0" algn="l" defTabSz="4298410" rtl="0" eaLnBrk="1" fontAlgn="auto" latinLnBrk="0" hangingPunct="1">
              <a:lnSpc>
                <a:spcPct val="100000"/>
              </a:lnSpc>
              <a:spcBef>
                <a:spcPct val="20000"/>
              </a:spcBef>
              <a:spcAft>
                <a:spcPts val="0"/>
              </a:spcAft>
              <a:buClrTx/>
              <a:buSzTx/>
              <a:buFont typeface="Arial" pitchFamily="34" charset="0"/>
              <a:buNone/>
              <a:tabLst/>
              <a:defRPr/>
            </a:pPr>
            <a:endParaRPr kumimoji="0" lang="en-US" sz="2800" b="0" i="0" u="none" strike="noStrike" kern="1200" cap="none" spc="0" normalizeH="0" baseline="0" noProof="0" dirty="0">
              <a:ln>
                <a:noFill/>
              </a:ln>
              <a:solidFill>
                <a:schemeClr val="accent5">
                  <a:lumMod val="50000"/>
                </a:schemeClr>
              </a:solidFill>
              <a:effectLst/>
              <a:uLnTx/>
              <a:uFillTx/>
              <a:latin typeface="Trebuchet MS" pitchFamily="34" charset="0"/>
              <a:ea typeface="+mn-ea"/>
              <a:cs typeface="+mn-cs"/>
            </a:endParaRPr>
          </a:p>
        </p:txBody>
      </p:sp>
      <p:sp>
        <p:nvSpPr>
          <p:cNvPr id="51" name="Ellipse 50"/>
          <p:cNvSpPr/>
          <p:nvPr/>
        </p:nvSpPr>
        <p:spPr>
          <a:xfrm>
            <a:off x="10309808" y="34728005"/>
            <a:ext cx="4530436"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3200" dirty="0" smtClean="0">
                <a:cs typeface="Traditional Arabic" pitchFamily="2" charset="-78"/>
              </a:rPr>
              <a:t>- </a:t>
            </a:r>
            <a:r>
              <a:rPr lang="ar-SA" sz="3200" dirty="0" smtClean="0">
                <a:cs typeface="Traditional Arabic" pitchFamily="2" charset="-78"/>
              </a:rPr>
              <a:t>أن  </a:t>
            </a:r>
            <a:r>
              <a:rPr lang="ar-SA" sz="3200" dirty="0" smtClean="0">
                <a:cs typeface="Traditional Arabic" pitchFamily="2" charset="-78"/>
              </a:rPr>
              <a:t>تكون لتأثيرات التطوير الاداري أثار </a:t>
            </a:r>
            <a:r>
              <a:rPr lang="ar-SA" sz="3200" dirty="0" err="1" smtClean="0">
                <a:cs typeface="Traditional Arabic" pitchFamily="2" charset="-78"/>
              </a:rPr>
              <a:t>واضحة .</a:t>
            </a:r>
            <a:r>
              <a:rPr lang="ar-SA" sz="3200" dirty="0" smtClean="0">
                <a:cs typeface="Traditional Arabic" pitchFamily="2" charset="-78"/>
              </a:rPr>
              <a:t> </a:t>
            </a:r>
            <a:endParaRPr lang="fr-FR" sz="3200" dirty="0" smtClean="0">
              <a:cs typeface="Traditional Arabic" pitchFamily="2" charset="-78"/>
            </a:endParaRPr>
          </a:p>
        </p:txBody>
      </p:sp>
      <p:sp>
        <p:nvSpPr>
          <p:cNvPr id="52" name="Ellipse 51"/>
          <p:cNvSpPr/>
          <p:nvPr/>
        </p:nvSpPr>
        <p:spPr>
          <a:xfrm>
            <a:off x="5512872" y="34728005"/>
            <a:ext cx="4530436"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3200" dirty="0" smtClean="0">
                <a:cs typeface="Traditional Arabic" pitchFamily="2" charset="-78"/>
              </a:rPr>
              <a:t>- </a:t>
            </a:r>
            <a:r>
              <a:rPr lang="ar-SA" sz="3200" dirty="0" smtClean="0">
                <a:cs typeface="Traditional Arabic" pitchFamily="2" charset="-78"/>
              </a:rPr>
              <a:t>أن مستوى </a:t>
            </a:r>
            <a:r>
              <a:rPr lang="ar-SA" sz="3200" dirty="0" smtClean="0">
                <a:cs typeface="Traditional Arabic" pitchFamily="2" charset="-78"/>
              </a:rPr>
              <a:t> الفروق حسب الدراسة  مختلفة</a:t>
            </a:r>
            <a:endParaRPr lang="fr-FR" sz="3200" dirty="0" smtClean="0">
              <a:cs typeface="Traditional Arabic" pitchFamily="2" charset="-78"/>
            </a:endParaRPr>
          </a:p>
        </p:txBody>
      </p:sp>
      <p:sp>
        <p:nvSpPr>
          <p:cNvPr id="53" name="Ellipse 52"/>
          <p:cNvSpPr/>
          <p:nvPr/>
        </p:nvSpPr>
        <p:spPr>
          <a:xfrm>
            <a:off x="569009" y="34728005"/>
            <a:ext cx="4530436"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3200" dirty="0" smtClean="0">
                <a:cs typeface="Traditional Arabic" pitchFamily="2" charset="-78"/>
              </a:rPr>
              <a:t>- </a:t>
            </a:r>
            <a:r>
              <a:rPr lang="ar-SA" sz="3200" dirty="0" smtClean="0">
                <a:cs typeface="Traditional Arabic" pitchFamily="2" charset="-78"/>
              </a:rPr>
              <a:t>أن </a:t>
            </a:r>
            <a:r>
              <a:rPr lang="ar-SA" sz="3200" dirty="0" smtClean="0">
                <a:cs typeface="Traditional Arabic" pitchFamily="2" charset="-78"/>
              </a:rPr>
              <a:t>يؤدي متغير الجنس في المطاحن إلى </a:t>
            </a:r>
            <a:r>
              <a:rPr lang="ar-SA" sz="3200" dirty="0" err="1" smtClean="0">
                <a:cs typeface="Traditional Arabic" pitchFamily="2" charset="-78"/>
              </a:rPr>
              <a:t>فروقات</a:t>
            </a:r>
            <a:r>
              <a:rPr lang="ar-SA" sz="3200" dirty="0" smtClean="0">
                <a:cs typeface="Traditional Arabic" pitchFamily="2" charset="-78"/>
              </a:rPr>
              <a:t> كبيرة.</a:t>
            </a:r>
            <a:endParaRPr lang="fr-FR" sz="3200" dirty="0" smtClean="0">
              <a:cs typeface="Traditional Arabic" pitchFamily="2" charset="-78"/>
            </a:endParaRPr>
          </a:p>
        </p:txBody>
      </p:sp>
      <p:cxnSp>
        <p:nvCxnSpPr>
          <p:cNvPr id="55" name="Connecteur droit avec flèche 54"/>
          <p:cNvCxnSpPr>
            <a:stCxn id="15" idx="2"/>
          </p:cNvCxnSpPr>
          <p:nvPr/>
        </p:nvCxnSpPr>
        <p:spPr>
          <a:xfrm rot="16200000" flipH="1">
            <a:off x="8745218" y="31239867"/>
            <a:ext cx="2441284" cy="45349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7" name="Connecteur droit avec flèche 56"/>
          <p:cNvCxnSpPr>
            <a:stCxn id="15" idx="2"/>
          </p:cNvCxnSpPr>
          <p:nvPr/>
        </p:nvCxnSpPr>
        <p:spPr>
          <a:xfrm rot="5400000">
            <a:off x="6465269" y="33494907"/>
            <a:ext cx="2441284" cy="249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9" name="Connecteur droit avec flèche 58"/>
          <p:cNvCxnSpPr>
            <a:stCxn id="15" idx="2"/>
          </p:cNvCxnSpPr>
          <p:nvPr/>
        </p:nvCxnSpPr>
        <p:spPr>
          <a:xfrm rot="5400000">
            <a:off x="4173219" y="31202857"/>
            <a:ext cx="2441284" cy="46090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ZoneTexte 35"/>
          <p:cNvSpPr txBox="1"/>
          <p:nvPr/>
        </p:nvSpPr>
        <p:spPr>
          <a:xfrm>
            <a:off x="1797269" y="38972359"/>
            <a:ext cx="12423228" cy="2431435"/>
          </a:xfrm>
          <a:prstGeom prst="rect">
            <a:avLst/>
          </a:prstGeom>
          <a:noFill/>
        </p:spPr>
        <p:txBody>
          <a:bodyPr wrap="square" rtlCol="0">
            <a:spAutoFit/>
          </a:bodyPr>
          <a:lstStyle/>
          <a:p>
            <a:pPr algn="r" rtl="1"/>
            <a:r>
              <a:rPr lang="fr-FR" sz="4000" b="1" dirty="0" smtClean="0">
                <a:latin typeface="Traditional Arabic" pitchFamily="18" charset="-78"/>
                <a:cs typeface="Traditional Arabic" pitchFamily="18" charset="-78"/>
              </a:rPr>
              <a:t>-</a:t>
            </a:r>
            <a:r>
              <a:rPr lang="ar-SA" sz="4000" b="1" dirty="0" err="1" smtClean="0">
                <a:latin typeface="Traditional Arabic" pitchFamily="18" charset="-78"/>
                <a:cs typeface="Traditional Arabic" pitchFamily="18" charset="-78"/>
              </a:rPr>
              <a:t>الصرن</a:t>
            </a:r>
            <a:r>
              <a:rPr lang="ar-SA" sz="4000" b="1" dirty="0" smtClean="0">
                <a:latin typeface="Traditional Arabic" pitchFamily="18" charset="-78"/>
                <a:cs typeface="Traditional Arabic" pitchFamily="18" charset="-78"/>
              </a:rPr>
              <a:t> رعد</a:t>
            </a:r>
            <a:r>
              <a:rPr lang="ar-DZ" sz="4000" b="1" dirty="0" err="1" smtClean="0">
                <a:latin typeface="Traditional Arabic" pitchFamily="18" charset="-78"/>
                <a:cs typeface="Traditional Arabic" pitchFamily="18" charset="-78"/>
              </a:rPr>
              <a:t>،</a:t>
            </a:r>
            <a:r>
              <a:rPr lang="ar-DZ" sz="4000" b="1" dirty="0" smtClean="0">
                <a:latin typeface="Traditional Arabic" pitchFamily="18" charset="-78"/>
                <a:cs typeface="Traditional Arabic" pitchFamily="18" charset="-78"/>
              </a:rPr>
              <a:t> </a:t>
            </a:r>
            <a:r>
              <a:rPr lang="ar-SA" sz="4000" b="1" dirty="0" smtClean="0">
                <a:latin typeface="Traditional Arabic" pitchFamily="18" charset="-78"/>
                <a:cs typeface="Traditional Arabic" pitchFamily="18" charset="-78"/>
              </a:rPr>
              <a:t>صناعة التنمية الادارية في القرن الحادي والعشرين، دار الرضا للنشر،دمشق،2002،</a:t>
            </a:r>
            <a:r>
              <a:rPr lang="ar-SA" sz="4000" b="1" dirty="0" err="1" smtClean="0">
                <a:latin typeface="Traditional Arabic" pitchFamily="18" charset="-78"/>
                <a:cs typeface="Traditional Arabic" pitchFamily="18" charset="-78"/>
              </a:rPr>
              <a:t>ص74</a:t>
            </a:r>
            <a:r>
              <a:rPr lang="ar-SA" sz="4000" b="1" dirty="0" smtClean="0">
                <a:latin typeface="Traditional Arabic" pitchFamily="18" charset="-78"/>
                <a:cs typeface="Traditional Arabic" pitchFamily="18" charset="-78"/>
              </a:rPr>
              <a:t> </a:t>
            </a:r>
            <a:r>
              <a:rPr lang="ar-SA" sz="4000" b="1" dirty="0" err="1" smtClean="0">
                <a:latin typeface="Traditional Arabic" pitchFamily="18" charset="-78"/>
                <a:cs typeface="Traditional Arabic" pitchFamily="18" charset="-78"/>
              </a:rPr>
              <a:t>.</a:t>
            </a:r>
            <a:endParaRPr lang="fr-FR" sz="4000" b="1" dirty="0" smtClean="0">
              <a:latin typeface="Traditional Arabic" pitchFamily="18" charset="-78"/>
              <a:cs typeface="Traditional Arabic" pitchFamily="18" charset="-78"/>
            </a:endParaRPr>
          </a:p>
          <a:p>
            <a:pPr algn="r" rtl="1"/>
            <a:r>
              <a:rPr lang="fr-FR" sz="3600" dirty="0" smtClean="0">
                <a:latin typeface="Traditional Arabic" pitchFamily="18" charset="-78"/>
                <a:cs typeface="Traditional Arabic" pitchFamily="18" charset="-78"/>
              </a:rPr>
              <a:t>- </a:t>
            </a:r>
            <a:r>
              <a:rPr lang="ar-SA" sz="3600" dirty="0" smtClean="0">
                <a:latin typeface="Traditional Arabic" pitchFamily="18" charset="-78"/>
                <a:cs typeface="Traditional Arabic" pitchFamily="18" charset="-78"/>
              </a:rPr>
              <a:t>عبد الرحمن أحمد </a:t>
            </a:r>
            <a:r>
              <a:rPr lang="ar-SA" sz="3600" dirty="0" err="1" smtClean="0">
                <a:latin typeface="Traditional Arabic" pitchFamily="18" charset="-78"/>
                <a:cs typeface="Traditional Arabic" pitchFamily="18" charset="-78"/>
              </a:rPr>
              <a:t>هيجان</a:t>
            </a:r>
            <a:r>
              <a:rPr lang="ar-SA" sz="3600" dirty="0" smtClean="0">
                <a:latin typeface="Traditional Arabic" pitchFamily="18" charset="-78"/>
                <a:cs typeface="Traditional Arabic" pitchFamily="18" charset="-78"/>
              </a:rPr>
              <a:t>،الولاء التنظيمي للمدير السعودي،رسالة </a:t>
            </a:r>
            <a:r>
              <a:rPr lang="ar-SA" sz="3600" dirty="0" err="1" smtClean="0">
                <a:latin typeface="Traditional Arabic" pitchFamily="18" charset="-78"/>
                <a:cs typeface="Traditional Arabic" pitchFamily="18" charset="-78"/>
              </a:rPr>
              <a:t>ماجيستير</a:t>
            </a:r>
            <a:r>
              <a:rPr lang="ar-SA" sz="3600" dirty="0" smtClean="0">
                <a:latin typeface="Traditional Arabic" pitchFamily="18" charset="-78"/>
                <a:cs typeface="Traditional Arabic" pitchFamily="18" charset="-78"/>
              </a:rPr>
              <a:t>،جامعة </a:t>
            </a:r>
            <a:r>
              <a:rPr lang="ar-SA" sz="3600" dirty="0" err="1" smtClean="0">
                <a:latin typeface="Traditional Arabic" pitchFamily="18" charset="-78"/>
                <a:cs typeface="Traditional Arabic" pitchFamily="18" charset="-78"/>
              </a:rPr>
              <a:t>نايف</a:t>
            </a:r>
            <a:r>
              <a:rPr lang="ar-SA" sz="3600" dirty="0" smtClean="0">
                <a:latin typeface="Traditional Arabic" pitchFamily="18" charset="-78"/>
                <a:cs typeface="Traditional Arabic" pitchFamily="18" charset="-78"/>
              </a:rPr>
              <a:t> للعلوم </a:t>
            </a:r>
            <a:r>
              <a:rPr lang="ar-SA" sz="3600" dirty="0" err="1" smtClean="0">
                <a:latin typeface="Traditional Arabic" pitchFamily="18" charset="-78"/>
                <a:cs typeface="Traditional Arabic" pitchFamily="18" charset="-78"/>
              </a:rPr>
              <a:t>الآمية</a:t>
            </a:r>
            <a:r>
              <a:rPr lang="ar-SA" sz="3600" dirty="0" smtClean="0">
                <a:latin typeface="Traditional Arabic" pitchFamily="18" charset="-78"/>
                <a:cs typeface="Traditional Arabic" pitchFamily="18" charset="-78"/>
              </a:rPr>
              <a:t> </a:t>
            </a:r>
            <a:r>
              <a:rPr lang="ar-SA" sz="3600" dirty="0" err="1" smtClean="0">
                <a:latin typeface="Traditional Arabic" pitchFamily="18" charset="-78"/>
                <a:cs typeface="Traditional Arabic" pitchFamily="18" charset="-78"/>
              </a:rPr>
              <a:t>السعودية </a:t>
            </a:r>
            <a:r>
              <a:rPr lang="ar-SA" sz="3600" dirty="0" smtClean="0">
                <a:latin typeface="Traditional Arabic" pitchFamily="18" charset="-78"/>
                <a:cs typeface="Traditional Arabic" pitchFamily="18" charset="-78"/>
              </a:rPr>
              <a:t>،1998،</a:t>
            </a:r>
            <a:r>
              <a:rPr lang="ar-SA" sz="3600" dirty="0" err="1" smtClean="0">
                <a:latin typeface="Traditional Arabic" pitchFamily="18" charset="-78"/>
                <a:cs typeface="Traditional Arabic" pitchFamily="18" charset="-78"/>
              </a:rPr>
              <a:t>ص30</a:t>
            </a:r>
            <a:r>
              <a:rPr lang="ar-SA" sz="3600" dirty="0" smtClean="0">
                <a:latin typeface="Traditional Arabic" pitchFamily="18" charset="-78"/>
                <a:cs typeface="Traditional Arabic" pitchFamily="18" charset="-78"/>
              </a:rPr>
              <a:t>-</a:t>
            </a:r>
            <a:r>
              <a:rPr lang="ar-SA" sz="3600" dirty="0" err="1" smtClean="0">
                <a:latin typeface="Traditional Arabic" pitchFamily="18" charset="-78"/>
                <a:cs typeface="Traditional Arabic" pitchFamily="18" charset="-78"/>
              </a:rPr>
              <a:t>ص39</a:t>
            </a:r>
            <a:r>
              <a:rPr lang="ar-SA" sz="3600" dirty="0" smtClean="0">
                <a:latin typeface="Traditional Arabic" pitchFamily="18" charset="-78"/>
                <a:cs typeface="Traditional Arabic" pitchFamily="18" charset="-78"/>
              </a:rPr>
              <a:t> </a:t>
            </a:r>
            <a:r>
              <a:rPr lang="ar-SA" sz="3600" dirty="0" err="1" smtClean="0">
                <a:latin typeface="Traditional Arabic" pitchFamily="18" charset="-78"/>
                <a:cs typeface="Traditional Arabic" pitchFamily="18" charset="-78"/>
              </a:rPr>
              <a:t>.</a:t>
            </a:r>
            <a:endParaRPr lang="ar-DZ" sz="3600" dirty="0" smtClean="0">
              <a:latin typeface="Traditional Arabic" pitchFamily="18" charset="-78"/>
              <a:cs typeface="Traditional Arabic" pitchFamily="18" charset="-78"/>
            </a:endParaRPr>
          </a:p>
        </p:txBody>
      </p:sp>
      <p:sp>
        <p:nvSpPr>
          <p:cNvPr id="68" name="Ellipse 67"/>
          <p:cNvSpPr/>
          <p:nvPr/>
        </p:nvSpPr>
        <p:spPr>
          <a:xfrm>
            <a:off x="6014755" y="11034044"/>
            <a:ext cx="4028553" cy="38849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DZ" sz="2800" dirty="0" smtClean="0">
                <a:latin typeface="Traditional Arabic" pitchFamily="18" charset="-78"/>
                <a:cs typeface="Traditional Arabic" pitchFamily="18" charset="-78"/>
              </a:rPr>
              <a:t>الفرضية الثانية</a:t>
            </a:r>
            <a:r>
              <a:rPr lang="ar-SA" sz="2800" dirty="0" smtClean="0">
                <a:latin typeface="Traditional Arabic" pitchFamily="18" charset="-78"/>
                <a:cs typeface="Traditional Arabic" pitchFamily="18" charset="-78"/>
              </a:rPr>
              <a:t> هي توجد فروق </a:t>
            </a:r>
            <a:r>
              <a:rPr lang="ar-SA" sz="2800" dirty="0" err="1" smtClean="0">
                <a:latin typeface="Traditional Arabic" pitchFamily="18" charset="-78"/>
                <a:cs typeface="Traditional Arabic" pitchFamily="18" charset="-78"/>
              </a:rPr>
              <a:t>دات</a:t>
            </a:r>
            <a:r>
              <a:rPr lang="ar-SA" sz="2800" dirty="0" smtClean="0">
                <a:latin typeface="Traditional Arabic" pitchFamily="18" charset="-78"/>
                <a:cs typeface="Traditional Arabic" pitchFamily="18" charset="-78"/>
              </a:rPr>
              <a:t> دلالة إحصائية حول محاور الدراسة تعزي الى المتغيرات التنظيمية والشخصية </a:t>
            </a:r>
            <a:r>
              <a:rPr lang="ar-SA" sz="2800" dirty="0" err="1" smtClean="0">
                <a:latin typeface="Traditional Arabic" pitchFamily="18" charset="-78"/>
                <a:cs typeface="Traditional Arabic" pitchFamily="18" charset="-78"/>
              </a:rPr>
              <a:t>لهم.</a:t>
            </a:r>
            <a:r>
              <a:rPr lang="ar-SA" sz="2800" dirty="0" smtClean="0">
                <a:latin typeface="Traditional Arabic" pitchFamily="18" charset="-78"/>
                <a:cs typeface="Traditional Arabic" pitchFamily="18" charset="-78"/>
              </a:rPr>
              <a:t>  </a:t>
            </a:r>
            <a:endParaRPr lang="fr-FR" sz="2800" dirty="0" smtClean="0">
              <a:latin typeface="Traditional Arabic" pitchFamily="18" charset="-78"/>
              <a:cs typeface="Traditional Arabic" pitchFamily="18" charset="-78"/>
            </a:endParaRPr>
          </a:p>
          <a:p>
            <a:pPr lvl="0" algn="r" rtl="1"/>
            <a:endParaRPr lang="fr-FR" sz="2800" dirty="0">
              <a:cs typeface="Traditional Arabic" pitchFamily="2" charset="-78"/>
            </a:endParaRPr>
          </a:p>
        </p:txBody>
      </p:sp>
      <p:cxnSp>
        <p:nvCxnSpPr>
          <p:cNvPr id="69" name="Connecteur droit avec flèche 68"/>
          <p:cNvCxnSpPr/>
          <p:nvPr/>
        </p:nvCxnSpPr>
        <p:spPr>
          <a:xfrm rot="5400000">
            <a:off x="7783350" y="10780001"/>
            <a:ext cx="506497"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874869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843</TotalTime>
  <Words>562</Words>
  <Application>Microsoft Office PowerPoint</Application>
  <PresentationFormat>Personnalisé</PresentationFormat>
  <Paragraphs>54</Paragraphs>
  <Slides>1</Slides>
  <Notes>1</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1</vt:i4>
      </vt:variant>
    </vt:vector>
  </HeadingPairs>
  <TitlesOfParts>
    <vt:vector size="4" baseType="lpstr">
      <vt:lpstr>PosterPresentations.com-100CMx140CM</vt:lpstr>
      <vt:lpstr>Classic - Wide Center</vt:lpstr>
      <vt:lpstr>Image</vt:lpstr>
      <vt:lpstr>Diapositive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admin</cp:lastModifiedBy>
  <cp:revision>101</cp:revision>
  <dcterms:created xsi:type="dcterms:W3CDTF">2012-02-10T00:21:22Z</dcterms:created>
  <dcterms:modified xsi:type="dcterms:W3CDTF">2015-02-24T21:45:05Z</dcterms:modified>
</cp:coreProperties>
</file>