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30" d="100"/>
          <a:sy n="30" d="100"/>
        </p:scale>
        <p:origin x="-1140" y="-90"/>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3/3/2015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3/3/2015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5467768"/>
          </a:xfrm>
        </p:spPr>
        <p:txBody>
          <a:bodyPr/>
          <a:lstStyle/>
          <a:p>
            <a:pPr algn="r" rtl="1"/>
            <a:r>
              <a:rPr lang="ar-DZ" sz="4800" dirty="0" smtClean="0">
                <a:cs typeface="Traditional Arabic" pitchFamily="2" charset="-78"/>
              </a:rPr>
              <a:t>      بغية الوصول إلى الأهداف المرجوة وللإجابة على إشكالية البحث المطروحة استعملنا المنهج الوصفي وهذا باستخلاص الجانب النظري لأهم الدارسات والأطروحات والمقالات العلمية التي تناولت الموضوع .</a:t>
            </a:r>
            <a:endParaRPr lang="fr-FR" sz="4800" dirty="0" smtClean="0">
              <a:cs typeface="Traditional Arabic" pitchFamily="2" charset="-78"/>
            </a:endParaRPr>
          </a:p>
          <a:p>
            <a:pPr algn="r" rtl="1"/>
            <a:r>
              <a:rPr lang="ar-DZ" sz="4800" dirty="0" smtClean="0">
                <a:cs typeface="Traditional Arabic" pitchFamily="2" charset="-78"/>
              </a:rPr>
              <a:t> </a:t>
            </a:r>
            <a:endParaRPr lang="fr-FR" sz="4800" dirty="0" smtClean="0">
              <a:cs typeface="Traditional Arabic" pitchFamily="2" charset="-78"/>
            </a:endParaRPr>
          </a:p>
          <a:p>
            <a:pPr lvl="0" algn="r" rtl="1"/>
            <a:r>
              <a:rPr lang="ar-DZ" sz="4800" dirty="0" smtClean="0">
                <a:cs typeface="Traditional Arabic" pitchFamily="2" charset="-78"/>
              </a:rPr>
              <a:t>    وكما اعتمدنا  على أسلوب دراسة حالة في الجانب التطبيقي </a:t>
            </a:r>
            <a:r>
              <a:rPr lang="ar-DZ" sz="4800" dirty="0" err="1" smtClean="0">
                <a:cs typeface="Traditional Arabic" pitchFamily="2" charset="-78"/>
              </a:rPr>
              <a:t>و</a:t>
            </a:r>
            <a:r>
              <a:rPr lang="ar-DZ" sz="4800" dirty="0" smtClean="0">
                <a:cs typeface="Traditional Arabic" pitchFamily="2" charset="-78"/>
              </a:rPr>
              <a:t> قمنا بدراسة حالة مؤسسة </a:t>
            </a:r>
            <a:r>
              <a:rPr lang="ar-DZ" sz="4800" dirty="0" err="1" smtClean="0">
                <a:cs typeface="Traditional Arabic" pitchFamily="2" charset="-78"/>
              </a:rPr>
              <a:t>نفطال</a:t>
            </a:r>
            <a:r>
              <a:rPr lang="ar-DZ" sz="4800" dirty="0" smtClean="0">
                <a:cs typeface="Traditional Arabic" pitchFamily="2" charset="-78"/>
              </a:rPr>
              <a:t> ، </a:t>
            </a:r>
            <a:r>
              <a:rPr lang="ar-DZ" sz="4800" dirty="0" err="1" smtClean="0">
                <a:cs typeface="Traditional Arabic" pitchFamily="2" charset="-78"/>
              </a:rPr>
              <a:t>و</a:t>
            </a:r>
            <a:r>
              <a:rPr lang="ar-DZ" sz="4800" dirty="0" smtClean="0">
                <a:cs typeface="Traditional Arabic" pitchFamily="2" charset="-78"/>
              </a:rPr>
              <a:t> استعملنا أسلوب المقابلة </a:t>
            </a:r>
            <a:r>
              <a:rPr lang="ar-DZ" sz="4800" dirty="0" err="1" smtClean="0">
                <a:cs typeface="Traditional Arabic" pitchFamily="2" charset="-78"/>
              </a:rPr>
              <a:t>و</a:t>
            </a:r>
            <a:r>
              <a:rPr lang="ar-DZ" sz="4800" dirty="0" smtClean="0">
                <a:cs typeface="Traditional Arabic" pitchFamily="2" charset="-78"/>
              </a:rPr>
              <a:t> </a:t>
            </a:r>
            <a:r>
              <a:rPr lang="ar-DZ" sz="4800" dirty="0" err="1" smtClean="0">
                <a:cs typeface="Traditional Arabic" pitchFamily="2" charset="-78"/>
              </a:rPr>
              <a:t>الإستبيان</a:t>
            </a:r>
            <a:r>
              <a:rPr lang="ar-DZ" sz="4800" dirty="0" smtClean="0">
                <a:cs typeface="Traditional Arabic" pitchFamily="2" charset="-78"/>
              </a:rPr>
              <a:t> .</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69009" y="2063564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57254" y="6463862"/>
            <a:ext cx="14287682" cy="19706196"/>
          </a:xfrm>
        </p:spPr>
        <p:txBody>
          <a:bodyPr/>
          <a:lstStyle/>
          <a:p>
            <a:pPr lvl="0" defTabSz="914400" rtl="1" fontAlgn="base">
              <a:spcBef>
                <a:spcPct val="0"/>
              </a:spcBef>
              <a:spcAft>
                <a:spcPct val="0"/>
              </a:spcAft>
            </a:pPr>
            <a:r>
              <a:rPr lang="fr-FR" sz="6000" u="none" dirty="0" smtClean="0">
                <a:cs typeface="Traditional Arabic" pitchFamily="2" charset="-78"/>
              </a:rPr>
              <a:t>     </a:t>
            </a:r>
            <a:r>
              <a:rPr lang="ar-DZ" sz="6000" u="none" dirty="0" smtClean="0">
                <a:cs typeface="Traditional Arabic" pitchFamily="2" charset="-78"/>
              </a:rPr>
              <a:t>مقدمة</a:t>
            </a:r>
            <a:endParaRPr lang="fr-FR" sz="6000" u="none" dirty="0" smtClean="0">
              <a:cs typeface="Traditional Arabic" pitchFamily="2" charset="-78"/>
            </a:endParaRPr>
          </a:p>
          <a:p>
            <a:pPr lvl="0" algn="r" defTabSz="914400" rtl="1" fontAlgn="base">
              <a:spcBef>
                <a:spcPct val="0"/>
              </a:spcBef>
              <a:spcAft>
                <a:spcPct val="0"/>
              </a:spcAft>
            </a:pPr>
            <a:r>
              <a:rPr lang="ar-SA" sz="4400" b="0" u="none" dirty="0" smtClean="0">
                <a:solidFill>
                  <a:schemeClr val="tx1"/>
                </a:solidFill>
                <a:latin typeface="Traditional Arabic" pitchFamily="18" charset="-78"/>
                <a:ea typeface="Calibri" pitchFamily="34" charset="0"/>
                <a:cs typeface="Traditional Arabic" pitchFamily="18" charset="-78"/>
              </a:rPr>
              <a:t>تعتبر الرقابة بمثابة وظيفة دائمة ومستمرة ينبغي القيام </a:t>
            </a:r>
            <a:r>
              <a:rPr lang="ar-SA" sz="4400" b="0" u="none" dirty="0" err="1" smtClean="0">
                <a:solidFill>
                  <a:schemeClr val="tx1"/>
                </a:solidFill>
                <a:latin typeface="Traditional Arabic" pitchFamily="18" charset="-78"/>
                <a:ea typeface="Calibri" pitchFamily="34" charset="0"/>
                <a:cs typeface="Traditional Arabic" pitchFamily="18" charset="-78"/>
              </a:rPr>
              <a:t>بها</a:t>
            </a:r>
            <a:r>
              <a:rPr lang="ar-SA" sz="4400" b="0" u="none" dirty="0" smtClean="0">
                <a:solidFill>
                  <a:schemeClr val="tx1"/>
                </a:solidFill>
                <a:latin typeface="Traditional Arabic" pitchFamily="18" charset="-78"/>
                <a:ea typeface="Calibri" pitchFamily="34" charset="0"/>
                <a:cs typeface="Traditional Arabic" pitchFamily="18" charset="-78"/>
              </a:rPr>
              <a:t> في كافة مجالات النشاط الإنساني من حيث اعتبارها نظاما لضبط الأداء وضمان تحقيق الأهداف المسطرة ومع تطور حجم المشاريع</a:t>
            </a:r>
            <a:endParaRPr lang="fr-FR" sz="4400" b="0" u="none" dirty="0" smtClean="0">
              <a:solidFill>
                <a:schemeClr val="tx1"/>
              </a:solidFill>
              <a:latin typeface="Arial" pitchFamily="34" charset="0"/>
              <a:cs typeface="Arial" pitchFamily="34" charset="0"/>
            </a:endParaRPr>
          </a:p>
          <a:p>
            <a:pPr lvl="0" algn="r" defTabSz="914400" rtl="1" eaLnBrk="0" fontAlgn="base" hangingPunct="0">
              <a:spcBef>
                <a:spcPct val="0"/>
              </a:spcBef>
              <a:spcAft>
                <a:spcPct val="0"/>
              </a:spcAft>
            </a:pPr>
            <a:r>
              <a:rPr lang="ar-SA" sz="4400" b="0" u="none" dirty="0" smtClean="0">
                <a:solidFill>
                  <a:schemeClr val="tx1"/>
                </a:solidFill>
                <a:latin typeface="Traditional Arabic" pitchFamily="18" charset="-78"/>
                <a:ea typeface="Calibri" pitchFamily="34" charset="0"/>
                <a:cs typeface="Traditional Arabic" pitchFamily="18" charset="-78"/>
              </a:rPr>
              <a:t>الاقتصادية، زاد الاهتمام</a:t>
            </a:r>
            <a:r>
              <a:rPr lang="fr-FR" sz="4400" b="0" u="none" dirty="0" smtClean="0">
                <a:solidFill>
                  <a:schemeClr val="tx1"/>
                </a:solidFill>
                <a:latin typeface="Traditional Arabic" pitchFamily="18" charset="-78"/>
                <a:ea typeface="Calibri" pitchFamily="34" charset="0"/>
                <a:cs typeface="Traditional Arabic" pitchFamily="18" charset="-78"/>
              </a:rPr>
              <a:t>  </a:t>
            </a:r>
            <a:r>
              <a:rPr lang="ar-SA" sz="4400" b="0" u="none" dirty="0" smtClean="0">
                <a:solidFill>
                  <a:schemeClr val="tx1"/>
                </a:solidFill>
                <a:latin typeface="Traditional Arabic" pitchFamily="18" charset="-78"/>
                <a:ea typeface="Calibri" pitchFamily="34" charset="0"/>
                <a:cs typeface="Traditional Arabic" pitchFamily="18" charset="-78"/>
              </a:rPr>
              <a:t>بنظام الرقابة الداخلية حتى يتمتع نظام المعلومات بخاصيتي السلامة والمصداقية من خلال فرض الأدوات الرقابية وهذا ما </a:t>
            </a:r>
            <a:r>
              <a:rPr lang="ar-DZ" sz="4400" b="0" u="none" dirty="0" smtClean="0">
                <a:solidFill>
                  <a:schemeClr val="tx1"/>
                </a:solidFill>
                <a:latin typeface="Traditional Arabic" pitchFamily="18" charset="-78"/>
                <a:ea typeface="Calibri" pitchFamily="34" charset="0"/>
                <a:cs typeface="Traditional Arabic" pitchFamily="18" charset="-78"/>
              </a:rPr>
              <a:t>تسعى إليه </a:t>
            </a:r>
            <a:r>
              <a:rPr lang="ar-SA" sz="4400" b="0" u="none" dirty="0" smtClean="0">
                <a:solidFill>
                  <a:schemeClr val="tx1"/>
                </a:solidFill>
                <a:latin typeface="Traditional Arabic" pitchFamily="18" charset="-78"/>
                <a:ea typeface="Calibri" pitchFamily="34" charset="0"/>
                <a:cs typeface="Traditional Arabic" pitchFamily="18" charset="-78"/>
              </a:rPr>
              <a:t>المؤسسات الجزائرية من أجل</a:t>
            </a:r>
            <a:endParaRPr lang="fr-FR" sz="4400" b="0" u="none" dirty="0" smtClean="0">
              <a:solidFill>
                <a:schemeClr val="tx1"/>
              </a:solidFill>
              <a:latin typeface="Arial" pitchFamily="34" charset="0"/>
              <a:cs typeface="Arial" pitchFamily="34" charset="0"/>
            </a:endParaRPr>
          </a:p>
          <a:p>
            <a:pPr lvl="0" algn="r" defTabSz="914400" rtl="1" eaLnBrk="0" fontAlgn="base" hangingPunct="0">
              <a:spcBef>
                <a:spcPct val="0"/>
              </a:spcBef>
              <a:spcAft>
                <a:spcPct val="0"/>
              </a:spcAft>
            </a:pPr>
            <a:r>
              <a:rPr lang="ar-SA" sz="4400" b="0" u="none" dirty="0" smtClean="0">
                <a:solidFill>
                  <a:schemeClr val="tx1"/>
                </a:solidFill>
                <a:latin typeface="Traditional Arabic" pitchFamily="18" charset="-78"/>
                <a:ea typeface="Calibri" pitchFamily="34" charset="0"/>
                <a:cs typeface="Traditional Arabic" pitchFamily="18" charset="-78"/>
              </a:rPr>
              <a:t>تأهيلها والنهوض بوضعيتها، </a:t>
            </a:r>
            <a:r>
              <a:rPr lang="ar-DZ" sz="4400" b="0" u="none" dirty="0" smtClean="0">
                <a:solidFill>
                  <a:schemeClr val="tx1"/>
                </a:solidFill>
                <a:latin typeface="Traditional Arabic" pitchFamily="18" charset="-78"/>
                <a:ea typeface="Calibri" pitchFamily="34" charset="0"/>
                <a:cs typeface="Traditional Arabic" pitchFamily="18" charset="-78"/>
              </a:rPr>
              <a:t>يعتبر</a:t>
            </a:r>
            <a:r>
              <a:rPr lang="ar-SA" sz="4400" b="0" u="none" dirty="0" smtClean="0">
                <a:solidFill>
                  <a:schemeClr val="tx1"/>
                </a:solidFill>
                <a:latin typeface="Traditional Arabic" pitchFamily="18" charset="-78"/>
                <a:ea typeface="Calibri" pitchFamily="34" charset="0"/>
                <a:cs typeface="Traditional Arabic" pitchFamily="18" charset="-78"/>
              </a:rPr>
              <a:t> المورد البشري من أهم موارد المؤسسة ،و نظرا لارتباطه الكبير بالأداء أصبح من اهتمامات نظام الرقابة الداخلية الذي يعتبر بمثابة ضمانات تساعد على التحكم في المؤسسة من أجل تحقيق الأهداف </a:t>
            </a:r>
            <a:endParaRPr lang="fr-FR" sz="4400" b="0" u="none" dirty="0" smtClean="0">
              <a:solidFill>
                <a:schemeClr val="tx1"/>
              </a:solidFill>
              <a:latin typeface="Arial" pitchFamily="34" charset="0"/>
              <a:cs typeface="Arial" pitchFamily="34" charset="0"/>
            </a:endParaRPr>
          </a:p>
          <a:p>
            <a:pPr lvl="0" algn="r" defTabSz="914400" rtl="1" eaLnBrk="0" fontAlgn="base" hangingPunct="0">
              <a:spcBef>
                <a:spcPct val="0"/>
              </a:spcBef>
              <a:spcAft>
                <a:spcPct val="0"/>
              </a:spcAft>
            </a:pPr>
            <a:r>
              <a:rPr lang="ar-SA" sz="4400" b="0" u="none" dirty="0" smtClean="0">
                <a:solidFill>
                  <a:schemeClr val="tx1"/>
                </a:solidFill>
                <a:latin typeface="Traditional Arabic" pitchFamily="18" charset="-78"/>
                <a:ea typeface="Calibri" pitchFamily="34" charset="0"/>
                <a:cs typeface="Traditional Arabic" pitchFamily="18" charset="-78"/>
              </a:rPr>
              <a:t>وتجدر الإشارة إلى أن لنظام الرقابة الداخلية عناصر تمكنه من أن يتمتع بالفعالية مثل  الخريطة التنظيمية، نظام سجلات ومستندات </a:t>
            </a:r>
            <a:r>
              <a:rPr lang="ar-SA" sz="4400" b="0" u="none" dirty="0" err="1" smtClean="0">
                <a:solidFill>
                  <a:schemeClr val="tx1"/>
                </a:solidFill>
                <a:latin typeface="Traditional Arabic" pitchFamily="18" charset="-78"/>
                <a:ea typeface="Calibri" pitchFamily="34" charset="0"/>
                <a:cs typeface="Traditional Arabic" pitchFamily="18" charset="-78"/>
              </a:rPr>
              <a:t>و</a:t>
            </a:r>
            <a:r>
              <a:rPr lang="ar-SA" sz="4400" b="0" u="none" dirty="0" smtClean="0">
                <a:solidFill>
                  <a:schemeClr val="tx1"/>
                </a:solidFill>
                <a:latin typeface="Traditional Arabic" pitchFamily="18" charset="-78"/>
                <a:ea typeface="Calibri" pitchFamily="34" charset="0"/>
                <a:cs typeface="Traditional Arabic" pitchFamily="18" charset="-78"/>
              </a:rPr>
              <a:t>  أدوات رقابة مناسب .الخ  </a:t>
            </a:r>
            <a:endParaRPr lang="fr-FR" sz="4400" b="0" u="none" dirty="0" smtClean="0">
              <a:solidFill>
                <a:schemeClr val="tx1"/>
              </a:solidFill>
              <a:latin typeface="Arial" pitchFamily="34" charset="0"/>
              <a:cs typeface="Arial" pitchFamily="34" charset="0"/>
            </a:endParaRPr>
          </a:p>
          <a:p>
            <a:pPr lvl="0" algn="r" defTabSz="914400" rtl="1" eaLnBrk="0" fontAlgn="base" hangingPunct="0">
              <a:spcBef>
                <a:spcPct val="0"/>
              </a:spcBef>
              <a:spcAft>
                <a:spcPct val="0"/>
              </a:spcAft>
            </a:pPr>
            <a:r>
              <a:rPr lang="ar-SA" sz="4400" b="0" u="none" dirty="0" smtClean="0">
                <a:solidFill>
                  <a:schemeClr val="tx1"/>
                </a:solidFill>
                <a:latin typeface="Traditional Arabic" pitchFamily="18" charset="-78"/>
                <a:ea typeface="Calibri" pitchFamily="34" charset="0"/>
                <a:cs typeface="Traditional Arabic" pitchFamily="18" charset="-78"/>
              </a:rPr>
              <a:t>وللتأكد من أن أداء الموارد البشرية يتوافق مع الأهداف </a:t>
            </a:r>
            <a:r>
              <a:rPr lang="ar-SA" sz="4400" b="0" u="none" dirty="0" err="1" smtClean="0">
                <a:solidFill>
                  <a:schemeClr val="tx1"/>
                </a:solidFill>
                <a:latin typeface="Traditional Arabic" pitchFamily="18" charset="-78"/>
                <a:ea typeface="Calibri" pitchFamily="34" charset="0"/>
                <a:cs typeface="Traditional Arabic" pitchFamily="18" charset="-78"/>
              </a:rPr>
              <a:t>و</a:t>
            </a:r>
            <a:r>
              <a:rPr lang="ar-SA" sz="4400" b="0" u="none" dirty="0" smtClean="0">
                <a:solidFill>
                  <a:schemeClr val="tx1"/>
                </a:solidFill>
                <a:latin typeface="Traditional Arabic" pitchFamily="18" charset="-78"/>
                <a:ea typeface="Calibri" pitchFamily="34" charset="0"/>
                <a:cs typeface="Traditional Arabic" pitchFamily="18" charset="-78"/>
              </a:rPr>
              <a:t> السياسات الموضوعة تأخذ المؤسسة بعين الاعتبار مجموعة من المعايير </a:t>
            </a:r>
            <a:endParaRPr lang="ar-SA" sz="4400" b="0" u="none" dirty="0" smtClean="0">
              <a:solidFill>
                <a:schemeClr val="tx1"/>
              </a:solidFill>
              <a:latin typeface="Arial" pitchFamily="34" charset="0"/>
              <a:cs typeface="Arial" pitchFamily="34" charset="0"/>
            </a:endParaRPr>
          </a:p>
          <a:p>
            <a:r>
              <a:rPr lang="ar-SA" sz="6000" u="none" dirty="0" smtClean="0"/>
              <a:t>الإشكالية</a:t>
            </a:r>
          </a:p>
          <a:p>
            <a:pPr algn="r"/>
            <a:r>
              <a:rPr lang="ar-SA" sz="4400" b="0" u="none" dirty="0" smtClean="0">
                <a:solidFill>
                  <a:schemeClr val="tx1"/>
                </a:solidFill>
                <a:latin typeface="Traditional Arabic" pitchFamily="18" charset="-78"/>
                <a:cs typeface="Traditional Arabic" pitchFamily="18" charset="-78"/>
              </a:rPr>
              <a:t>من خلال ما سبق تبرز معالم إشكالية البحث كالآتي:</a:t>
            </a:r>
          </a:p>
          <a:p>
            <a:pPr algn="r">
              <a:buFontTx/>
              <a:buChar char="-"/>
            </a:pPr>
            <a:r>
              <a:rPr lang="ar-SA" sz="4400" b="0" u="none" dirty="0" smtClean="0">
                <a:solidFill>
                  <a:schemeClr val="tx1"/>
                </a:solidFill>
                <a:latin typeface="Traditional Arabic" pitchFamily="18" charset="-78"/>
                <a:cs typeface="Traditional Arabic" pitchFamily="18" charset="-78"/>
              </a:rPr>
              <a:t>ما هي آليات فعالية نظام الرقابة الداخلية؟ وما مدى </a:t>
            </a:r>
            <a:r>
              <a:rPr lang="ar-DZ" sz="4400" b="0" u="none" dirty="0" smtClean="0">
                <a:solidFill>
                  <a:schemeClr val="tx1"/>
                </a:solidFill>
                <a:latin typeface="Traditional Arabic" pitchFamily="18" charset="-78"/>
                <a:cs typeface="Traditional Arabic" pitchFamily="18" charset="-78"/>
              </a:rPr>
              <a:t>تأثيرها على أداء الموارد البشرية لمؤسسة </a:t>
            </a:r>
          </a:p>
          <a:p>
            <a:pPr algn="r" rtl="1"/>
            <a:r>
              <a:rPr lang="ar-DZ" sz="4400" b="0" u="none" dirty="0" err="1" smtClean="0">
                <a:latin typeface="Traditional Arabic" pitchFamily="18" charset="-78"/>
                <a:cs typeface="Traditional Arabic" pitchFamily="18" charset="-78"/>
              </a:rPr>
              <a:t>نفطال</a:t>
            </a:r>
            <a:r>
              <a:rPr lang="ar-DZ" sz="4400" b="0" u="none" dirty="0" smtClean="0">
                <a:latin typeface="Traditional Arabic" pitchFamily="18" charset="-78"/>
                <a:cs typeface="Traditional Arabic" pitchFamily="18" charset="-78"/>
              </a:rPr>
              <a:t> ؟</a:t>
            </a:r>
          </a:p>
          <a:p>
            <a:r>
              <a:rPr lang="ar-SA" sz="6000" u="none" dirty="0" smtClean="0"/>
              <a:t>التساؤلات الأساسية</a:t>
            </a:r>
          </a:p>
          <a:p>
            <a:pPr algn="r" rtl="1"/>
            <a:r>
              <a:rPr lang="ar-SA" sz="4400" b="0" u="none" dirty="0" smtClean="0">
                <a:solidFill>
                  <a:schemeClr val="tx1"/>
                </a:solidFill>
              </a:rPr>
              <a:t>إلى جانب السؤال الجوهري للإشكالية العامة، يمكن طرح التساؤلات الآتية</a:t>
            </a:r>
            <a:endParaRPr lang="ar-DZ" sz="4400" b="0" u="none" dirty="0" smtClean="0">
              <a:solidFill>
                <a:schemeClr val="tx1"/>
              </a:solidFill>
            </a:endParaRPr>
          </a:p>
          <a:p>
            <a:pPr algn="r" rtl="1">
              <a:buFontTx/>
              <a:buChar char="-"/>
            </a:pPr>
            <a:r>
              <a:rPr lang="ar-DZ" sz="4400" b="0" u="none" dirty="0" smtClean="0">
                <a:solidFill>
                  <a:schemeClr val="tx1"/>
                </a:solidFill>
                <a:latin typeface="Traditional Arabic" pitchFamily="18" charset="-78"/>
                <a:cs typeface="Traditional Arabic" pitchFamily="18" charset="-78"/>
              </a:rPr>
              <a:t>ما معنى الرقابة ؟ و ما هو نظام الرقابة الداخلية ؟</a:t>
            </a:r>
          </a:p>
          <a:p>
            <a:pPr algn="r" rtl="1">
              <a:buFontTx/>
              <a:buChar char="-"/>
            </a:pPr>
            <a:r>
              <a:rPr lang="ar-DZ" sz="4400" b="0" u="none" dirty="0" smtClean="0">
                <a:solidFill>
                  <a:schemeClr val="tx1"/>
                </a:solidFill>
                <a:latin typeface="Traditional Arabic" pitchFamily="18" charset="-78"/>
                <a:cs typeface="Traditional Arabic" pitchFamily="18" charset="-78"/>
              </a:rPr>
              <a:t>فيما تتمثل عناصر نظام الرقابة الداخلية  ؟</a:t>
            </a:r>
          </a:p>
          <a:p>
            <a:pPr algn="r" rtl="1">
              <a:buFontTx/>
              <a:buChar char="-"/>
            </a:pPr>
            <a:r>
              <a:rPr lang="ar-DZ" sz="4400" b="0" u="none" dirty="0" smtClean="0">
                <a:solidFill>
                  <a:schemeClr val="tx1"/>
                </a:solidFill>
                <a:latin typeface="Traditional Arabic" pitchFamily="18" charset="-78"/>
                <a:cs typeface="Traditional Arabic" pitchFamily="18" charset="-78"/>
              </a:rPr>
              <a:t>ما هي أهداف نظام الرقابة الداخلية ؟</a:t>
            </a:r>
          </a:p>
          <a:p>
            <a:pPr algn="r" rtl="1">
              <a:buFontTx/>
              <a:buChar char="-"/>
            </a:pPr>
            <a:r>
              <a:rPr lang="ar-DZ" sz="4400" b="0" u="none" dirty="0" smtClean="0">
                <a:solidFill>
                  <a:schemeClr val="tx1"/>
                </a:solidFill>
                <a:latin typeface="Traditional Arabic" pitchFamily="18" charset="-78"/>
                <a:cs typeface="Traditional Arabic" pitchFamily="18" charset="-78"/>
              </a:rPr>
              <a:t>ما هي إدارة الموارد البشرية ؟</a:t>
            </a:r>
          </a:p>
          <a:p>
            <a:pPr algn="r" rtl="1">
              <a:buFontTx/>
              <a:buChar char="-"/>
            </a:pPr>
            <a:r>
              <a:rPr lang="ar-DZ" sz="4400" b="0" u="none" dirty="0" smtClean="0">
                <a:solidFill>
                  <a:schemeClr val="tx1"/>
                </a:solidFill>
                <a:latin typeface="Traditional Arabic" pitchFamily="18" charset="-78"/>
                <a:cs typeface="Traditional Arabic" pitchFamily="18" charset="-78"/>
              </a:rPr>
              <a:t>فيما تتمثل أهداف </a:t>
            </a:r>
            <a:r>
              <a:rPr lang="ar-DZ" sz="4400" b="0" u="none" dirty="0" err="1" smtClean="0">
                <a:solidFill>
                  <a:schemeClr val="tx1"/>
                </a:solidFill>
                <a:latin typeface="Traditional Arabic" pitchFamily="18" charset="-78"/>
                <a:cs typeface="Traditional Arabic" pitchFamily="18" charset="-78"/>
              </a:rPr>
              <a:t>و</a:t>
            </a:r>
            <a:r>
              <a:rPr lang="ar-DZ" sz="4400" b="0" u="none" dirty="0" smtClean="0">
                <a:solidFill>
                  <a:schemeClr val="tx1"/>
                </a:solidFill>
                <a:latin typeface="Traditional Arabic" pitchFamily="18" charset="-78"/>
                <a:cs typeface="Traditional Arabic" pitchFamily="18" charset="-78"/>
              </a:rPr>
              <a:t> أهمية إدارة الموارد البشرية ؟</a:t>
            </a:r>
          </a:p>
          <a:p>
            <a:pPr algn="r" rtl="1">
              <a:buFontTx/>
              <a:buChar char="-"/>
            </a:pPr>
            <a:r>
              <a:rPr lang="ar-DZ" sz="4400" b="0" u="none" dirty="0" smtClean="0">
                <a:solidFill>
                  <a:schemeClr val="tx1"/>
                </a:solidFill>
                <a:latin typeface="Traditional Arabic" pitchFamily="18" charset="-78"/>
                <a:cs typeface="Traditional Arabic" pitchFamily="18" charset="-78"/>
              </a:rPr>
              <a:t>ما مفهوم أداء الموارد البشرية ؟</a:t>
            </a:r>
          </a:p>
          <a:p>
            <a:pPr algn="r" rtl="1"/>
            <a:r>
              <a:rPr lang="ar-DZ" sz="4400" b="0" u="none" dirty="0" smtClean="0">
                <a:solidFill>
                  <a:schemeClr val="tx1"/>
                </a:solidFill>
                <a:latin typeface="Traditional Arabic" pitchFamily="18" charset="-78"/>
                <a:cs typeface="Traditional Arabic" pitchFamily="18" charset="-78"/>
              </a:rPr>
              <a:t>- </a:t>
            </a:r>
            <a:r>
              <a:rPr lang="ar-DZ" sz="4400" b="0" u="none" dirty="0" err="1" smtClean="0">
                <a:solidFill>
                  <a:schemeClr val="tx1"/>
                </a:solidFill>
                <a:latin typeface="Traditional Arabic" pitchFamily="18" charset="-78"/>
                <a:cs typeface="Traditional Arabic" pitchFamily="18" charset="-78"/>
              </a:rPr>
              <a:t>ماهي</a:t>
            </a:r>
            <a:r>
              <a:rPr lang="ar-DZ" sz="4400" b="0" u="none" dirty="0" smtClean="0">
                <a:solidFill>
                  <a:schemeClr val="tx1"/>
                </a:solidFill>
                <a:latin typeface="Traditional Arabic" pitchFamily="18" charset="-78"/>
                <a:cs typeface="Traditional Arabic" pitchFamily="18" charset="-78"/>
              </a:rPr>
              <a:t> معايير أداء </a:t>
            </a:r>
            <a:r>
              <a:rPr lang="ar-DZ" sz="4400" b="0" u="none" smtClean="0">
                <a:solidFill>
                  <a:schemeClr val="tx1"/>
                </a:solidFill>
                <a:latin typeface="Traditional Arabic" pitchFamily="18" charset="-78"/>
                <a:cs typeface="Traditional Arabic" pitchFamily="18" charset="-78"/>
              </a:rPr>
              <a:t>الموارد البشرية ؟</a:t>
            </a:r>
          </a:p>
        </p:txBody>
      </p:sp>
      <p:sp>
        <p:nvSpPr>
          <p:cNvPr id="340" name="Text Placeholder 339"/>
          <p:cNvSpPr>
            <a:spLocks noGrp="1"/>
          </p:cNvSpPr>
          <p:nvPr>
            <p:ph type="body" sz="quarter" idx="26"/>
          </p:nvPr>
        </p:nvSpPr>
        <p:spPr>
          <a:xfrm>
            <a:off x="15357254" y="8026699"/>
            <a:ext cx="14287682" cy="1067680"/>
          </a:xfrm>
        </p:spPr>
        <p:txBody>
          <a:bodyPr/>
          <a:lstStyle/>
          <a:p>
            <a:pPr algn="r" rtl="1"/>
            <a:r>
              <a:rPr lang="en-US" sz="4000" dirty="0" smtClean="0"/>
              <a:t>…..</a:t>
            </a:r>
            <a:endParaRPr lang="en-US" sz="4000" dirty="0"/>
          </a:p>
        </p:txBody>
      </p:sp>
      <p:sp>
        <p:nvSpPr>
          <p:cNvPr id="341" name="Text Placeholder 340"/>
          <p:cNvSpPr>
            <a:spLocks noGrp="1"/>
          </p:cNvSpPr>
          <p:nvPr>
            <p:ph type="body" sz="quarter" idx="27"/>
          </p:nvPr>
        </p:nvSpPr>
        <p:spPr>
          <a:xfrm>
            <a:off x="636213" y="6922518"/>
            <a:ext cx="14283756" cy="1681155"/>
          </a:xfrm>
        </p:spPr>
        <p:txBody>
          <a:bodyPr/>
          <a:lstStyle/>
          <a:p>
            <a:r>
              <a:rPr lang="ar-DZ" sz="6000" dirty="0" smtClean="0">
                <a:cs typeface="Traditional Arabic" pitchFamily="2" charset="-78"/>
              </a:rPr>
              <a:t>فرضيات الدراسة </a:t>
            </a:r>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r>
              <a:rPr lang="ar-DZ" sz="21600" b="1" dirty="0" smtClean="0"/>
              <a:t>من إعداد الطالبة : </a:t>
            </a:r>
            <a:r>
              <a:rPr lang="ar-DZ" sz="21600" b="1" dirty="0" err="1" smtClean="0"/>
              <a:t>عروب</a:t>
            </a:r>
            <a:r>
              <a:rPr lang="ar-DZ" sz="21600" b="1" dirty="0" smtClean="0"/>
              <a:t> حسناء                        </a:t>
            </a:r>
            <a:endParaRPr lang="fr-FR" sz="21600" b="1" dirty="0" smtClean="0"/>
          </a:p>
          <a:p>
            <a:pPr algn="r" rtl="1"/>
            <a:r>
              <a:rPr lang="ar-DZ" sz="21600" b="1" dirty="0" smtClean="0"/>
              <a:t>                     تحت إشراف  الأستاذ : حجاج عبد </a:t>
            </a:r>
            <a:r>
              <a:rPr lang="ar-DZ" sz="21600" b="1" dirty="0" err="1" smtClean="0"/>
              <a:t>الرؤوف</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DZ" b="1" smtClean="0"/>
              <a:t>دور </a:t>
            </a:r>
            <a:r>
              <a:rPr lang="ar-DZ" b="1" smtClean="0"/>
              <a:t>الرقابة </a:t>
            </a:r>
            <a:r>
              <a:rPr lang="ar-DZ" b="1" dirty="0" smtClean="0"/>
              <a:t>الداخلية في تحسين أداء الموارد البشرية</a:t>
            </a:r>
            <a:endParaRPr lang="fr-FR" dirty="0" smtClean="0"/>
          </a:p>
          <a:p>
            <a:pPr rtl="1"/>
            <a:r>
              <a:rPr lang="ar-DZ" b="1" dirty="0" smtClean="0"/>
              <a:t> ( دراسـة حالة مؤسسة </a:t>
            </a:r>
            <a:r>
              <a:rPr lang="ar-DZ" b="1" dirty="0" err="1" smtClean="0"/>
              <a:t>نفطال</a:t>
            </a:r>
            <a:r>
              <a:rPr lang="ar-DZ" b="1" dirty="0" smtClean="0"/>
              <a:t> –</a:t>
            </a:r>
            <a:r>
              <a:rPr lang="ar-DZ" b="1" dirty="0" err="1" smtClean="0"/>
              <a:t>تقرت</a:t>
            </a:r>
            <a:r>
              <a:rPr lang="ar-DZ" b="1" dirty="0" smtClean="0"/>
              <a:t> - )</a:t>
            </a:r>
            <a:endParaRPr lang="fr-FR" dirty="0" smtClean="0"/>
          </a:p>
          <a:p>
            <a:endParaRPr lang="en-US" dirty="0"/>
          </a:p>
        </p:txBody>
      </p:sp>
      <p:sp>
        <p:nvSpPr>
          <p:cNvPr id="15" name="Text Placeholder 340"/>
          <p:cNvSpPr txBox="1">
            <a:spLocks/>
          </p:cNvSpPr>
          <p:nvPr/>
        </p:nvSpPr>
        <p:spPr>
          <a:xfrm>
            <a:off x="556488" y="28535587"/>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556488" y="13306763"/>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5" y="23067818"/>
            <a:ext cx="14276605" cy="10228956"/>
          </a:xfrm>
        </p:spPr>
        <p:txBody>
          <a:bodyPr/>
          <a:lstStyle/>
          <a:p>
            <a:pPr algn="r" rtl="1"/>
            <a:endParaRPr lang="fr-FR" b="0" u="none" dirty="0" smtClean="0"/>
          </a:p>
        </p:txBody>
      </p:sp>
      <p:sp>
        <p:nvSpPr>
          <p:cNvPr id="24" name="Espace réservé du texte 23"/>
          <p:cNvSpPr>
            <a:spLocks noGrp="1"/>
          </p:cNvSpPr>
          <p:nvPr>
            <p:ph type="body" sz="quarter" idx="30"/>
          </p:nvPr>
        </p:nvSpPr>
        <p:spPr>
          <a:xfrm>
            <a:off x="15009275" y="27148220"/>
            <a:ext cx="14283756" cy="536027"/>
          </a:xfrm>
        </p:spPr>
        <p:txBody>
          <a:bodyPr/>
          <a:lstStyle/>
          <a:p>
            <a:pPr algn="r" rtl="1"/>
            <a:r>
              <a:rPr lang="ar-DZ" sz="4800" dirty="0" smtClean="0">
                <a:cs typeface="Traditional Arabic" pitchFamily="2" charset="-78"/>
              </a:rPr>
              <a:t> </a:t>
            </a:r>
          </a:p>
          <a:p>
            <a:pPr algn="r" rtl="1"/>
            <a:endParaRPr lang="fr-FR" sz="4800" dirty="0"/>
          </a:p>
        </p:txBody>
      </p:sp>
      <p:cxnSp>
        <p:nvCxnSpPr>
          <p:cNvPr id="26" name="Connecteur droit avec flèche 25"/>
          <p:cNvCxnSpPr>
            <a:stCxn id="346" idx="0"/>
          </p:cNvCxnSpPr>
          <p:nvPr/>
        </p:nvCxnSpPr>
        <p:spPr>
          <a:xfrm rot="16200000" flipH="1">
            <a:off x="8816371" y="13301255"/>
            <a:ext cx="1212994" cy="343237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2327563" y="10352109"/>
            <a:ext cx="4028553" cy="295465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dirty="0" smtClean="0">
                <a:cs typeface="Traditional Arabic" pitchFamily="2" charset="-78"/>
              </a:rPr>
              <a:t>- الفرضية الثانية  </a:t>
            </a:r>
          </a:p>
          <a:p>
            <a:pPr lvl="0" algn="r" rtl="1"/>
            <a:r>
              <a:rPr lang="ar-DZ" sz="3600" dirty="0" smtClean="0">
                <a:cs typeface="Traditional Arabic" pitchFamily="2" charset="-78"/>
              </a:rPr>
              <a:t>يحتاج المورد البشري إلى رقابة حتى  يكون الأداء  فعال</a:t>
            </a:r>
            <a:endParaRPr lang="fr-FR" sz="3600" dirty="0">
              <a:cs typeface="Traditional Arabic" pitchFamily="2" charset="-78"/>
            </a:endParaRPr>
          </a:p>
        </p:txBody>
      </p:sp>
      <p:sp>
        <p:nvSpPr>
          <p:cNvPr id="30" name="Ellipse 29"/>
          <p:cNvSpPr/>
          <p:nvPr/>
        </p:nvSpPr>
        <p:spPr>
          <a:xfrm>
            <a:off x="556488" y="156239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cs typeface="Traditional Arabic" pitchFamily="2" charset="-78"/>
              </a:rPr>
              <a:t>-. </a:t>
            </a:r>
            <a:r>
              <a:rPr lang="ar-SA" sz="3200" dirty="0" smtClean="0"/>
              <a:t>محاولة تقييم نظام الرقابة الداخلية</a:t>
            </a:r>
            <a:r>
              <a:rPr lang="ar-DZ" sz="3200" dirty="0" smtClean="0"/>
              <a:t> في مؤسسة </a:t>
            </a:r>
            <a:r>
              <a:rPr lang="ar-DZ" sz="3200" dirty="0" err="1" smtClean="0"/>
              <a:t>نفطال</a:t>
            </a:r>
            <a:r>
              <a:rPr lang="ar-DZ" sz="3200" dirty="0" smtClean="0">
                <a:cs typeface="Traditional Arabic" pitchFamily="2" charset="-78"/>
              </a:rPr>
              <a:t>.</a:t>
            </a:r>
            <a:endParaRPr lang="fr-FR" sz="3200" dirty="0" smtClean="0">
              <a:cs typeface="Traditional Arabic" pitchFamily="2" charset="-78"/>
            </a:endParaRPr>
          </a:p>
        </p:txBody>
      </p:sp>
      <p:sp>
        <p:nvSpPr>
          <p:cNvPr id="31" name="Ellipse 30"/>
          <p:cNvSpPr/>
          <p:nvPr/>
        </p:nvSpPr>
        <p:spPr>
          <a:xfrm>
            <a:off x="9990138" y="156239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SA" sz="3200" dirty="0" smtClean="0"/>
              <a:t>محاولة معرفة أهداف نظام الرقابة الداخلية</a:t>
            </a:r>
            <a:r>
              <a:rPr lang="ar-DZ" sz="3200" dirty="0" smtClean="0"/>
              <a:t> و علاقتها بأداء المورد البشري</a:t>
            </a:r>
            <a:endParaRPr lang="ar-DZ" sz="3200" dirty="0" smtClean="0">
              <a:cs typeface="Traditional Arabic" pitchFamily="2" charset="-78"/>
            </a:endParaRPr>
          </a:p>
        </p:txBody>
      </p:sp>
      <p:cxnSp>
        <p:nvCxnSpPr>
          <p:cNvPr id="35" name="Connecteur droit avec flèche 34"/>
          <p:cNvCxnSpPr>
            <a:stCxn id="27" idx="2"/>
          </p:cNvCxnSpPr>
          <p:nvPr/>
        </p:nvCxnSpPr>
        <p:spPr>
          <a:xfrm rot="5400000">
            <a:off x="7095670" y="15017441"/>
            <a:ext cx="12129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7" idx="2"/>
          </p:cNvCxnSpPr>
          <p:nvPr/>
        </p:nvCxnSpPr>
        <p:spPr>
          <a:xfrm rot="5400000">
            <a:off x="4803223" y="12724994"/>
            <a:ext cx="1212994" cy="45848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9990138" y="10352108"/>
            <a:ext cx="3780914" cy="27982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dirty="0" smtClean="0">
                <a:cs typeface="Traditional Arabic" pitchFamily="2" charset="-78"/>
              </a:rPr>
              <a:t>- الفرضية الأولى يعبر الأداء الجيد عن الرقابة الفعالة  </a:t>
            </a:r>
            <a:endParaRPr lang="fr-FR" sz="3600" dirty="0" smtClean="0">
              <a:cs typeface="Traditional Arabic" pitchFamily="2" charset="-78"/>
            </a:endParaRPr>
          </a:p>
        </p:txBody>
      </p:sp>
      <p:sp>
        <p:nvSpPr>
          <p:cNvPr id="40" name="Ellipse 39"/>
          <p:cNvSpPr/>
          <p:nvPr/>
        </p:nvSpPr>
        <p:spPr>
          <a:xfrm>
            <a:off x="5324358" y="15776338"/>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SA" sz="3200" dirty="0" smtClean="0"/>
              <a:t>محاولة الإلمام ببعض المصطلحات</a:t>
            </a:r>
            <a:r>
              <a:rPr lang="ar-DZ" sz="3200" dirty="0" smtClean="0"/>
              <a:t> الرقابة ،نظام الرقابة الداخلية ، إدارة الأداء، أداء المورد البشري</a:t>
            </a:r>
            <a:endParaRPr lang="ar-DZ" sz="3200" dirty="0" smtClean="0">
              <a:cs typeface="Traditional Arabic" pitchFamily="2" charset="-78"/>
            </a:endParaRPr>
          </a:p>
        </p:txBody>
      </p:sp>
      <p:cxnSp>
        <p:nvCxnSpPr>
          <p:cNvPr id="42" name="Connecteur droit avec flèche 41"/>
          <p:cNvCxnSpPr>
            <a:stCxn id="341" idx="2"/>
          </p:cNvCxnSpPr>
          <p:nvPr/>
        </p:nvCxnSpPr>
        <p:spPr>
          <a:xfrm rot="16200000" flipH="1">
            <a:off x="8584356" y="7797407"/>
            <a:ext cx="1748434" cy="33609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a:stCxn id="341" idx="2"/>
          </p:cNvCxnSpPr>
          <p:nvPr/>
        </p:nvCxnSpPr>
        <p:spPr>
          <a:xfrm rot="5400000">
            <a:off x="5558290" y="8132308"/>
            <a:ext cx="1748436" cy="26911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4563344"/>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309808" y="30458983"/>
            <a:ext cx="4530436" cy="42566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ar-DZ" sz="3200" dirty="0" smtClean="0">
                <a:cs typeface="Traditional Arabic" pitchFamily="2" charset="-78"/>
              </a:rPr>
              <a:t>-يعني </a:t>
            </a:r>
            <a:r>
              <a:rPr lang="ar-SA" sz="3200" dirty="0" smtClean="0"/>
              <a:t> نظام الرقاب</a:t>
            </a:r>
            <a:r>
              <a:rPr lang="ar-DZ" sz="3200" dirty="0" smtClean="0"/>
              <a:t>ة</a:t>
            </a:r>
            <a:r>
              <a:rPr lang="ar-SA" sz="3200" dirty="0" smtClean="0"/>
              <a:t>الداخلية جميع الإجراءات والقوانين التي تتبناها المؤسسة لتحقي</a:t>
            </a:r>
            <a:r>
              <a:rPr lang="ar-DZ" sz="3200" dirty="0" smtClean="0"/>
              <a:t>ق </a:t>
            </a:r>
            <a:r>
              <a:rPr lang="ar-SA" sz="3200" dirty="0" smtClean="0"/>
              <a:t>أغراضها، لذا يمكن القول أن </a:t>
            </a:r>
            <a:r>
              <a:rPr lang="ar-DZ" sz="3200" dirty="0" smtClean="0"/>
              <a:t>ن. ر.</a:t>
            </a:r>
            <a:r>
              <a:rPr lang="ar-SA" sz="3200" dirty="0" smtClean="0"/>
              <a:t>ضرورة حتمية</a:t>
            </a:r>
            <a:endParaRPr lang="fr-FR" sz="3200" dirty="0" smtClean="0">
              <a:cs typeface="Traditional Arabic" pitchFamily="2" charset="-78"/>
            </a:endParaRPr>
          </a:p>
        </p:txBody>
      </p:sp>
      <p:sp>
        <p:nvSpPr>
          <p:cNvPr id="52" name="Ellipse 51"/>
          <p:cNvSpPr/>
          <p:nvPr/>
        </p:nvSpPr>
        <p:spPr>
          <a:xfrm>
            <a:off x="5779372" y="30458983"/>
            <a:ext cx="4530436" cy="35285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200" dirty="0" smtClean="0">
                <a:cs typeface="Traditional Arabic" pitchFamily="2" charset="-78"/>
              </a:rPr>
              <a:t>- دخول نظام الرقابة الداخلية إلى الهيكل التنظيمي </a:t>
            </a:r>
            <a:r>
              <a:rPr lang="ar-SA" sz="3200" dirty="0" smtClean="0">
                <a:cs typeface="Traditional Arabic" pitchFamily="2" charset="-78"/>
              </a:rPr>
              <a:t> </a:t>
            </a:r>
            <a:r>
              <a:rPr lang="fr-FR" sz="3200" dirty="0" smtClean="0">
                <a:cs typeface="Traditional Arabic" pitchFamily="2" charset="-78"/>
              </a:rPr>
              <a:t>……………</a:t>
            </a:r>
          </a:p>
        </p:txBody>
      </p:sp>
      <p:sp>
        <p:nvSpPr>
          <p:cNvPr id="53" name="Ellipse 52"/>
          <p:cNvSpPr/>
          <p:nvPr/>
        </p:nvSpPr>
        <p:spPr>
          <a:xfrm>
            <a:off x="852055" y="30458982"/>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200" dirty="0" smtClean="0">
                <a:cs typeface="Traditional Arabic" pitchFamily="2" charset="-78"/>
              </a:rPr>
              <a:t>-ضرورة الرقابة الداخلية تساهم في تحسين </a:t>
            </a:r>
            <a:r>
              <a:rPr lang="ar-DZ" sz="3200" dirty="0" err="1" smtClean="0">
                <a:cs typeface="Traditional Arabic" pitchFamily="2" charset="-78"/>
              </a:rPr>
              <a:t>أدا</a:t>
            </a:r>
            <a:r>
              <a:rPr lang="ar-DZ" sz="3200" dirty="0" smtClean="0">
                <a:cs typeface="Traditional Arabic" pitchFamily="2" charset="-78"/>
              </a:rPr>
              <a:t> المورد البشري</a:t>
            </a:r>
            <a:endParaRPr lang="fr-FR" sz="3200" dirty="0" smtClean="0">
              <a:cs typeface="Traditional Arabic" pitchFamily="2" charset="-78"/>
            </a:endParaRPr>
          </a:p>
        </p:txBody>
      </p:sp>
      <p:sp>
        <p:nvSpPr>
          <p:cNvPr id="36" name="ZoneTexte 35"/>
          <p:cNvSpPr txBox="1"/>
          <p:nvPr/>
        </p:nvSpPr>
        <p:spPr>
          <a:xfrm>
            <a:off x="1711473" y="34715669"/>
            <a:ext cx="11973783" cy="5632311"/>
          </a:xfrm>
          <a:prstGeom prst="rect">
            <a:avLst/>
          </a:prstGeom>
          <a:noFill/>
        </p:spPr>
        <p:txBody>
          <a:bodyPr wrap="square" rtlCol="0">
            <a:spAutoFit/>
          </a:bodyPr>
          <a:lstStyle/>
          <a:p>
            <a:pPr algn="r" rtl="1"/>
            <a:r>
              <a:rPr lang="ar-DZ" sz="3600" dirty="0" smtClean="0"/>
              <a:t>المواضيع التي تم العمل </a:t>
            </a:r>
            <a:r>
              <a:rPr lang="ar-DZ" sz="3600" dirty="0" err="1" smtClean="0"/>
              <a:t>بها</a:t>
            </a:r>
            <a:r>
              <a:rPr lang="ar-DZ" sz="3600" dirty="0" smtClean="0"/>
              <a:t>: ثائر صبري محمود </a:t>
            </a:r>
            <a:r>
              <a:rPr lang="ar-DZ" sz="3600" dirty="0" err="1" smtClean="0"/>
              <a:t>الغبان</a:t>
            </a:r>
            <a:r>
              <a:rPr lang="ar-DZ" sz="3600" dirty="0" smtClean="0"/>
              <a:t> :دور الرقابة الداخلية في ظل نظام المعلومات المحاسبي الإلكتروني ،دراسة تطبيقية علة عينة من المصارف في إقليم كردستان-العراق ، </a:t>
            </a:r>
            <a:r>
              <a:rPr lang="ar-DZ" sz="3600" b="1" dirty="0" smtClean="0"/>
              <a:t>مجلة العلوم الإنسانية</a:t>
            </a:r>
            <a:r>
              <a:rPr lang="ar-DZ" sz="3600" u="sng" dirty="0" smtClean="0"/>
              <a:t> </a:t>
            </a:r>
            <a:r>
              <a:rPr lang="ar-DZ" sz="3600" dirty="0" smtClean="0"/>
              <a:t>العدد 45  ، جامعة السليمانية سنة 2009 </a:t>
            </a:r>
            <a:endParaRPr lang="fr-FR" sz="3600" dirty="0" smtClean="0"/>
          </a:p>
          <a:p>
            <a:pPr algn="r" rtl="1"/>
            <a:r>
              <a:rPr lang="ar-DZ" sz="3600" dirty="0" smtClean="0"/>
              <a:t>العربي عطية : أثر استخدام تكنولوجيا المعلومات على </a:t>
            </a:r>
            <a:r>
              <a:rPr lang="ar-DZ" sz="3600" dirty="0" err="1" smtClean="0"/>
              <a:t>الاداء</a:t>
            </a:r>
            <a:r>
              <a:rPr lang="ar-DZ" sz="3600" dirty="0" smtClean="0"/>
              <a:t> الوظيفي للعاملين في </a:t>
            </a:r>
            <a:r>
              <a:rPr lang="ar-DZ" sz="3600" dirty="0" err="1" smtClean="0"/>
              <a:t>الاجهزة</a:t>
            </a:r>
            <a:r>
              <a:rPr lang="ar-DZ" sz="3600" dirty="0" smtClean="0"/>
              <a:t> الحكومية المحلية ، </a:t>
            </a:r>
            <a:r>
              <a:rPr lang="ar-DZ" sz="3600" b="1" dirty="0" smtClean="0"/>
              <a:t>مجلة الباحث</a:t>
            </a:r>
            <a:r>
              <a:rPr lang="ar-DZ" sz="3600" dirty="0" smtClean="0"/>
              <a:t> العدد 10/2012 جامعة قاصدي </a:t>
            </a:r>
            <a:r>
              <a:rPr lang="ar-DZ" sz="3600" dirty="0" err="1" smtClean="0"/>
              <a:t>مرباح</a:t>
            </a:r>
            <a:r>
              <a:rPr lang="ar-DZ" sz="3600" dirty="0" smtClean="0"/>
              <a:t> </a:t>
            </a:r>
            <a:r>
              <a:rPr lang="ar-DZ" sz="3600" dirty="0" err="1" smtClean="0"/>
              <a:t>ورقلة</a:t>
            </a:r>
            <a:r>
              <a:rPr lang="ar-DZ" sz="3600" dirty="0" smtClean="0"/>
              <a:t> .يسعى هذا المقال إلى دراسة أثر استخدام تكنولوجيا المعلومات على </a:t>
            </a:r>
            <a:r>
              <a:rPr lang="ar-DZ" sz="3600" dirty="0" err="1" smtClean="0"/>
              <a:t>الاداء</a:t>
            </a:r>
            <a:r>
              <a:rPr lang="ar-DZ" sz="3600" dirty="0" smtClean="0"/>
              <a:t> الوظيفي للعاملين في </a:t>
            </a:r>
            <a:r>
              <a:rPr lang="ar-DZ" sz="3600" dirty="0" err="1" smtClean="0"/>
              <a:t>الاجهزة</a:t>
            </a:r>
            <a:r>
              <a:rPr lang="ar-DZ" sz="3600" dirty="0" smtClean="0"/>
              <a:t> الحكومية </a:t>
            </a:r>
            <a:r>
              <a:rPr lang="ar-DZ" sz="3600" dirty="0" err="1" smtClean="0"/>
              <a:t>و</a:t>
            </a:r>
            <a:r>
              <a:rPr lang="ar-DZ" sz="3600" dirty="0" smtClean="0"/>
              <a:t> المحلية</a:t>
            </a:r>
            <a:endParaRPr lang="fr-FR" sz="3600" dirty="0" smtClean="0"/>
          </a:p>
          <a:p>
            <a:pPr algn="r" rtl="1"/>
            <a:endParaRPr lang="ar-DZ" sz="3600" dirty="0" smtClean="0"/>
          </a:p>
          <a:p>
            <a:pPr algn="r" rtl="1"/>
            <a:r>
              <a:rPr lang="ar-DZ" sz="3600" smtClean="0"/>
              <a:t>البريد الالكتروني لطالب </a:t>
            </a:r>
            <a:r>
              <a:rPr lang="ar-DZ" sz="3600" dirty="0" smtClean="0"/>
              <a:t>الباحث </a:t>
            </a:r>
            <a:r>
              <a:rPr lang="fr-FR" sz="3600" dirty="0" smtClean="0"/>
              <a:t>moh.fofostar@gmail.com</a:t>
            </a:r>
            <a:endParaRPr lang="fr-FR" sz="1600" dirty="0"/>
          </a:p>
        </p:txBody>
      </p:sp>
      <p:cxnSp>
        <p:nvCxnSpPr>
          <p:cNvPr id="37" name="رابط كسهم مستقيم 36"/>
          <p:cNvCxnSpPr>
            <a:stCxn id="15" idx="2"/>
          </p:cNvCxnSpPr>
          <p:nvPr/>
        </p:nvCxnSpPr>
        <p:spPr>
          <a:xfrm rot="16200000" flipH="1">
            <a:off x="9398941" y="27939192"/>
            <a:ext cx="819215" cy="42203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رابط كسهم مستقيم 42"/>
          <p:cNvCxnSpPr>
            <a:stCxn id="15" idx="2"/>
          </p:cNvCxnSpPr>
          <p:nvPr/>
        </p:nvCxnSpPr>
        <p:spPr>
          <a:xfrm rot="5400000">
            <a:off x="7288759" y="30049375"/>
            <a:ext cx="819214"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6" name="رابط كسهم مستقيم 45"/>
          <p:cNvCxnSpPr>
            <a:stCxn id="15" idx="2"/>
          </p:cNvCxnSpPr>
          <p:nvPr/>
        </p:nvCxnSpPr>
        <p:spPr>
          <a:xfrm rot="5400000">
            <a:off x="5252611" y="28013227"/>
            <a:ext cx="819215" cy="407229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643</TotalTime>
  <Words>512</Words>
  <Application>Microsoft Office PowerPoint</Application>
  <PresentationFormat>Personnalisé</PresentationFormat>
  <Paragraphs>53</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abdou</cp:lastModifiedBy>
  <cp:revision>82</cp:revision>
  <dcterms:created xsi:type="dcterms:W3CDTF">2012-02-10T00:21:22Z</dcterms:created>
  <dcterms:modified xsi:type="dcterms:W3CDTF">2015-03-03T12:28:19Z</dcterms:modified>
</cp:coreProperties>
</file>