
<file path=[Content_Types].xml><?xml version="1.0" encoding="utf-8"?>
<Types xmlns="http://schemas.openxmlformats.org/package/2006/content-types">
  <Override PartName="/ppt/slideMasters/slideMaster2.xml" ContentType="application/vnd.openxmlformats-officedocument.presentationml.slideMaster+xml"/>
  <Default Extension="png" ContentType="image/png"/>
  <Default Extension="bin" ContentType="application/vnd.openxmlformats-officedocument.oleObject"/>
  <Override PartName="/ppt/theme/theme4.xml" ContentType="application/vnd.openxmlformats-officedocument.theme+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commentAuthors.xml" ContentType="application/vnd.openxmlformats-officedocument.presentationml.commentAuthors+xml"/>
  <Default Extension="vml" ContentType="application/vnd.openxmlformats-officedocument.vmlDrawing"/>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50" r:id="rId1"/>
    <p:sldMasterId id="2147483653" r:id="rId2"/>
  </p:sldMasterIdLst>
  <p:notesMasterIdLst>
    <p:notesMasterId r:id="rId4"/>
  </p:notesMasterIdLst>
  <p:handoutMasterIdLst>
    <p:handoutMasterId r:id="rId5"/>
  </p:handoutMasterIdLst>
  <p:sldIdLst>
    <p:sldId id="256" r:id="rId3"/>
  </p:sldIdLst>
  <p:sldSz cx="30275213" cy="42803763"/>
  <p:notesSz cx="6858000" cy="9144000"/>
  <p:defaultText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4316">
          <p15:clr>
            <a:srgbClr val="A4A3A4"/>
          </p15:clr>
        </p15:guide>
        <p15:guide id="2" orient="horz" pos="375">
          <p15:clr>
            <a:srgbClr val="A4A3A4"/>
          </p15:clr>
        </p15:guide>
        <p15:guide id="3" orient="horz" pos="26214">
          <p15:clr>
            <a:srgbClr val="A4A3A4"/>
          </p15:clr>
        </p15:guide>
        <p15:guide id="4" orient="horz">
          <p15:clr>
            <a:srgbClr val="A4A3A4"/>
          </p15:clr>
        </p15:guide>
        <p15:guide id="5" pos="401">
          <p15:clr>
            <a:srgbClr val="A4A3A4"/>
          </p15:clr>
        </p15:guide>
        <p15:guide id="6" pos="18672">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KOTOULAS" initials="AK" lastIdx="2" clrIdx="0"/>
  <p:cmAuthor id="1" name="A.KOTOULAS" initials="HELP" lastIdx="1" clrIdx="1"/>
  <p:cmAuthor id="2" name="A.KOTOULAS" initials="HELP - " lastIdx="1" clrIdx="2"/>
  <p:cmAuthor id="3" name="PosterPresentations.com - 510.649.3001" initials="HELP - " lastIdx="1" clrIdx="3"/>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3F5FA"/>
    <a:srgbClr val="CDD2DE"/>
    <a:srgbClr val="E3E9E5"/>
    <a:srgbClr val="EAEAEA"/>
    <a:srgbClr val="FFFF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0705" autoAdjust="0"/>
    <p:restoredTop sz="98747" autoAdjust="0"/>
  </p:normalViewPr>
  <p:slideViewPr>
    <p:cSldViewPr snapToGrid="0" snapToObjects="1" showGuides="1">
      <p:cViewPr>
        <p:scale>
          <a:sx n="30" d="100"/>
          <a:sy n="30" d="100"/>
        </p:scale>
        <p:origin x="-894" y="4800"/>
      </p:cViewPr>
      <p:guideLst>
        <p:guide orient="horz" pos="4316"/>
        <p:guide orient="horz" pos="375"/>
        <p:guide orient="horz" pos="26214"/>
        <p:guide orient="horz"/>
        <p:guide pos="401"/>
        <p:guide pos="18672"/>
      </p:guideLst>
    </p:cSldViewPr>
  </p:slideViewPr>
  <p:outlineViewPr>
    <p:cViewPr>
      <p:scale>
        <a:sx n="33" d="100"/>
        <a:sy n="33" d="100"/>
      </p:scale>
      <p:origin x="24" y="0"/>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showGuides="1">
      <p:cViewPr varScale="1">
        <p:scale>
          <a:sx n="83" d="100"/>
          <a:sy n="83" d="100"/>
        </p:scale>
        <p:origin x="-2730"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handoutMaster" Target="handoutMasters/handoutMaster1.xml"/><Relationship Id="rId10" Type="http://schemas.openxmlformats.org/officeDocument/2006/relationships/tableStyles" Target="tableStyles.xml"/><Relationship Id="rId4" Type="http://schemas.openxmlformats.org/officeDocument/2006/relationships/notesMaster" Target="notesMasters/notesMaster1.xml"/><Relationship Id="rId9"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158C5BC-9A70-462C-B28D-9600239EAC64}" type="datetimeFigureOut">
              <a:rPr lang="en-US" smtClean="0"/>
              <a:pPr/>
              <a:t>2/22/2015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9C131B7-05CA-4AEE-9267-6D0ED4DC84F3}" type="slidenum">
              <a:rPr lang="en-US" smtClean="0"/>
              <a:pPr/>
              <a:t>‹N°›</a:t>
            </a:fld>
            <a:endParaRPr lang="en-US"/>
          </a:p>
        </p:txBody>
      </p:sp>
    </p:spTree>
    <p:extLst>
      <p:ext uri="{BB962C8B-B14F-4D97-AF65-F5344CB8AC3E}">
        <p14:creationId xmlns="" xmlns:p14="http://schemas.microsoft.com/office/powerpoint/2010/main" val="26391135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CC2317-6751-4CD4-9995-8782DD78E936}" type="datetimeFigureOut">
              <a:rPr lang="en-US" smtClean="0"/>
              <a:pPr/>
              <a:t>2/22/2015</a:t>
            </a:fld>
            <a:endParaRPr lang="en-US" dirty="0"/>
          </a:p>
        </p:txBody>
      </p:sp>
      <p:sp>
        <p:nvSpPr>
          <p:cNvPr id="4" name="Slide Image Placeholder 3"/>
          <p:cNvSpPr>
            <a:spLocks noGrp="1" noRot="1" noChangeAspect="1"/>
          </p:cNvSpPr>
          <p:nvPr>
            <p:ph type="sldImg" idx="2"/>
          </p:nvPr>
        </p:nvSpPr>
        <p:spPr>
          <a:xfrm>
            <a:off x="2216150" y="685800"/>
            <a:ext cx="24257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6A1A87D-CAF7-4BDC-A0D3-C0DBEDE81619}" type="slidenum">
              <a:rPr lang="en-US" smtClean="0"/>
              <a:pPr/>
              <a:t>‹N°›</a:t>
            </a:fld>
            <a:endParaRPr lang="en-US" dirty="0"/>
          </a:p>
        </p:txBody>
      </p:sp>
    </p:spTree>
    <p:extLst>
      <p:ext uri="{BB962C8B-B14F-4D97-AF65-F5344CB8AC3E}">
        <p14:creationId xmlns="" xmlns:p14="http://schemas.microsoft.com/office/powerpoint/2010/main" val="3109100856"/>
      </p:ext>
    </p:extLst>
  </p:cSld>
  <p:clrMap bg1="lt1" tx1="dk1" bg2="lt2" tx2="dk2" accent1="accent1" accent2="accent2" accent3="accent3" accent4="accent4" accent5="accent5" accent6="accent6" hlink="hlink" folHlink="folHlink"/>
  <p:notesStyle>
    <a:lvl1pPr marL="0" algn="l" defTabSz="4298410" rtl="0" eaLnBrk="1" latinLnBrk="0" hangingPunct="1">
      <a:defRPr sz="5800" kern="1200">
        <a:solidFill>
          <a:schemeClr val="tx1"/>
        </a:solidFill>
        <a:latin typeface="+mn-lt"/>
        <a:ea typeface="+mn-ea"/>
        <a:cs typeface="+mn-cs"/>
      </a:defRPr>
    </a:lvl1pPr>
    <a:lvl2pPr marL="2149205" algn="l" defTabSz="4298410" rtl="0" eaLnBrk="1" latinLnBrk="0" hangingPunct="1">
      <a:defRPr sz="5800" kern="1200">
        <a:solidFill>
          <a:schemeClr val="tx1"/>
        </a:solidFill>
        <a:latin typeface="+mn-lt"/>
        <a:ea typeface="+mn-ea"/>
        <a:cs typeface="+mn-cs"/>
      </a:defRPr>
    </a:lvl2pPr>
    <a:lvl3pPr marL="4298410" algn="l" defTabSz="4298410" rtl="0" eaLnBrk="1" latinLnBrk="0" hangingPunct="1">
      <a:defRPr sz="5800" kern="1200">
        <a:solidFill>
          <a:schemeClr val="tx1"/>
        </a:solidFill>
        <a:latin typeface="+mn-lt"/>
        <a:ea typeface="+mn-ea"/>
        <a:cs typeface="+mn-cs"/>
      </a:defRPr>
    </a:lvl3pPr>
    <a:lvl4pPr marL="6447613" algn="l" defTabSz="4298410" rtl="0" eaLnBrk="1" latinLnBrk="0" hangingPunct="1">
      <a:defRPr sz="5800" kern="1200">
        <a:solidFill>
          <a:schemeClr val="tx1"/>
        </a:solidFill>
        <a:latin typeface="+mn-lt"/>
        <a:ea typeface="+mn-ea"/>
        <a:cs typeface="+mn-cs"/>
      </a:defRPr>
    </a:lvl4pPr>
    <a:lvl5pPr marL="8596817" algn="l" defTabSz="4298410" rtl="0" eaLnBrk="1" latinLnBrk="0" hangingPunct="1">
      <a:defRPr sz="5800" kern="1200">
        <a:solidFill>
          <a:schemeClr val="tx1"/>
        </a:solidFill>
        <a:latin typeface="+mn-lt"/>
        <a:ea typeface="+mn-ea"/>
        <a:cs typeface="+mn-cs"/>
      </a:defRPr>
    </a:lvl5pPr>
    <a:lvl6pPr marL="10746023" algn="l" defTabSz="4298410" rtl="0" eaLnBrk="1" latinLnBrk="0" hangingPunct="1">
      <a:defRPr sz="5800" kern="1200">
        <a:solidFill>
          <a:schemeClr val="tx1"/>
        </a:solidFill>
        <a:latin typeface="+mn-lt"/>
        <a:ea typeface="+mn-ea"/>
        <a:cs typeface="+mn-cs"/>
      </a:defRPr>
    </a:lvl6pPr>
    <a:lvl7pPr marL="12895229" algn="l" defTabSz="4298410" rtl="0" eaLnBrk="1" latinLnBrk="0" hangingPunct="1">
      <a:defRPr sz="5800" kern="1200">
        <a:solidFill>
          <a:schemeClr val="tx1"/>
        </a:solidFill>
        <a:latin typeface="+mn-lt"/>
        <a:ea typeface="+mn-ea"/>
        <a:cs typeface="+mn-cs"/>
      </a:defRPr>
    </a:lvl7pPr>
    <a:lvl8pPr marL="15044432" algn="l" defTabSz="4298410" rtl="0" eaLnBrk="1" latinLnBrk="0" hangingPunct="1">
      <a:defRPr sz="5800" kern="1200">
        <a:solidFill>
          <a:schemeClr val="tx1"/>
        </a:solidFill>
        <a:latin typeface="+mn-lt"/>
        <a:ea typeface="+mn-ea"/>
        <a:cs typeface="+mn-cs"/>
      </a:defRPr>
    </a:lvl8pPr>
    <a:lvl9pPr marL="17193637" algn="l" defTabSz="4298410" rtl="0" eaLnBrk="1" latinLnBrk="0" hangingPunct="1">
      <a:defRPr sz="5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6A1A87D-CAF7-4BDC-A0D3-C0DBEDE81619}" type="slidenum">
              <a:rPr lang="en-US" smtClean="0"/>
              <a:pPr/>
              <a:t>1</a:t>
            </a:fld>
            <a:endParaRPr lang="en-US" dirty="0"/>
          </a:p>
        </p:txBody>
      </p:sp>
    </p:spTree>
    <p:extLst>
      <p:ext uri="{BB962C8B-B14F-4D97-AF65-F5344CB8AC3E}">
        <p14:creationId xmlns="" xmlns:p14="http://schemas.microsoft.com/office/powerpoint/2010/main" val="8076602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Standard 4 columns">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23691" y="7585962"/>
            <a:ext cx="14299153"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6" name="Text Placeholder 5"/>
          <p:cNvSpPr>
            <a:spLocks noGrp="1"/>
          </p:cNvSpPr>
          <p:nvPr>
            <p:ph type="body" sz="quarter" idx="11" hasCustomPrompt="1"/>
          </p:nvPr>
        </p:nvSpPr>
        <p:spPr>
          <a:xfrm>
            <a:off x="636213" y="6847036"/>
            <a:ext cx="14287866"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INTRODUCTION or ABSTRACT</a:t>
            </a:r>
            <a:endParaRPr lang="en-US" dirty="0"/>
          </a:p>
        </p:txBody>
      </p:sp>
      <p:sp>
        <p:nvSpPr>
          <p:cNvPr id="20" name="Text Placeholder 5"/>
          <p:cNvSpPr>
            <a:spLocks noGrp="1"/>
          </p:cNvSpPr>
          <p:nvPr>
            <p:ph type="body" sz="quarter" idx="20" hasCustomPrompt="1"/>
          </p:nvPr>
        </p:nvSpPr>
        <p:spPr>
          <a:xfrm>
            <a:off x="636211" y="18480518"/>
            <a:ext cx="1429135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OBJECTIVES</a:t>
            </a:r>
            <a:endParaRPr lang="en-US" dirty="0"/>
          </a:p>
        </p:txBody>
      </p:sp>
      <p:sp>
        <p:nvSpPr>
          <p:cNvPr id="25" name="Text Placeholder 5"/>
          <p:cNvSpPr>
            <a:spLocks noGrp="1"/>
          </p:cNvSpPr>
          <p:nvPr>
            <p:ph type="body" sz="quarter" idx="25" hasCustomPrompt="1"/>
          </p:nvPr>
        </p:nvSpPr>
        <p:spPr>
          <a:xfrm>
            <a:off x="15353328" y="6847036"/>
            <a:ext cx="14287682"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CONCLUSIONS</a:t>
            </a:r>
            <a:endParaRPr lang="en-US" dirty="0"/>
          </a:p>
        </p:txBody>
      </p:sp>
      <p:sp>
        <p:nvSpPr>
          <p:cNvPr id="26" name="Text Placeholder 3"/>
          <p:cNvSpPr>
            <a:spLocks noGrp="1"/>
          </p:cNvSpPr>
          <p:nvPr>
            <p:ph type="body" sz="quarter" idx="26" hasCustomPrompt="1"/>
          </p:nvPr>
        </p:nvSpPr>
        <p:spPr>
          <a:xfrm>
            <a:off x="15353328" y="7585962"/>
            <a:ext cx="14287682"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27" name="Text Placeholder 5"/>
          <p:cNvSpPr>
            <a:spLocks noGrp="1"/>
          </p:cNvSpPr>
          <p:nvPr>
            <p:ph type="body" sz="quarter" idx="27" hasCustomPrompt="1"/>
          </p:nvPr>
        </p:nvSpPr>
        <p:spPr>
          <a:xfrm>
            <a:off x="15353329" y="18503095"/>
            <a:ext cx="14283756"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REFERENCES</a:t>
            </a:r>
            <a:endParaRPr lang="en-US" dirty="0"/>
          </a:p>
        </p:txBody>
      </p:sp>
      <p:sp>
        <p:nvSpPr>
          <p:cNvPr id="28" name="Text Placeholder 3"/>
          <p:cNvSpPr>
            <a:spLocks noGrp="1"/>
          </p:cNvSpPr>
          <p:nvPr>
            <p:ph type="body" sz="quarter" idx="28" hasCustomPrompt="1"/>
          </p:nvPr>
        </p:nvSpPr>
        <p:spPr>
          <a:xfrm>
            <a:off x="15347853" y="19296378"/>
            <a:ext cx="14289232"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29" name="Text Placeholder 5"/>
          <p:cNvSpPr>
            <a:spLocks noGrp="1"/>
          </p:cNvSpPr>
          <p:nvPr>
            <p:ph type="body" sz="quarter" idx="29" hasCustomPrompt="1"/>
          </p:nvPr>
        </p:nvSpPr>
        <p:spPr>
          <a:xfrm>
            <a:off x="15364404" y="33390901"/>
            <a:ext cx="14276605"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ACKNOWLEDGEMENTS or  CONTACT</a:t>
            </a:r>
            <a:endParaRPr lang="en-US" dirty="0"/>
          </a:p>
        </p:txBody>
      </p:sp>
      <p:sp>
        <p:nvSpPr>
          <p:cNvPr id="30" name="Text Placeholder 3"/>
          <p:cNvSpPr>
            <a:spLocks noGrp="1"/>
          </p:cNvSpPr>
          <p:nvPr>
            <p:ph type="body" sz="quarter" idx="30" hasCustomPrompt="1"/>
          </p:nvPr>
        </p:nvSpPr>
        <p:spPr>
          <a:xfrm>
            <a:off x="15353329" y="34204184"/>
            <a:ext cx="14283756"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60" name="Text Placeholder 3"/>
          <p:cNvSpPr>
            <a:spLocks noGrp="1"/>
          </p:cNvSpPr>
          <p:nvPr>
            <p:ph type="body" sz="quarter" idx="96" hasCustomPrompt="1"/>
          </p:nvPr>
        </p:nvSpPr>
        <p:spPr>
          <a:xfrm>
            <a:off x="623691" y="19275662"/>
            <a:ext cx="1430038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76" name="Text Placeholder 76"/>
          <p:cNvSpPr>
            <a:spLocks noGrp="1"/>
          </p:cNvSpPr>
          <p:nvPr>
            <p:ph type="body" sz="quarter" idx="150" hasCustomPrompt="1"/>
          </p:nvPr>
        </p:nvSpPr>
        <p:spPr>
          <a:xfrm>
            <a:off x="4090899" y="4110875"/>
            <a:ext cx="22093415" cy="1087559"/>
          </a:xfrm>
          <a:prstGeom prst="rect">
            <a:avLst/>
          </a:prstGeom>
        </p:spPr>
        <p:txBody>
          <a:bodyPr lIns="77349" tIns="38675" rIns="77349" bIns="38675">
            <a:normAutofit/>
          </a:bodyPr>
          <a:lstStyle>
            <a:lvl1pPr marL="0" indent="0" algn="ctr">
              <a:buFontTx/>
              <a:buNone/>
              <a:defRPr sz="54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affiliations</a:t>
            </a:r>
            <a:endParaRPr lang="en-US" dirty="0"/>
          </a:p>
        </p:txBody>
      </p:sp>
      <p:sp>
        <p:nvSpPr>
          <p:cNvPr id="79" name="Text Placeholder 76"/>
          <p:cNvSpPr>
            <a:spLocks noGrp="1"/>
          </p:cNvSpPr>
          <p:nvPr>
            <p:ph type="body" sz="quarter" idx="151" hasCustomPrompt="1"/>
          </p:nvPr>
        </p:nvSpPr>
        <p:spPr>
          <a:xfrm>
            <a:off x="4090899" y="2558463"/>
            <a:ext cx="22093415" cy="1262156"/>
          </a:xfrm>
          <a:prstGeom prst="rect">
            <a:avLst/>
          </a:prstGeom>
        </p:spPr>
        <p:txBody>
          <a:bodyPr lIns="77349" tIns="38675" rIns="77349" bIns="38675" anchor="t" anchorCtr="1">
            <a:noAutofit/>
          </a:bodyPr>
          <a:lstStyle>
            <a:lvl1pPr marL="0" indent="0" algn="ctr">
              <a:buFontTx/>
              <a:buNone/>
              <a:defRPr sz="72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authors</a:t>
            </a:r>
            <a:endParaRPr lang="en-US" dirty="0"/>
          </a:p>
        </p:txBody>
      </p:sp>
      <p:sp>
        <p:nvSpPr>
          <p:cNvPr id="80" name="Text Placeholder 76"/>
          <p:cNvSpPr>
            <a:spLocks noGrp="1"/>
          </p:cNvSpPr>
          <p:nvPr>
            <p:ph type="body" sz="quarter" idx="153" hasCustomPrompt="1"/>
          </p:nvPr>
        </p:nvSpPr>
        <p:spPr>
          <a:xfrm>
            <a:off x="4090899" y="492940"/>
            <a:ext cx="22093415" cy="1775267"/>
          </a:xfrm>
          <a:prstGeom prst="rect">
            <a:avLst/>
          </a:prstGeom>
        </p:spPr>
        <p:txBody>
          <a:bodyPr lIns="77349" tIns="38675" rIns="77349" bIns="38675" anchor="t" anchorCtr="1">
            <a:normAutofit/>
          </a:bodyPr>
          <a:lstStyle>
            <a:lvl1pPr marL="0" indent="0" algn="ctr">
              <a:buFontTx/>
              <a:buNone/>
              <a:defRPr sz="98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ide center column">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23691" y="7880953"/>
            <a:ext cx="6936975"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6" name="Text Placeholder 5"/>
          <p:cNvSpPr>
            <a:spLocks noGrp="1"/>
          </p:cNvSpPr>
          <p:nvPr>
            <p:ph type="body" sz="quarter" idx="11" hasCustomPrompt="1"/>
          </p:nvPr>
        </p:nvSpPr>
        <p:spPr>
          <a:xfrm>
            <a:off x="636213" y="7087666"/>
            <a:ext cx="6931501" cy="783016"/>
          </a:xfrm>
          <a:prstGeom prst="rect">
            <a:avLst/>
          </a:prstGeom>
          <a:noFill/>
        </p:spPr>
        <p:txBody>
          <a:bodyPr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ABSTRACT</a:t>
            </a:r>
            <a:endParaRPr lang="en-US" dirty="0"/>
          </a:p>
        </p:txBody>
      </p:sp>
      <p:sp>
        <p:nvSpPr>
          <p:cNvPr id="19" name="Text Placeholder 3"/>
          <p:cNvSpPr>
            <a:spLocks noGrp="1"/>
          </p:cNvSpPr>
          <p:nvPr>
            <p:ph type="body" sz="quarter" idx="19" hasCustomPrompt="1"/>
          </p:nvPr>
        </p:nvSpPr>
        <p:spPr>
          <a:xfrm>
            <a:off x="622594" y="19232053"/>
            <a:ext cx="6938069"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0" name="Text Placeholder 5"/>
          <p:cNvSpPr>
            <a:spLocks noGrp="1"/>
          </p:cNvSpPr>
          <p:nvPr>
            <p:ph type="body" sz="quarter" idx="20" hasCustomPrompt="1"/>
          </p:nvPr>
        </p:nvSpPr>
        <p:spPr>
          <a:xfrm>
            <a:off x="636211" y="18480518"/>
            <a:ext cx="6932594"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OBJECTIVES</a:t>
            </a:r>
            <a:endParaRPr lang="en-US" dirty="0"/>
          </a:p>
        </p:txBody>
      </p:sp>
      <p:sp>
        <p:nvSpPr>
          <p:cNvPr id="21" name="Text Placeholder 3"/>
          <p:cNvSpPr>
            <a:spLocks noGrp="1"/>
          </p:cNvSpPr>
          <p:nvPr>
            <p:ph type="body" sz="quarter" idx="21" hasCustomPrompt="1"/>
          </p:nvPr>
        </p:nvSpPr>
        <p:spPr>
          <a:xfrm>
            <a:off x="7992578" y="7870631"/>
            <a:ext cx="1429224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2" name="Text Placeholder 5"/>
          <p:cNvSpPr>
            <a:spLocks noGrp="1"/>
          </p:cNvSpPr>
          <p:nvPr>
            <p:ph type="body" sz="quarter" idx="22" hasCustomPrompt="1"/>
          </p:nvPr>
        </p:nvSpPr>
        <p:spPr>
          <a:xfrm>
            <a:off x="7992580" y="7087666"/>
            <a:ext cx="14292247"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(header)  MATERIALS &amp; METHODS</a:t>
            </a:r>
            <a:endParaRPr lang="en-US" dirty="0"/>
          </a:p>
        </p:txBody>
      </p:sp>
      <p:sp>
        <p:nvSpPr>
          <p:cNvPr id="23" name="Text Placeholder 3"/>
          <p:cNvSpPr>
            <a:spLocks noGrp="1"/>
          </p:cNvSpPr>
          <p:nvPr>
            <p:ph type="body" sz="quarter" idx="23" hasCustomPrompt="1"/>
          </p:nvPr>
        </p:nvSpPr>
        <p:spPr>
          <a:xfrm>
            <a:off x="7992580" y="28196756"/>
            <a:ext cx="1429224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4" name="Text Placeholder 5"/>
          <p:cNvSpPr>
            <a:spLocks noGrp="1"/>
          </p:cNvSpPr>
          <p:nvPr>
            <p:ph type="body" sz="quarter" idx="24" hasCustomPrompt="1"/>
          </p:nvPr>
        </p:nvSpPr>
        <p:spPr>
          <a:xfrm>
            <a:off x="7992580" y="27403473"/>
            <a:ext cx="14292247"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RESULTS</a:t>
            </a:r>
            <a:endParaRPr lang="en-US" dirty="0"/>
          </a:p>
        </p:txBody>
      </p:sp>
      <p:sp>
        <p:nvSpPr>
          <p:cNvPr id="25" name="Text Placeholder 5"/>
          <p:cNvSpPr>
            <a:spLocks noGrp="1"/>
          </p:cNvSpPr>
          <p:nvPr>
            <p:ph type="body" sz="quarter" idx="25" hasCustomPrompt="1"/>
          </p:nvPr>
        </p:nvSpPr>
        <p:spPr>
          <a:xfrm>
            <a:off x="22710790" y="7087666"/>
            <a:ext cx="693021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CONCLUSIONS</a:t>
            </a:r>
            <a:endParaRPr lang="en-US" dirty="0"/>
          </a:p>
        </p:txBody>
      </p:sp>
      <p:sp>
        <p:nvSpPr>
          <p:cNvPr id="26" name="Text Placeholder 3"/>
          <p:cNvSpPr>
            <a:spLocks noGrp="1"/>
          </p:cNvSpPr>
          <p:nvPr>
            <p:ph type="body" sz="quarter" idx="26" hasCustomPrompt="1"/>
          </p:nvPr>
        </p:nvSpPr>
        <p:spPr>
          <a:xfrm>
            <a:off x="22710790" y="7880953"/>
            <a:ext cx="6930218"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7" name="Text Placeholder 5"/>
          <p:cNvSpPr>
            <a:spLocks noGrp="1"/>
          </p:cNvSpPr>
          <p:nvPr>
            <p:ph type="body" sz="quarter" idx="27" hasCustomPrompt="1"/>
          </p:nvPr>
        </p:nvSpPr>
        <p:spPr>
          <a:xfrm>
            <a:off x="22706864" y="18558829"/>
            <a:ext cx="693021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REFERENCES</a:t>
            </a:r>
            <a:endParaRPr lang="en-US" dirty="0"/>
          </a:p>
        </p:txBody>
      </p:sp>
      <p:sp>
        <p:nvSpPr>
          <p:cNvPr id="28" name="Text Placeholder 3"/>
          <p:cNvSpPr>
            <a:spLocks noGrp="1"/>
          </p:cNvSpPr>
          <p:nvPr>
            <p:ph type="body" sz="quarter" idx="28" hasCustomPrompt="1"/>
          </p:nvPr>
        </p:nvSpPr>
        <p:spPr>
          <a:xfrm>
            <a:off x="22751309" y="19352112"/>
            <a:ext cx="6879920"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9" name="Text Placeholder 5"/>
          <p:cNvSpPr>
            <a:spLocks noGrp="1"/>
          </p:cNvSpPr>
          <p:nvPr>
            <p:ph type="body" sz="quarter" idx="29" hasCustomPrompt="1"/>
          </p:nvPr>
        </p:nvSpPr>
        <p:spPr>
          <a:xfrm>
            <a:off x="22710790" y="34002453"/>
            <a:ext cx="6930218" cy="783016"/>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CONTACT</a:t>
            </a:r>
            <a:endParaRPr lang="en-US" dirty="0"/>
          </a:p>
        </p:txBody>
      </p:sp>
      <p:sp>
        <p:nvSpPr>
          <p:cNvPr id="30" name="Text Placeholder 3"/>
          <p:cNvSpPr>
            <a:spLocks noGrp="1"/>
          </p:cNvSpPr>
          <p:nvPr>
            <p:ph type="body" sz="quarter" idx="30" hasCustomPrompt="1"/>
          </p:nvPr>
        </p:nvSpPr>
        <p:spPr>
          <a:xfrm>
            <a:off x="22697538" y="34864438"/>
            <a:ext cx="6933690"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84" name="Text Placeholder 76"/>
          <p:cNvSpPr>
            <a:spLocks noGrp="1"/>
          </p:cNvSpPr>
          <p:nvPr>
            <p:ph type="body" sz="quarter" idx="150" hasCustomPrompt="1"/>
          </p:nvPr>
        </p:nvSpPr>
        <p:spPr>
          <a:xfrm>
            <a:off x="4101963" y="3796231"/>
            <a:ext cx="22093415" cy="1087559"/>
          </a:xfrm>
          <a:prstGeom prst="rect">
            <a:avLst/>
          </a:prstGeom>
        </p:spPr>
        <p:txBody>
          <a:bodyPr lIns="77349" tIns="38675" rIns="77349" bIns="38675">
            <a:normAutofit/>
          </a:bodyPr>
          <a:lstStyle>
            <a:lvl1pPr marL="0" indent="0" algn="ctr">
              <a:buFontTx/>
              <a:buNone/>
              <a:defRPr sz="54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affiliations</a:t>
            </a:r>
            <a:endParaRPr lang="en-US" dirty="0"/>
          </a:p>
        </p:txBody>
      </p:sp>
      <p:sp>
        <p:nvSpPr>
          <p:cNvPr id="85" name="Text Placeholder 76"/>
          <p:cNvSpPr>
            <a:spLocks noGrp="1"/>
          </p:cNvSpPr>
          <p:nvPr>
            <p:ph type="body" sz="quarter" idx="151" hasCustomPrompt="1"/>
          </p:nvPr>
        </p:nvSpPr>
        <p:spPr>
          <a:xfrm>
            <a:off x="4101963" y="2197726"/>
            <a:ext cx="22093415" cy="1376139"/>
          </a:xfrm>
          <a:prstGeom prst="rect">
            <a:avLst/>
          </a:prstGeom>
        </p:spPr>
        <p:txBody>
          <a:bodyPr lIns="77349" tIns="38675" rIns="77349" bIns="38675" anchor="t" anchorCtr="1">
            <a:normAutofit/>
          </a:bodyPr>
          <a:lstStyle>
            <a:lvl1pPr marL="0" indent="0" algn="ctr">
              <a:buFontTx/>
              <a:buNone/>
              <a:defRPr sz="72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authors</a:t>
            </a:r>
            <a:endParaRPr lang="en-US" dirty="0"/>
          </a:p>
        </p:txBody>
      </p:sp>
      <p:sp>
        <p:nvSpPr>
          <p:cNvPr id="86" name="Text Placeholder 76"/>
          <p:cNvSpPr>
            <a:spLocks noGrp="1"/>
          </p:cNvSpPr>
          <p:nvPr>
            <p:ph type="body" sz="quarter" idx="178" hasCustomPrompt="1"/>
          </p:nvPr>
        </p:nvSpPr>
        <p:spPr>
          <a:xfrm>
            <a:off x="4090899" y="355780"/>
            <a:ext cx="22093415" cy="1692719"/>
          </a:xfrm>
          <a:prstGeom prst="rect">
            <a:avLst/>
          </a:prstGeom>
        </p:spPr>
        <p:txBody>
          <a:bodyPr lIns="77349" tIns="38675" rIns="77349" bIns="38675" anchor="t" anchorCtr="1">
            <a:normAutofit/>
          </a:bodyPr>
          <a:lstStyle>
            <a:lvl1pPr marL="0" indent="0" algn="ctr">
              <a:buFontTx/>
              <a:buNone/>
              <a:defRPr sz="98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oleObject" Target="../embeddings/oleObject1.bin"/><Relationship Id="rId13" Type="http://schemas.openxmlformats.org/officeDocument/2006/relationships/hyperlink" Target="http://www.facebook.com/pages/PosterPresentationscom/217914411419?v=app_4949752878&amp;ref=ts" TargetMode="External"/><Relationship Id="rId3" Type="http://schemas.openxmlformats.org/officeDocument/2006/relationships/vmlDrawing" Target="../drawings/vmlDrawing1.vml"/><Relationship Id="rId7" Type="http://schemas.openxmlformats.org/officeDocument/2006/relationships/image" Target="../media/image8.png"/><Relationship Id="rId12" Type="http://schemas.openxmlformats.org/officeDocument/2006/relationships/oleObject" Target="../embeddings/oleObject4.bin"/><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7.jpeg"/><Relationship Id="rId11" Type="http://schemas.openxmlformats.org/officeDocument/2006/relationships/image" Target="../media/image9.png"/><Relationship Id="rId5" Type="http://schemas.openxmlformats.org/officeDocument/2006/relationships/image" Target="../media/image6.png"/><Relationship Id="rId10" Type="http://schemas.openxmlformats.org/officeDocument/2006/relationships/oleObject" Target="../embeddings/oleObject3.bin"/><Relationship Id="rId4" Type="http://schemas.openxmlformats.org/officeDocument/2006/relationships/image" Target="../media/image5.png"/><Relationship Id="rId9" Type="http://schemas.openxmlformats.org/officeDocument/2006/relationships/oleObject" Target="../embeddings/oleObject2.bin"/><Relationship Id="rId14" Type="http://schemas.openxmlformats.org/officeDocument/2006/relationships/image" Target="../media/image10.jpeg"/></Relationships>
</file>

<file path=ppt/slideMasters/_rels/slideMaster2.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hyperlink" Target="http://www.facebook.com/pages/PosterPresentationscom/217914411419?v=app_4949752878&amp;ref=ts" TargetMode="External"/><Relationship Id="rId3" Type="http://schemas.openxmlformats.org/officeDocument/2006/relationships/vmlDrawing" Target="../drawings/vmlDrawing2.vml"/><Relationship Id="rId7" Type="http://schemas.openxmlformats.org/officeDocument/2006/relationships/image" Target="../media/image8.png"/><Relationship Id="rId12" Type="http://schemas.openxmlformats.org/officeDocument/2006/relationships/oleObject" Target="../embeddings/oleObject8.bin"/><Relationship Id="rId2" Type="http://schemas.openxmlformats.org/officeDocument/2006/relationships/theme" Target="../theme/theme2.xml"/><Relationship Id="rId1" Type="http://schemas.openxmlformats.org/officeDocument/2006/relationships/slideLayout" Target="../slideLayouts/slideLayout2.xml"/><Relationship Id="rId6" Type="http://schemas.openxmlformats.org/officeDocument/2006/relationships/image" Target="../media/image7.jpeg"/><Relationship Id="rId11" Type="http://schemas.openxmlformats.org/officeDocument/2006/relationships/image" Target="../media/image9.png"/><Relationship Id="rId5" Type="http://schemas.openxmlformats.org/officeDocument/2006/relationships/image" Target="../media/image6.png"/><Relationship Id="rId10" Type="http://schemas.openxmlformats.org/officeDocument/2006/relationships/oleObject" Target="../embeddings/oleObject7.bin"/><Relationship Id="rId4" Type="http://schemas.openxmlformats.org/officeDocument/2006/relationships/image" Target="../media/image5.png"/><Relationship Id="rId9" Type="http://schemas.openxmlformats.org/officeDocument/2006/relationships/oleObject" Target="../embeddings/oleObject6.bin"/><Relationship Id="rId14" Type="http://schemas.openxmlformats.org/officeDocument/2006/relationships/image" Target="../media/image10.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50000"/>
              </a:schemeClr>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1"/>
            <a:ext cx="30275213" cy="5440680"/>
          </a:xfrm>
          <a:prstGeom prst="rect">
            <a:avLst/>
          </a:prstGeom>
          <a:solidFill>
            <a:schemeClr val="accent5">
              <a:lumMod val="75000"/>
            </a:schemeClr>
          </a:solidFill>
          <a:ln w="9525">
            <a:solidFill>
              <a:schemeClr val="tx1"/>
            </a:solidFill>
            <a:miter lim="800000"/>
            <a:headEnd/>
            <a:tailEnd/>
          </a:ln>
          <a:effectLst/>
        </p:spPr>
        <p:txBody>
          <a:bodyPr wrap="none" lIns="89551" tIns="44774" rIns="89551" bIns="44774" anchor="ctr"/>
          <a:lstStyle/>
          <a:p>
            <a:pPr>
              <a:defRPr/>
            </a:pPr>
            <a:endParaRPr lang="en-US" dirty="0"/>
          </a:p>
        </p:txBody>
      </p:sp>
      <p:sp>
        <p:nvSpPr>
          <p:cNvPr id="9" name="Rectangle 9"/>
          <p:cNvSpPr>
            <a:spLocks noChangeArrowheads="1"/>
          </p:cNvSpPr>
          <p:nvPr/>
        </p:nvSpPr>
        <p:spPr bwMode="auto">
          <a:xfrm>
            <a:off x="0" y="5425452"/>
            <a:ext cx="30275213" cy="198164"/>
          </a:xfrm>
          <a:prstGeom prst="rect">
            <a:avLst/>
          </a:prstGeom>
          <a:solidFill>
            <a:schemeClr val="accent5">
              <a:lumMod val="50000"/>
            </a:schemeClr>
          </a:solidFill>
          <a:ln w="152400">
            <a:noFill/>
            <a:miter lim="800000"/>
            <a:headEnd/>
            <a:tailEnd/>
          </a:ln>
          <a:effectLst/>
        </p:spPr>
        <p:txBody>
          <a:bodyPr wrap="none" lIns="89551" tIns="44774" rIns="89551" bIns="44774" anchor="ctr"/>
          <a:lstStyle/>
          <a:p>
            <a:pPr>
              <a:defRPr/>
            </a:pPr>
            <a:endParaRPr lang="en-US" dirty="0"/>
          </a:p>
        </p:txBody>
      </p:sp>
      <p:sp>
        <p:nvSpPr>
          <p:cNvPr id="10" name="Text Box 14"/>
          <p:cNvSpPr txBox="1">
            <a:spLocks noChangeArrowheads="1"/>
          </p:cNvSpPr>
          <p:nvPr/>
        </p:nvSpPr>
        <p:spPr bwMode="auto">
          <a:xfrm>
            <a:off x="1538296" y="41989161"/>
            <a:ext cx="2234591" cy="322029"/>
          </a:xfrm>
          <a:prstGeom prst="rect">
            <a:avLst/>
          </a:prstGeom>
          <a:noFill/>
          <a:ln w="9525">
            <a:noFill/>
            <a:miter lim="800000"/>
            <a:headEnd/>
            <a:tailEnd/>
          </a:ln>
          <a:effectLst/>
        </p:spPr>
        <p:txBody>
          <a:bodyPr wrap="square" lIns="89381" tIns="44682" rIns="89381" bIns="44682">
            <a:spAutoFit/>
          </a:bodyPr>
          <a:lstStyle/>
          <a:p>
            <a:pPr eaLnBrk="0" hangingPunct="0">
              <a:lnSpc>
                <a:spcPct val="65000"/>
              </a:lnSpc>
              <a:spcBef>
                <a:spcPct val="50000"/>
              </a:spcBef>
              <a:defRPr/>
            </a:pPr>
            <a:r>
              <a:rPr lang="en-US" sz="500" b="1" dirty="0" smtClean="0">
                <a:solidFill>
                  <a:schemeClr val="bg1">
                    <a:lumMod val="75000"/>
                  </a:schemeClr>
                </a:solidFill>
                <a:latin typeface="Arial" charset="0"/>
              </a:rPr>
              <a:t>RESEARCH POSTER PRESENTATION </a:t>
            </a:r>
            <a:r>
              <a:rPr lang="en-US" sz="500" b="1" dirty="0">
                <a:solidFill>
                  <a:schemeClr val="bg1">
                    <a:lumMod val="75000"/>
                  </a:schemeClr>
                </a:solidFill>
                <a:latin typeface="Arial" charset="0"/>
              </a:rPr>
              <a:t>DESIGN © </a:t>
            </a:r>
            <a:r>
              <a:rPr lang="en-US" sz="500" b="1" dirty="0" smtClean="0">
                <a:solidFill>
                  <a:schemeClr val="bg1">
                    <a:lumMod val="75000"/>
                  </a:schemeClr>
                </a:solidFill>
                <a:latin typeface="Arial" charset="0"/>
              </a:rPr>
              <a:t>2012</a:t>
            </a:r>
            <a:endParaRPr lang="en-US" sz="500" b="1" dirty="0">
              <a:solidFill>
                <a:schemeClr val="bg1">
                  <a:lumMod val="75000"/>
                </a:schemeClr>
              </a:solidFill>
              <a:latin typeface="Arial" charset="0"/>
            </a:endParaRPr>
          </a:p>
          <a:p>
            <a:pPr eaLnBrk="0" hangingPunct="0">
              <a:lnSpc>
                <a:spcPct val="65000"/>
              </a:lnSpc>
              <a:spcBef>
                <a:spcPct val="50000"/>
              </a:spcBef>
              <a:defRPr/>
            </a:pPr>
            <a:r>
              <a:rPr lang="en-US" sz="1000" b="1" dirty="0">
                <a:solidFill>
                  <a:schemeClr val="bg1">
                    <a:lumMod val="75000"/>
                  </a:schemeClr>
                </a:solidFill>
                <a:latin typeface="Arial" charset="0"/>
              </a:rPr>
              <a:t>www.PosterPresentations.com</a:t>
            </a:r>
          </a:p>
        </p:txBody>
      </p:sp>
      <p:sp>
        <p:nvSpPr>
          <p:cNvPr id="16" name="Rectangle 33"/>
          <p:cNvSpPr>
            <a:spLocks noChangeArrowheads="1"/>
          </p:cNvSpPr>
          <p:nvPr/>
        </p:nvSpPr>
        <p:spPr bwMode="auto">
          <a:xfrm>
            <a:off x="634515" y="6446521"/>
            <a:ext cx="14291153" cy="35160496"/>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sp>
        <p:nvSpPr>
          <p:cNvPr id="21" name="Rectangle 33"/>
          <p:cNvSpPr>
            <a:spLocks noChangeArrowheads="1"/>
          </p:cNvSpPr>
          <p:nvPr userDrawn="1"/>
        </p:nvSpPr>
        <p:spPr bwMode="auto">
          <a:xfrm>
            <a:off x="15349546" y="6446521"/>
            <a:ext cx="14291153" cy="35160496"/>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grpSp>
        <p:nvGrpSpPr>
          <p:cNvPr id="23" name="Group 22"/>
          <p:cNvGrpSpPr/>
          <p:nvPr userDrawn="1"/>
        </p:nvGrpSpPr>
        <p:grpSpPr>
          <a:xfrm>
            <a:off x="-12658121" y="-48127"/>
            <a:ext cx="12259293" cy="42851889"/>
            <a:chOff x="-11225189" y="-1"/>
            <a:chExt cx="11018865" cy="38516022"/>
          </a:xfrm>
        </p:grpSpPr>
        <p:sp>
          <p:nvSpPr>
            <p:cNvPr id="24" name="Rectangle 23"/>
            <p:cNvSpPr/>
            <p:nvPr/>
          </p:nvSpPr>
          <p:spPr>
            <a:xfrm>
              <a:off x="-11216136" y="-1"/>
              <a:ext cx="11009812" cy="3851602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4000" b="1" spc="0" dirty="0" smtClean="0">
                  <a:solidFill>
                    <a:srgbClr val="FF0000"/>
                  </a:solidFill>
                  <a:latin typeface="Trebuchet MS" pitchFamily="34" charset="0"/>
                </a:rPr>
                <a:t>(—THIS SIDEBAR DOES NOT PRINT—)</a:t>
              </a:r>
              <a:endParaRPr lang="en-US" sz="4000" b="1" spc="600"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DESIGN</a:t>
              </a:r>
              <a:r>
                <a:rPr lang="en-US" sz="4800" b="1" spc="600" baseline="0" dirty="0" smtClean="0">
                  <a:solidFill>
                    <a:schemeClr val="bg1"/>
                  </a:solidFill>
                  <a:latin typeface="Trebuchet MS" pitchFamily="34" charset="0"/>
                </a:rPr>
                <a:t> </a:t>
              </a:r>
              <a:r>
                <a:rPr lang="en-US" sz="4800" b="1" spc="600" dirty="0" smtClean="0">
                  <a:solidFill>
                    <a:schemeClr val="bg1"/>
                  </a:solidFill>
                  <a:latin typeface="Trebuchet MS" pitchFamily="34" charset="0"/>
                </a:rPr>
                <a:t>GUIDE</a:t>
              </a:r>
            </a:p>
            <a:p>
              <a:pPr algn="ctr"/>
              <a:endParaRPr lang="en-US" sz="3600" b="1" dirty="0" smtClean="0">
                <a:latin typeface="Trebuchet MS" pitchFamily="34" charset="0"/>
              </a:endParaRPr>
            </a:p>
            <a:p>
              <a:pPr defTabSz="3765639"/>
              <a:r>
                <a:rPr lang="en-US" sz="3600" i="0" dirty="0" smtClean="0">
                  <a:latin typeface="Trebuchet MS" pitchFamily="34" charset="0"/>
                </a:rPr>
                <a:t>This PowerPoint</a:t>
              </a:r>
              <a:r>
                <a:rPr lang="en-US" sz="3600" i="0" baseline="0" dirty="0" smtClean="0">
                  <a:latin typeface="Trebuchet MS" pitchFamily="34" charset="0"/>
                </a:rPr>
                <a:t> </a:t>
              </a:r>
              <a:r>
                <a:rPr lang="en-US" sz="3600" i="0" dirty="0" smtClean="0">
                  <a:latin typeface="Trebuchet MS" pitchFamily="34" charset="0"/>
                </a:rPr>
                <a:t>2007 template produces</a:t>
              </a:r>
              <a:r>
                <a:rPr lang="en-US" sz="3600" i="0" baseline="0" dirty="0" smtClean="0">
                  <a:latin typeface="Trebuchet MS" pitchFamily="34" charset="0"/>
                </a:rPr>
                <a:t> </a:t>
              </a:r>
              <a:r>
                <a:rPr lang="en-US" sz="3600" i="0" dirty="0" smtClean="0">
                  <a:latin typeface="Trebuchet MS" pitchFamily="34" charset="0"/>
                </a:rPr>
                <a:t>an</a:t>
              </a:r>
              <a:r>
                <a:rPr lang="en-US" sz="3600" i="0" baseline="0" dirty="0" smtClean="0">
                  <a:latin typeface="Trebuchet MS" pitchFamily="34" charset="0"/>
                </a:rPr>
                <a:t> A0</a:t>
              </a:r>
              <a:r>
                <a:rPr lang="en-US" sz="3600" i="0" dirty="0" smtClean="0">
                  <a:latin typeface="Trebuchet MS" pitchFamily="34" charset="0"/>
                </a:rPr>
                <a:t> presentation poster. </a:t>
              </a:r>
              <a:r>
                <a:rPr lang="en-US" sz="3600" dirty="0" smtClean="0">
                  <a:latin typeface="Trebuchet MS" pitchFamily="34" charset="0"/>
                </a:rPr>
                <a:t>You</a:t>
              </a:r>
              <a:r>
                <a:rPr lang="en-US" sz="3600" baseline="0" dirty="0" smtClean="0">
                  <a:latin typeface="Trebuchet MS" pitchFamily="34" charset="0"/>
                </a:rPr>
                <a:t> can u</a:t>
              </a:r>
              <a:r>
                <a:rPr lang="en-US" sz="3600" dirty="0" smtClean="0">
                  <a:latin typeface="Trebuchet MS" pitchFamily="34" charset="0"/>
                </a:rPr>
                <a:t>se</a:t>
              </a:r>
              <a:r>
                <a:rPr lang="en-US" sz="3600" baseline="0" dirty="0" smtClean="0">
                  <a:latin typeface="Trebuchet MS" pitchFamily="34" charset="0"/>
                </a:rPr>
                <a:t> it to create your research poster and </a:t>
              </a:r>
              <a:r>
                <a:rPr lang="en-US" sz="3600" dirty="0" smtClean="0">
                  <a:latin typeface="Trebuchet MS" pitchFamily="34" charset="0"/>
                </a:rPr>
                <a:t>save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765639"/>
              <a:endParaRPr lang="en-US" sz="3600" dirty="0" smtClean="0">
                <a:latin typeface="Trebuchet MS" pitchFamily="34" charset="0"/>
              </a:endParaRPr>
            </a:p>
            <a:p>
              <a:pPr defTabSz="4389219"/>
              <a:r>
                <a:rPr lang="en-US" sz="36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3600" b="1" dirty="0" smtClean="0">
                  <a:solidFill>
                    <a:srgbClr val="FFC000"/>
                  </a:solidFill>
                  <a:latin typeface="Trebuchet MS" pitchFamily="34" charset="0"/>
                </a:rPr>
                <a:t>PosterPresentations.com</a:t>
              </a:r>
              <a:r>
                <a:rPr lang="en-US" sz="3600" b="1" dirty="0" smtClean="0">
                  <a:solidFill>
                    <a:schemeClr val="bg1"/>
                  </a:solidFill>
                  <a:latin typeface="Trebuchet MS" pitchFamily="34" charset="0"/>
                </a:rPr>
                <a:t> </a:t>
              </a:r>
              <a:r>
                <a:rPr lang="en-US" sz="3600" dirty="0" smtClean="0">
                  <a:solidFill>
                    <a:schemeClr val="bg1"/>
                  </a:solidFill>
                  <a:latin typeface="Trebuchet MS" pitchFamily="34" charset="0"/>
                </a:rPr>
                <a:t>and click on HELP DESK.</a:t>
              </a:r>
            </a:p>
            <a:p>
              <a:pPr defTabSz="4389219"/>
              <a:endParaRPr lang="en-US" sz="3600" dirty="0" smtClean="0">
                <a:latin typeface="Trebuchet MS" pitchFamily="34" charset="0"/>
              </a:endParaRPr>
            </a:p>
            <a:p>
              <a:pPr defTabSz="4389219"/>
              <a:r>
                <a:rPr lang="en-US" sz="3600" dirty="0" smtClean="0">
                  <a:solidFill>
                    <a:schemeClr val="bg1"/>
                  </a:solidFill>
                  <a:latin typeface="Trebuchet MS" pitchFamily="34" charset="0"/>
                </a:rPr>
                <a:t>When</a:t>
              </a:r>
              <a:r>
                <a:rPr lang="en-US" sz="3600" baseline="0" dirty="0" smtClean="0">
                  <a:solidFill>
                    <a:schemeClr val="bg1"/>
                  </a:solidFill>
                  <a:latin typeface="Trebuchet MS" pitchFamily="34" charset="0"/>
                </a:rPr>
                <a:t> you are ready to print your poster</a:t>
              </a:r>
              <a:r>
                <a:rPr lang="en-US" sz="3600" dirty="0" smtClean="0">
                  <a:solidFill>
                    <a:schemeClr val="bg1"/>
                  </a:solidFill>
                  <a:latin typeface="Trebuchet MS" pitchFamily="34" charset="0"/>
                </a:rPr>
                <a:t>,</a:t>
              </a:r>
              <a:r>
                <a:rPr lang="en-US" sz="3600" baseline="0" dirty="0" smtClean="0">
                  <a:solidFill>
                    <a:schemeClr val="bg1"/>
                  </a:solidFill>
                  <a:latin typeface="Trebuchet MS" pitchFamily="34" charset="0"/>
                </a:rPr>
                <a:t> go online to </a:t>
              </a:r>
              <a:r>
                <a:rPr lang="en-US" sz="3600" b="0" dirty="0" smtClean="0">
                  <a:solidFill>
                    <a:schemeClr val="bg1"/>
                  </a:solidFill>
                  <a:latin typeface="Trebuchet MS" pitchFamily="34" charset="0"/>
                </a:rPr>
                <a:t>PosterPresentations.com</a:t>
              </a:r>
              <a:r>
                <a:rPr lang="en-US" sz="3600" dirty="0" smtClean="0">
                  <a:solidFill>
                    <a:schemeClr val="bg1"/>
                  </a:solidFill>
                  <a:latin typeface="Trebuchet MS" pitchFamily="34" charset="0"/>
                </a:rPr>
                <a:t/>
              </a:r>
              <a:br>
                <a:rPr lang="en-US" sz="3600" dirty="0" smtClean="0">
                  <a:solidFill>
                    <a:schemeClr val="bg1"/>
                  </a:solidFill>
                  <a:latin typeface="Trebuchet MS" pitchFamily="34" charset="0"/>
                </a:rPr>
              </a:br>
              <a:endParaRPr lang="en-US" sz="3600" dirty="0" smtClean="0">
                <a:solidFill>
                  <a:schemeClr val="bg1"/>
                </a:solidFill>
                <a:latin typeface="Trebuchet MS" pitchFamily="34" charset="0"/>
              </a:endParaRPr>
            </a:p>
            <a:p>
              <a:pPr algn="l" defTabSz="3765639"/>
              <a:r>
                <a:rPr lang="en-US" sz="3600" b="0" dirty="0" smtClean="0">
                  <a:solidFill>
                    <a:schemeClr val="bg1"/>
                  </a:solidFill>
                  <a:latin typeface="Trebuchet MS" pitchFamily="34" charset="0"/>
                </a:rPr>
                <a:t>Need</a:t>
              </a:r>
              <a:r>
                <a:rPr lang="en-US" sz="3600" b="0" baseline="0" dirty="0" smtClean="0">
                  <a:solidFill>
                    <a:schemeClr val="bg1"/>
                  </a:solidFill>
                  <a:latin typeface="Trebuchet MS" pitchFamily="34" charset="0"/>
                </a:rPr>
                <a:t> assistance? Call us at </a:t>
              </a:r>
              <a:r>
                <a:rPr lang="en-US" sz="3600" b="0" dirty="0" smtClean="0">
                  <a:solidFill>
                    <a:srgbClr val="FFC000"/>
                  </a:solidFill>
                  <a:latin typeface="Trebuchet MS" pitchFamily="34" charset="0"/>
                </a:rPr>
                <a:t>1.510.649.3001</a:t>
              </a:r>
            </a:p>
            <a:p>
              <a:pPr algn="l" defTabSz="3765639"/>
              <a:endParaRPr lang="en-US" sz="4400" b="1" dirty="0" smtClean="0">
                <a:solidFill>
                  <a:srgbClr val="FFFF00"/>
                </a:solidFill>
                <a:latin typeface="Trebuchet MS" pitchFamily="34" charset="0"/>
              </a:endParaRPr>
            </a:p>
            <a:p>
              <a:pPr algn="ctr"/>
              <a:endParaRPr lang="en-US" sz="3200" b="1"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QUICK START</a:t>
              </a:r>
            </a:p>
            <a:p>
              <a:pPr algn="ctr"/>
              <a:endParaRPr lang="en-US" sz="40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Zoom in and out</a:t>
              </a:r>
            </a:p>
            <a:p>
              <a:pPr marL="2527300" indent="-650875" algn="l" defTabSz="850900">
                <a:tabLst/>
              </a:pPr>
              <a:r>
                <a:rPr lang="en-US" sz="3200" b="0" baseline="0" dirty="0" smtClean="0">
                  <a:solidFill>
                    <a:schemeClr val="bg1"/>
                  </a:solidFill>
                  <a:latin typeface="Trebuchet MS" pitchFamily="34" charset="0"/>
                </a:rPr>
                <a:t>	</a:t>
              </a:r>
              <a:r>
                <a:rPr lang="en-US" sz="3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3600" b="0"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Title, Authors, and Affiliations</a:t>
              </a:r>
            </a:p>
            <a:p>
              <a:pPr algn="l"/>
              <a:r>
                <a:rPr lang="en-US" sz="3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3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3200" b="0" spc="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3600" b="1" baseline="0" dirty="0" smtClean="0">
                  <a:solidFill>
                    <a:schemeClr val="bg1"/>
                  </a:solidFill>
                  <a:latin typeface="Trebuchet MS" pitchFamily="34" charset="0"/>
                </a:rPr>
                <a:t/>
              </a:r>
              <a:br>
                <a:rPr lang="en-US" sz="3600" b="1" baseline="0" dirty="0" smtClean="0">
                  <a:solidFill>
                    <a:schemeClr val="bg1"/>
                  </a:solidFill>
                  <a:latin typeface="Trebuchet MS" pitchFamily="34" charset="0"/>
                </a:rPr>
              </a:br>
              <a:endParaRPr lang="en-US" sz="3600" b="1" dirty="0" smtClean="0">
                <a:solidFill>
                  <a:schemeClr val="bg1"/>
                </a:solidFill>
                <a:latin typeface="Trebuchet MS" pitchFamily="34" charset="0"/>
              </a:endParaRPr>
            </a:p>
            <a:p>
              <a:pPr algn="ctr"/>
              <a:endParaRPr lang="en-US" sz="3600" b="1" dirty="0" smtClean="0">
                <a:solidFill>
                  <a:srgbClr val="FFC000"/>
                </a:solidFill>
                <a:latin typeface="Trebuchet MS" pitchFamily="34" charset="0"/>
              </a:endParaRPr>
            </a:p>
            <a:p>
              <a:pPr algn="ctr"/>
              <a:endParaRPr lang="en-US" sz="3600" b="1" dirty="0" smtClean="0">
                <a:solidFill>
                  <a:srgbClr val="FFC000"/>
                </a:solidFill>
                <a:latin typeface="Trebuchet MS" pitchFamily="34" charset="0"/>
              </a:endParaRPr>
            </a:p>
            <a:p>
              <a:pPr algn="ctr"/>
              <a:r>
                <a:rPr lang="en-US" sz="4000" b="1" dirty="0" smtClean="0">
                  <a:solidFill>
                    <a:srgbClr val="FFC000"/>
                  </a:solidFill>
                  <a:latin typeface="Trebuchet MS" pitchFamily="34" charset="0"/>
                </a:rPr>
                <a:t>Adding Logos</a:t>
              </a:r>
              <a:r>
                <a:rPr lang="en-US" sz="4000" b="1" baseline="0" dirty="0" smtClean="0">
                  <a:solidFill>
                    <a:srgbClr val="FFC000"/>
                  </a:solidFill>
                  <a:latin typeface="Trebuchet MS" pitchFamily="34" charset="0"/>
                </a:rPr>
                <a:t> / Seals</a:t>
              </a:r>
            </a:p>
            <a:p>
              <a:pPr algn="l"/>
              <a:r>
                <a:rPr lang="en-US" sz="3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3200" b="0" spc="30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spc="0"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See if your school’s logo is available on our free poster templates page.</a:t>
              </a:r>
            </a:p>
            <a:p>
              <a:pPr algn="l"/>
              <a:endParaRPr lang="en-US" sz="3200" b="0" baseline="0" dirty="0" smtClean="0">
                <a:latin typeface="Trebuchet MS" pitchFamily="34" charset="0"/>
              </a:endParaRPr>
            </a:p>
            <a:p>
              <a:pPr algn="ctr"/>
              <a:r>
                <a:rPr lang="en-US" sz="4000" b="1" baseline="0" dirty="0" smtClean="0">
                  <a:solidFill>
                    <a:srgbClr val="FFC000"/>
                  </a:solidFill>
                  <a:latin typeface="Trebuchet MS" pitchFamily="34" charset="0"/>
                </a:rPr>
                <a:t>Photographs / Graphics</a:t>
              </a:r>
            </a:p>
            <a:p>
              <a:pPr algn="l" defTabSz="977900"/>
              <a:r>
                <a:rPr lang="en-US" sz="3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3200" b="0" spc="0" baseline="0" dirty="0" smtClean="0">
                  <a:solidFill>
                    <a:schemeClr val="bg1">
                      <a:lumMod val="75000"/>
                    </a:schemeClr>
                  </a:solidFill>
                  <a:latin typeface="Trebuchet MS" pitchFamily="34" charset="0"/>
                </a:rPr>
                <a:t>disproportionally.</a:t>
              </a:r>
            </a:p>
            <a:p>
              <a:pPr algn="l" defTabSz="977900"/>
              <a:endParaRPr lang="en-US" sz="3200" b="0" baseline="0" dirty="0" smtClean="0">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r>
                <a:rPr lang="en-US" sz="4000" b="1" baseline="0" dirty="0" smtClean="0">
                  <a:solidFill>
                    <a:srgbClr val="FFC000"/>
                  </a:solidFill>
                  <a:latin typeface="Trebuchet MS" pitchFamily="34" charset="0"/>
                </a:rPr>
                <a:t>Image Quality Check</a:t>
              </a:r>
            </a:p>
            <a:p>
              <a:pPr lvl="0" algn="l" defTabSz="977900"/>
              <a:r>
                <a:rPr lang="en-US" sz="32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3600" b="0" dirty="0" smtClean="0">
                <a:latin typeface="Trebuchet MS" pitchFamily="34" charset="0"/>
              </a:endParaRPr>
            </a:p>
          </p:txBody>
        </p:sp>
        <p:cxnSp>
          <p:nvCxnSpPr>
            <p:cNvPr id="25" name="Straight Connector 24"/>
            <p:cNvCxnSpPr/>
            <p:nvPr/>
          </p:nvCxnSpPr>
          <p:spPr>
            <a:xfrm>
              <a:off x="-11225189" y="7240467"/>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26" name="Picture 25"/>
            <p:cNvPicPr>
              <a:picLocks noChangeAspect="1"/>
            </p:cNvPicPr>
            <p:nvPr userDrawn="1"/>
          </p:nvPicPr>
          <p:blipFill>
            <a:blip r:embed="rId4"/>
            <a:stretch>
              <a:fillRect/>
            </a:stretch>
          </p:blipFill>
          <p:spPr>
            <a:xfrm>
              <a:off x="-10479105" y="12472417"/>
              <a:ext cx="1597666" cy="1201935"/>
            </a:xfrm>
            <a:prstGeom prst="rect">
              <a:avLst/>
            </a:prstGeom>
          </p:spPr>
        </p:pic>
        <p:pic>
          <p:nvPicPr>
            <p:cNvPr id="30" name="Picture 29"/>
            <p:cNvPicPr>
              <a:picLocks noChangeAspect="1"/>
            </p:cNvPicPr>
            <p:nvPr userDrawn="1"/>
          </p:nvPicPr>
          <p:blipFill>
            <a:blip r:embed="rId5"/>
            <a:stretch>
              <a:fillRect/>
            </a:stretch>
          </p:blipFill>
          <p:spPr>
            <a:xfrm>
              <a:off x="-10732765" y="19116994"/>
              <a:ext cx="9986808" cy="1053596"/>
            </a:xfrm>
            <a:prstGeom prst="rect">
              <a:avLst/>
            </a:prstGeom>
          </p:spPr>
        </p:pic>
        <p:grpSp>
          <p:nvGrpSpPr>
            <p:cNvPr id="32" name="Group 31"/>
            <p:cNvGrpSpPr/>
            <p:nvPr userDrawn="1"/>
          </p:nvGrpSpPr>
          <p:grpSpPr>
            <a:xfrm>
              <a:off x="-9744993" y="29384977"/>
              <a:ext cx="7531182" cy="2202634"/>
              <a:chOff x="-4470427" y="13701622"/>
              <a:chExt cx="3470785" cy="1011982"/>
            </a:xfrm>
          </p:grpSpPr>
          <p:grpSp>
            <p:nvGrpSpPr>
              <p:cNvPr id="46" name="Group 45"/>
              <p:cNvGrpSpPr/>
              <p:nvPr userDrawn="1"/>
            </p:nvGrpSpPr>
            <p:grpSpPr>
              <a:xfrm>
                <a:off x="-2783495" y="13745853"/>
                <a:ext cx="624431" cy="898924"/>
                <a:chOff x="-3958697" y="14964973"/>
                <a:chExt cx="779338" cy="1288152"/>
              </a:xfrm>
            </p:grpSpPr>
            <p:pic>
              <p:nvPicPr>
                <p:cNvPr id="52" name="Picture 51"/>
                <p:cNvPicPr>
                  <a:picLocks noChangeAspect="1"/>
                </p:cNvPicPr>
                <p:nvPr userDrawn="1"/>
              </p:nvPicPr>
              <p:blipFill>
                <a:blip r:embed="rId6"/>
                <a:stretch>
                  <a:fillRect/>
                </a:stretch>
              </p:blipFill>
              <p:spPr>
                <a:xfrm>
                  <a:off x="-3948160" y="14964973"/>
                  <a:ext cx="768801" cy="1090857"/>
                </a:xfrm>
                <a:prstGeom prst="rect">
                  <a:avLst/>
                </a:prstGeom>
              </p:spPr>
            </p:pic>
            <p:sp>
              <p:nvSpPr>
                <p:cNvPr id="53" name="TextBox 52"/>
                <p:cNvSpPr txBox="1"/>
                <p:nvPr userDrawn="1"/>
              </p:nvSpPr>
              <p:spPr>
                <a:xfrm>
                  <a:off x="-3958697" y="15961716"/>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47" name="Group 46"/>
              <p:cNvGrpSpPr/>
              <p:nvPr userDrawn="1"/>
            </p:nvGrpSpPr>
            <p:grpSpPr>
              <a:xfrm>
                <a:off x="-2033159" y="13745867"/>
                <a:ext cx="1033517" cy="898915"/>
                <a:chOff x="-2921738" y="14889872"/>
                <a:chExt cx="1420279" cy="1235304"/>
              </a:xfrm>
            </p:grpSpPr>
            <p:pic>
              <p:nvPicPr>
                <p:cNvPr id="50" name="Picture 49"/>
                <p:cNvPicPr>
                  <a:picLocks noChangeAspect="1"/>
                </p:cNvPicPr>
                <p:nvPr userDrawn="1"/>
              </p:nvPicPr>
              <p:blipFill>
                <a:blip r:embed="rId6"/>
                <a:stretch>
                  <a:fillRect/>
                </a:stretch>
              </p:blipFill>
              <p:spPr>
                <a:xfrm>
                  <a:off x="-2921738" y="14889872"/>
                  <a:ext cx="1420279" cy="1029694"/>
                </a:xfrm>
                <a:prstGeom prst="rect">
                  <a:avLst/>
                </a:prstGeom>
              </p:spPr>
            </p:pic>
            <p:sp>
              <p:nvSpPr>
                <p:cNvPr id="51" name="TextBox 50"/>
                <p:cNvSpPr txBox="1"/>
                <p:nvPr userDrawn="1"/>
              </p:nvSpPr>
              <p:spPr>
                <a:xfrm>
                  <a:off x="-2918991" y="15845720"/>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48" name="Picture 47"/>
              <p:cNvPicPr>
                <a:picLocks noChangeAspect="1"/>
              </p:cNvPicPr>
              <p:nvPr userDrawn="1"/>
            </p:nvPicPr>
            <p:blipFill>
              <a:blip r:embed="rId7"/>
              <a:stretch>
                <a:fillRect/>
              </a:stretch>
            </p:blipFill>
            <p:spPr>
              <a:xfrm>
                <a:off x="-4470427" y="13701622"/>
                <a:ext cx="1098742" cy="847761"/>
              </a:xfrm>
              <a:prstGeom prst="rect">
                <a:avLst/>
              </a:prstGeom>
            </p:spPr>
          </p:pic>
          <p:sp>
            <p:nvSpPr>
              <p:cNvPr id="49" name="TextBox 48"/>
              <p:cNvSpPr txBox="1"/>
              <p:nvPr userDrawn="1"/>
            </p:nvSpPr>
            <p:spPr>
              <a:xfrm>
                <a:off x="-4440600" y="14388371"/>
                <a:ext cx="1035685" cy="325233"/>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37" name="Group 36"/>
            <p:cNvGrpSpPr/>
            <p:nvPr userDrawn="1"/>
          </p:nvGrpSpPr>
          <p:grpSpPr>
            <a:xfrm>
              <a:off x="-10573702" y="34554904"/>
              <a:ext cx="9344084" cy="2526502"/>
              <a:chOff x="-4835604" y="15859915"/>
              <a:chExt cx="4306270" cy="1160780"/>
            </a:xfrm>
          </p:grpSpPr>
          <p:graphicFrame>
            <p:nvGraphicFramePr>
              <p:cNvPr id="38" name="Object 37"/>
              <p:cNvGraphicFramePr>
                <a:graphicFrameLocks noChangeAspect="1"/>
              </p:cNvGraphicFramePr>
              <p:nvPr userDrawn="1">
                <p:extLst>
                  <p:ext uri="{D42A27DB-BD31-4B8C-83A1-F6EECF244321}">
                    <p14:modId xmlns="" xmlns:p14="http://schemas.microsoft.com/office/powerpoint/2010/main" val="4035688387"/>
                  </p:ext>
                </p:extLst>
              </p:nvPr>
            </p:nvGraphicFramePr>
            <p:xfrm>
              <a:off x="-4649322" y="15859915"/>
              <a:ext cx="1828800" cy="1117600"/>
            </p:xfrm>
            <a:graphic>
              <a:graphicData uri="http://schemas.openxmlformats.org/presentationml/2006/ole">
                <p:oleObj spid="_x0000_s1038" name="Image" r:id="rId8" imgW="1828571" imgH="1117460" progId="">
                  <p:embed/>
                </p:oleObj>
              </a:graphicData>
            </a:graphic>
          </p:graphicFrame>
          <p:graphicFrame>
            <p:nvGraphicFramePr>
              <p:cNvPr id="39" name="Object 38"/>
              <p:cNvGraphicFramePr>
                <a:graphicFrameLocks noChangeAspect="1"/>
              </p:cNvGraphicFramePr>
              <p:nvPr userDrawn="1">
                <p:extLst>
                  <p:ext uri="{D42A27DB-BD31-4B8C-83A1-F6EECF244321}">
                    <p14:modId xmlns="" xmlns:p14="http://schemas.microsoft.com/office/powerpoint/2010/main" val="37521511"/>
                  </p:ext>
                </p:extLst>
              </p:nvPr>
            </p:nvGraphicFramePr>
            <p:xfrm>
              <a:off x="-2572617" y="15863608"/>
              <a:ext cx="1828800" cy="1117600"/>
            </p:xfrm>
            <a:graphic>
              <a:graphicData uri="http://schemas.openxmlformats.org/presentationml/2006/ole">
                <p:oleObj spid="_x0000_s1039" name="Image" r:id="rId9" imgW="1828571" imgH="1117460" progId="">
                  <p:embed/>
                </p:oleObj>
              </a:graphicData>
            </a:graphic>
          </p:graphicFrame>
          <p:sp>
            <p:nvSpPr>
              <p:cNvPr id="41" name="TextBox 40"/>
              <p:cNvSpPr txBox="1"/>
              <p:nvPr userDrawn="1"/>
            </p:nvSpPr>
            <p:spPr>
              <a:xfrm rot="16200000">
                <a:off x="-5311537" y="16369501"/>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45" name="TextBox 44"/>
              <p:cNvSpPr txBox="1"/>
              <p:nvPr userDrawn="1"/>
            </p:nvSpPr>
            <p:spPr>
              <a:xfrm rot="16200000">
                <a:off x="-1171002" y="16379027"/>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54" name="Group 53"/>
          <p:cNvGrpSpPr/>
          <p:nvPr userDrawn="1"/>
        </p:nvGrpSpPr>
        <p:grpSpPr>
          <a:xfrm>
            <a:off x="30676632" y="0"/>
            <a:ext cx="12284832" cy="42803763"/>
            <a:chOff x="44157839" y="-55065"/>
            <a:chExt cx="11062139" cy="38543561"/>
          </a:xfrm>
        </p:grpSpPr>
        <p:sp>
          <p:nvSpPr>
            <p:cNvPr id="55" name="Rectangle 54"/>
            <p:cNvSpPr/>
            <p:nvPr userDrawn="1"/>
          </p:nvSpPr>
          <p:spPr>
            <a:xfrm>
              <a:off x="44157839" y="-55065"/>
              <a:ext cx="11062139" cy="3854356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800" b="1" spc="600" dirty="0" smtClean="0">
                  <a:solidFill>
                    <a:schemeClr val="bg1"/>
                  </a:solidFill>
                  <a:latin typeface="Trebuchet MS" pitchFamily="34" charset="0"/>
                </a:rPr>
                <a:t>QUICK START (cont.)</a:t>
              </a:r>
            </a:p>
            <a:p>
              <a:pPr algn="ctr"/>
              <a:endParaRPr lang="en-US" sz="44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3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r>
                <a:rPr lang="en-US" sz="3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Text</a:t>
              </a:r>
            </a:p>
            <a:p>
              <a:pPr marL="3429000" lvl="2" indent="0" algn="l" defTabSz="114300"/>
              <a:r>
                <a:rPr lang="en-US" sz="3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 </a:t>
              </a:r>
              <a:r>
                <a:rPr kumimoji="0" lang="en-US" sz="40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3200" b="0" baseline="0" dirty="0" smtClean="0">
                <a:solidFill>
                  <a:schemeClr val="bg1">
                    <a:lumMod val="75000"/>
                  </a:schemeClr>
                </a:solidFill>
                <a:latin typeface="Trebuchet MS" pitchFamily="34" charset="0"/>
              </a:endParaRPr>
            </a:p>
            <a:p>
              <a:pPr marL="1518341" lvl="2"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Tables</a:t>
              </a:r>
            </a:p>
            <a:p>
              <a:pPr marL="2000250" lvl="1" indent="0" algn="l" defTabSz="114300"/>
              <a:r>
                <a:rPr lang="en-US" sz="3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3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Print your poster</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56" name="Object 55"/>
            <p:cNvGraphicFramePr>
              <a:graphicFrameLocks noChangeAspect="1"/>
            </p:cNvGraphicFramePr>
            <p:nvPr userDrawn="1">
              <p:extLst>
                <p:ext uri="{D42A27DB-BD31-4B8C-83A1-F6EECF244321}">
                  <p14:modId xmlns="" xmlns:p14="http://schemas.microsoft.com/office/powerpoint/2010/main" val="4191269152"/>
                </p:ext>
              </p:extLst>
            </p:nvPr>
          </p:nvGraphicFramePr>
          <p:xfrm>
            <a:off x="46102925" y="4068480"/>
            <a:ext cx="6955629" cy="2569718"/>
          </p:xfrm>
          <a:graphic>
            <a:graphicData uri="http://schemas.openxmlformats.org/presentationml/2006/ole">
              <p:oleObj spid="_x0000_s1040" name="Image" r:id="rId10" imgW="4571429" imgH="1688889" progId="">
                <p:embed/>
              </p:oleObj>
            </a:graphicData>
          </a:graphic>
        </p:graphicFrame>
        <p:pic>
          <p:nvPicPr>
            <p:cNvPr id="57" name="Picture 56"/>
            <p:cNvPicPr>
              <a:picLocks noChangeAspect="1"/>
            </p:cNvPicPr>
            <p:nvPr userDrawn="1"/>
          </p:nvPicPr>
          <p:blipFill>
            <a:blip r:embed="rId11"/>
            <a:stretch>
              <a:fillRect/>
            </a:stretch>
          </p:blipFill>
          <p:spPr>
            <a:xfrm>
              <a:off x="44487207" y="9829102"/>
              <a:ext cx="2969584" cy="1370577"/>
            </a:xfrm>
            <a:prstGeom prst="rect">
              <a:avLst/>
            </a:prstGeom>
            <a:ln>
              <a:noFill/>
            </a:ln>
          </p:spPr>
        </p:pic>
        <p:graphicFrame>
          <p:nvGraphicFramePr>
            <p:cNvPr id="58" name="Object 57"/>
            <p:cNvGraphicFramePr>
              <a:graphicFrameLocks noChangeAspect="1"/>
            </p:cNvGraphicFramePr>
            <p:nvPr userDrawn="1">
              <p:extLst>
                <p:ext uri="{D42A27DB-BD31-4B8C-83A1-F6EECF244321}">
                  <p14:modId xmlns="" xmlns:p14="http://schemas.microsoft.com/office/powerpoint/2010/main" val="3673021171"/>
                </p:ext>
              </p:extLst>
            </p:nvPr>
          </p:nvGraphicFramePr>
          <p:xfrm>
            <a:off x="44620659" y="15799252"/>
            <a:ext cx="1482266" cy="992162"/>
          </p:xfrm>
          <a:graphic>
            <a:graphicData uri="http://schemas.openxmlformats.org/presentationml/2006/ole">
              <p:oleObj spid="_x0000_s1041" name="Image" r:id="rId12" imgW="1574603" imgH="1053968" progId="">
                <p:embed/>
              </p:oleObj>
            </a:graphicData>
          </a:graphic>
        </p:graphicFrame>
        <p:grpSp>
          <p:nvGrpSpPr>
            <p:cNvPr id="59" name="Group 58"/>
            <p:cNvGrpSpPr/>
            <p:nvPr userDrawn="1"/>
          </p:nvGrpSpPr>
          <p:grpSpPr>
            <a:xfrm>
              <a:off x="44487207" y="35164894"/>
              <a:ext cx="10354213" cy="1265612"/>
              <a:chOff x="44200453" y="33317650"/>
              <a:chExt cx="9771399" cy="1090622"/>
            </a:xfrm>
          </p:grpSpPr>
          <p:sp>
            <p:nvSpPr>
              <p:cNvPr id="61" name="Rounded Rectangle 60"/>
              <p:cNvSpPr/>
              <p:nvPr userDrawn="1"/>
            </p:nvSpPr>
            <p:spPr>
              <a:xfrm>
                <a:off x="44200453" y="33317650"/>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2" name="Picture 7" descr="http://t2.gstatic.com/images?q=tbn:ANd9GcR4APHC6TT9w54M2zn_pvCiBxUNcspYPoVxirLRphBoJabfSvu7zw">
                <a:hlinkClick r:id="rId13"/>
              </p:cNvPr>
              <p:cNvPicPr>
                <a:picLocks noChangeAspect="1" noChangeArrowheads="1"/>
              </p:cNvPicPr>
              <p:nvPr userDrawn="1"/>
            </p:nvPicPr>
            <p:blipFill>
              <a:blip r:embed="rId14" cstate="print"/>
              <a:srcRect/>
              <a:stretch>
                <a:fillRect/>
              </a:stretch>
            </p:blipFill>
            <p:spPr bwMode="auto">
              <a:xfrm>
                <a:off x="44326393" y="33415984"/>
                <a:ext cx="914401" cy="914399"/>
              </a:xfrm>
              <a:prstGeom prst="rect">
                <a:avLst/>
              </a:prstGeom>
              <a:noFill/>
              <a:ln>
                <a:noFill/>
              </a:ln>
            </p:spPr>
          </p:pic>
          <p:sp>
            <p:nvSpPr>
              <p:cNvPr id="63" name="TextBox 62"/>
              <p:cNvSpPr txBox="1"/>
              <p:nvPr userDrawn="1"/>
            </p:nvSpPr>
            <p:spPr>
              <a:xfrm>
                <a:off x="45300663" y="33507571"/>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sp>
          <p:nvSpPr>
            <p:cNvPr id="60" name="TextBox 59"/>
            <p:cNvSpPr txBox="1"/>
            <p:nvPr userDrawn="1"/>
          </p:nvSpPr>
          <p:spPr>
            <a:xfrm>
              <a:off x="44262808" y="36920119"/>
              <a:ext cx="6870215" cy="1399638"/>
            </a:xfrm>
            <a:prstGeom prst="rect">
              <a:avLst/>
            </a:prstGeom>
            <a:noFill/>
          </p:spPr>
          <p:txBody>
            <a:bodyPr wrap="square" lIns="65304" tIns="32651" rIns="65304" bIns="32651" rtlCol="0">
              <a:spAutoFit/>
            </a:bodyPr>
            <a:lstStyle/>
            <a:p>
              <a:pPr>
                <a:lnSpc>
                  <a:spcPts val="2600"/>
                </a:lnSpc>
              </a:pPr>
              <a:r>
                <a:rPr lang="en-US" sz="2800" dirty="0" smtClean="0">
                  <a:solidFill>
                    <a:schemeClr val="bg1"/>
                  </a:solidFill>
                </a:rPr>
                <a:t>© 2013</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800" dirty="0" smtClean="0">
                  <a:solidFill>
                    <a:schemeClr val="bg1"/>
                  </a:solidFill>
                </a:rPr>
                <a:t>    </a:t>
              </a:r>
              <a:r>
                <a:rPr lang="en-US" sz="2400" dirty="0" smtClean="0">
                  <a:solidFill>
                    <a:schemeClr val="bg1"/>
                  </a:solidFill>
                </a:rPr>
                <a:t>2117 Fourth Street ,</a:t>
              </a:r>
              <a:r>
                <a:rPr lang="en-US" sz="2400" baseline="0" dirty="0" smtClean="0">
                  <a:solidFill>
                    <a:schemeClr val="bg1"/>
                  </a:solidFill>
                </a:rPr>
                <a:t> Unit C        </a:t>
              </a:r>
            </a:p>
            <a:p>
              <a:pPr>
                <a:lnSpc>
                  <a:spcPts val="2600"/>
                </a:lnSpc>
              </a:pPr>
              <a:r>
                <a:rPr lang="en-US" sz="2400" baseline="0" dirty="0" smtClean="0">
                  <a:solidFill>
                    <a:schemeClr val="bg1"/>
                  </a:solidFill>
                </a:rPr>
                <a:t>     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aseline="0" dirty="0" smtClean="0">
                  <a:solidFill>
                    <a:schemeClr val="bg1"/>
                  </a:solidFill>
                </a:rPr>
                <a:t>    </a:t>
              </a:r>
              <a:r>
                <a:rPr lang="en-US" sz="2400" b="1" baseline="0" dirty="0" smtClean="0">
                  <a:solidFill>
                    <a:srgbClr val="FFFF00"/>
                  </a:solidFill>
                </a:rPr>
                <a:t>posterpresenter@gmail.com</a:t>
              </a:r>
              <a:endParaRPr lang="en-US" sz="2800" b="1" dirty="0">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59" r:id="rId1"/>
  </p:sldLayoutIdLst>
  <p:timing>
    <p:tnLst>
      <p:par>
        <p:cTn id="1" dur="indefinite" restart="never" nodeType="tmRoot"/>
      </p:par>
    </p:tnLst>
  </p:timing>
  <p:txStyles>
    <p:titleStyle>
      <a:lvl1pPr algn="ctr" defTabSz="4298410" rtl="0" eaLnBrk="1" latinLnBrk="0" hangingPunct="1">
        <a:spcBef>
          <a:spcPct val="0"/>
        </a:spcBef>
        <a:buNone/>
        <a:defRPr sz="8500" kern="1200">
          <a:solidFill>
            <a:schemeClr val="bg1"/>
          </a:solidFill>
          <a:latin typeface="Trebuchet MS" pitchFamily="34" charset="0"/>
          <a:ea typeface="+mj-ea"/>
          <a:cs typeface="+mj-cs"/>
        </a:defRPr>
      </a:lvl1pPr>
    </p:titleStyle>
    <p:bodyStyle>
      <a:lvl1pPr marL="1611903" indent="-1611903" algn="l" defTabSz="4298410" rtl="0" eaLnBrk="1" latinLnBrk="0" hangingPunct="1">
        <a:spcBef>
          <a:spcPct val="20000"/>
        </a:spcBef>
        <a:buFont typeface="Arial" pitchFamily="34" charset="0"/>
        <a:buChar char="•"/>
        <a:defRPr sz="15100" kern="1200">
          <a:solidFill>
            <a:schemeClr val="tx1"/>
          </a:solidFill>
          <a:latin typeface="+mn-lt"/>
          <a:ea typeface="+mn-ea"/>
          <a:cs typeface="+mn-cs"/>
        </a:defRPr>
      </a:lvl1pPr>
      <a:lvl2pPr marL="3492457" indent="-1343252" algn="l" defTabSz="4298410" rtl="0" eaLnBrk="1" latinLnBrk="0" hangingPunct="1">
        <a:spcBef>
          <a:spcPct val="20000"/>
        </a:spcBef>
        <a:buFont typeface="Arial" pitchFamily="34" charset="0"/>
        <a:buChar char="–"/>
        <a:defRPr sz="13300" kern="1200">
          <a:solidFill>
            <a:schemeClr val="tx1"/>
          </a:solidFill>
          <a:latin typeface="+mn-lt"/>
          <a:ea typeface="+mn-ea"/>
          <a:cs typeface="+mn-cs"/>
        </a:defRPr>
      </a:lvl2pPr>
      <a:lvl3pPr marL="5373012" indent="-1074603" algn="l" defTabSz="4298410" rtl="0" eaLnBrk="1" latinLnBrk="0" hangingPunct="1">
        <a:spcBef>
          <a:spcPct val="20000"/>
        </a:spcBef>
        <a:buFont typeface="Arial" pitchFamily="34" charset="0"/>
        <a:buChar char="•"/>
        <a:defRPr sz="11300" kern="1200">
          <a:solidFill>
            <a:schemeClr val="tx1"/>
          </a:solidFill>
          <a:latin typeface="+mn-lt"/>
          <a:ea typeface="+mn-ea"/>
          <a:cs typeface="+mn-cs"/>
        </a:defRPr>
      </a:lvl3pPr>
      <a:lvl4pPr marL="7522217"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4pPr>
      <a:lvl5pPr marL="9671420"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5pPr>
      <a:lvl6pPr marL="11820625"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6pPr>
      <a:lvl7pPr marL="1396982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7pPr>
      <a:lvl8pPr marL="16119034"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8pPr>
      <a:lvl9pPr marL="1826823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50000"/>
              </a:schemeClr>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0"/>
            <a:ext cx="30275213" cy="5166360"/>
          </a:xfrm>
          <a:prstGeom prst="rect">
            <a:avLst/>
          </a:prstGeom>
          <a:solidFill>
            <a:schemeClr val="accent5">
              <a:lumMod val="75000"/>
            </a:schemeClr>
          </a:solidFill>
          <a:ln w="9525">
            <a:solidFill>
              <a:schemeClr val="tx1"/>
            </a:solidFill>
            <a:miter lim="800000"/>
            <a:headEnd/>
            <a:tailEnd/>
          </a:ln>
          <a:effectLst/>
        </p:spPr>
        <p:txBody>
          <a:bodyPr wrap="none" lIns="89551" tIns="44774" rIns="89551" bIns="44774" anchor="ctr"/>
          <a:lstStyle/>
          <a:p>
            <a:pPr>
              <a:defRPr/>
            </a:pPr>
            <a:endParaRPr lang="en-US" dirty="0"/>
          </a:p>
        </p:txBody>
      </p:sp>
      <p:sp>
        <p:nvSpPr>
          <p:cNvPr id="8" name="Rectangle 33"/>
          <p:cNvSpPr>
            <a:spLocks noChangeArrowheads="1"/>
          </p:cNvSpPr>
          <p:nvPr/>
        </p:nvSpPr>
        <p:spPr bwMode="auto">
          <a:xfrm>
            <a:off x="630735" y="6002905"/>
            <a:ext cx="29010460" cy="35802745"/>
          </a:xfrm>
          <a:prstGeom prst="roundRect">
            <a:avLst>
              <a:gd name="adj" fmla="val 2277"/>
            </a:avLst>
          </a:prstGeom>
          <a:gradFill flip="none" rotWithShape="1">
            <a:gsLst>
              <a:gs pos="0">
                <a:srgbClr val="CDD2DE"/>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sp>
        <p:nvSpPr>
          <p:cNvPr id="9" name="Rectangle 9"/>
          <p:cNvSpPr>
            <a:spLocks noChangeArrowheads="1"/>
          </p:cNvSpPr>
          <p:nvPr/>
        </p:nvSpPr>
        <p:spPr bwMode="auto">
          <a:xfrm>
            <a:off x="0" y="5013972"/>
            <a:ext cx="30275213" cy="198164"/>
          </a:xfrm>
          <a:prstGeom prst="rect">
            <a:avLst/>
          </a:prstGeom>
          <a:solidFill>
            <a:schemeClr val="accent5">
              <a:lumMod val="50000"/>
            </a:schemeClr>
          </a:solidFill>
          <a:ln w="152400">
            <a:noFill/>
            <a:miter lim="800000"/>
            <a:headEnd/>
            <a:tailEnd/>
          </a:ln>
          <a:effectLst/>
        </p:spPr>
        <p:txBody>
          <a:bodyPr wrap="none" lIns="89551" tIns="44774" rIns="89551" bIns="44774" anchor="ctr"/>
          <a:lstStyle/>
          <a:p>
            <a:pPr>
              <a:defRPr/>
            </a:pPr>
            <a:endParaRPr lang="en-US" dirty="0"/>
          </a:p>
        </p:txBody>
      </p:sp>
      <p:sp>
        <p:nvSpPr>
          <p:cNvPr id="10" name="Text Box 14"/>
          <p:cNvSpPr txBox="1">
            <a:spLocks noChangeArrowheads="1"/>
          </p:cNvSpPr>
          <p:nvPr/>
        </p:nvSpPr>
        <p:spPr bwMode="auto">
          <a:xfrm>
            <a:off x="1432294" y="41948434"/>
            <a:ext cx="2636977" cy="322029"/>
          </a:xfrm>
          <a:prstGeom prst="rect">
            <a:avLst/>
          </a:prstGeom>
          <a:noFill/>
          <a:ln w="9525">
            <a:noFill/>
            <a:miter lim="800000"/>
            <a:headEnd/>
            <a:tailEnd/>
          </a:ln>
          <a:effectLst/>
        </p:spPr>
        <p:txBody>
          <a:bodyPr wrap="square" lIns="89381" tIns="44682" rIns="89381" bIns="44682">
            <a:spAutoFit/>
          </a:bodyPr>
          <a:lstStyle/>
          <a:p>
            <a:pPr eaLnBrk="0" hangingPunct="0">
              <a:lnSpc>
                <a:spcPct val="65000"/>
              </a:lnSpc>
              <a:spcBef>
                <a:spcPct val="50000"/>
              </a:spcBef>
              <a:defRPr/>
            </a:pPr>
            <a:r>
              <a:rPr lang="en-US" sz="500" b="1" dirty="0" smtClean="0">
                <a:solidFill>
                  <a:schemeClr val="bg1">
                    <a:lumMod val="75000"/>
                  </a:schemeClr>
                </a:solidFill>
                <a:latin typeface="Arial" charset="0"/>
              </a:rPr>
              <a:t>RESEARCH POSTER PRESENTATION </a:t>
            </a:r>
            <a:r>
              <a:rPr lang="en-US" sz="500" b="1" dirty="0">
                <a:solidFill>
                  <a:schemeClr val="bg1">
                    <a:lumMod val="75000"/>
                  </a:schemeClr>
                </a:solidFill>
                <a:latin typeface="Arial" charset="0"/>
              </a:rPr>
              <a:t>DESIGN © </a:t>
            </a:r>
            <a:r>
              <a:rPr lang="en-US" sz="500" b="1" dirty="0" smtClean="0">
                <a:solidFill>
                  <a:schemeClr val="bg1">
                    <a:lumMod val="75000"/>
                  </a:schemeClr>
                </a:solidFill>
                <a:latin typeface="Arial" charset="0"/>
              </a:rPr>
              <a:t>2012</a:t>
            </a:r>
            <a:endParaRPr lang="en-US" sz="500" b="1" dirty="0">
              <a:solidFill>
                <a:schemeClr val="bg1">
                  <a:lumMod val="75000"/>
                </a:schemeClr>
              </a:solidFill>
              <a:latin typeface="Arial" charset="0"/>
            </a:endParaRPr>
          </a:p>
          <a:p>
            <a:pPr eaLnBrk="0" hangingPunct="0">
              <a:lnSpc>
                <a:spcPct val="65000"/>
              </a:lnSpc>
              <a:spcBef>
                <a:spcPct val="50000"/>
              </a:spcBef>
              <a:defRPr/>
            </a:pPr>
            <a:r>
              <a:rPr lang="en-US" sz="1000" b="1" dirty="0">
                <a:solidFill>
                  <a:schemeClr val="bg1">
                    <a:lumMod val="75000"/>
                  </a:schemeClr>
                </a:solidFill>
                <a:latin typeface="Arial" charset="0"/>
              </a:rPr>
              <a:t>www.PosterPresentations.com</a:t>
            </a:r>
          </a:p>
        </p:txBody>
      </p:sp>
      <p:grpSp>
        <p:nvGrpSpPr>
          <p:cNvPr id="36" name="Group 35"/>
          <p:cNvGrpSpPr/>
          <p:nvPr userDrawn="1"/>
        </p:nvGrpSpPr>
        <p:grpSpPr>
          <a:xfrm>
            <a:off x="-12658121" y="-48127"/>
            <a:ext cx="12259293" cy="42851889"/>
            <a:chOff x="-11225189" y="-1"/>
            <a:chExt cx="11018865" cy="38516022"/>
          </a:xfrm>
        </p:grpSpPr>
        <p:sp>
          <p:nvSpPr>
            <p:cNvPr id="37" name="Rectangle 36"/>
            <p:cNvSpPr/>
            <p:nvPr/>
          </p:nvSpPr>
          <p:spPr>
            <a:xfrm>
              <a:off x="-11216136" y="-1"/>
              <a:ext cx="11009812" cy="3851602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4000" b="1" spc="0" dirty="0" smtClean="0">
                  <a:solidFill>
                    <a:srgbClr val="FF0000"/>
                  </a:solidFill>
                  <a:latin typeface="Trebuchet MS" pitchFamily="34" charset="0"/>
                </a:rPr>
                <a:t>(—THIS SIDEBAR DOES NOT PRINT—)</a:t>
              </a:r>
              <a:endParaRPr lang="en-US" sz="4000" b="1" spc="600"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DESIGN</a:t>
              </a:r>
              <a:r>
                <a:rPr lang="en-US" sz="4800" b="1" spc="600" baseline="0" dirty="0" smtClean="0">
                  <a:solidFill>
                    <a:schemeClr val="bg1"/>
                  </a:solidFill>
                  <a:latin typeface="Trebuchet MS" pitchFamily="34" charset="0"/>
                </a:rPr>
                <a:t> </a:t>
              </a:r>
              <a:r>
                <a:rPr lang="en-US" sz="4800" b="1" spc="600" dirty="0" smtClean="0">
                  <a:solidFill>
                    <a:schemeClr val="bg1"/>
                  </a:solidFill>
                  <a:latin typeface="Trebuchet MS" pitchFamily="34" charset="0"/>
                </a:rPr>
                <a:t>GUIDE</a:t>
              </a:r>
            </a:p>
            <a:p>
              <a:pPr algn="ctr"/>
              <a:endParaRPr lang="en-US" sz="3600" b="1" dirty="0" smtClean="0">
                <a:latin typeface="Trebuchet MS" pitchFamily="34" charset="0"/>
              </a:endParaRPr>
            </a:p>
            <a:p>
              <a:pPr defTabSz="3765639"/>
              <a:r>
                <a:rPr lang="en-US" sz="3600" i="0" dirty="0" smtClean="0">
                  <a:latin typeface="Trebuchet MS" pitchFamily="34" charset="0"/>
                </a:rPr>
                <a:t>This PowerPoint</a:t>
              </a:r>
              <a:r>
                <a:rPr lang="en-US" sz="3600" i="0" baseline="0" dirty="0" smtClean="0">
                  <a:latin typeface="Trebuchet MS" pitchFamily="34" charset="0"/>
                </a:rPr>
                <a:t> </a:t>
              </a:r>
              <a:r>
                <a:rPr lang="en-US" sz="3600" i="0" dirty="0" smtClean="0">
                  <a:latin typeface="Trebuchet MS" pitchFamily="34" charset="0"/>
                </a:rPr>
                <a:t>2007 template produces</a:t>
              </a:r>
              <a:r>
                <a:rPr lang="en-US" sz="3600" i="0" baseline="0" dirty="0" smtClean="0">
                  <a:latin typeface="Trebuchet MS" pitchFamily="34" charset="0"/>
                </a:rPr>
                <a:t> </a:t>
              </a:r>
              <a:r>
                <a:rPr lang="en-US" sz="3600" i="0" dirty="0" smtClean="0">
                  <a:latin typeface="Trebuchet MS" pitchFamily="34" charset="0"/>
                </a:rPr>
                <a:t>an</a:t>
              </a:r>
              <a:r>
                <a:rPr lang="en-US" sz="3600" i="0" baseline="0" dirty="0" smtClean="0">
                  <a:latin typeface="Trebuchet MS" pitchFamily="34" charset="0"/>
                </a:rPr>
                <a:t> A0</a:t>
              </a:r>
              <a:r>
                <a:rPr lang="en-US" sz="3600" i="0" dirty="0" smtClean="0">
                  <a:latin typeface="Trebuchet MS" pitchFamily="34" charset="0"/>
                </a:rPr>
                <a:t> presentation poster. </a:t>
              </a:r>
              <a:r>
                <a:rPr lang="en-US" sz="3600" dirty="0" smtClean="0">
                  <a:latin typeface="Trebuchet MS" pitchFamily="34" charset="0"/>
                </a:rPr>
                <a:t>You</a:t>
              </a:r>
              <a:r>
                <a:rPr lang="en-US" sz="3600" baseline="0" dirty="0" smtClean="0">
                  <a:latin typeface="Trebuchet MS" pitchFamily="34" charset="0"/>
                </a:rPr>
                <a:t> can u</a:t>
              </a:r>
              <a:r>
                <a:rPr lang="en-US" sz="3600" dirty="0" smtClean="0">
                  <a:latin typeface="Trebuchet MS" pitchFamily="34" charset="0"/>
                </a:rPr>
                <a:t>se</a:t>
              </a:r>
              <a:r>
                <a:rPr lang="en-US" sz="3600" baseline="0" dirty="0" smtClean="0">
                  <a:latin typeface="Trebuchet MS" pitchFamily="34" charset="0"/>
                </a:rPr>
                <a:t> it to create your research poster and </a:t>
              </a:r>
              <a:r>
                <a:rPr lang="en-US" sz="3600" dirty="0" smtClean="0">
                  <a:latin typeface="Trebuchet MS" pitchFamily="34" charset="0"/>
                </a:rPr>
                <a:t>save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765639"/>
              <a:endParaRPr lang="en-US" sz="3600" dirty="0" smtClean="0">
                <a:latin typeface="Trebuchet MS" pitchFamily="34" charset="0"/>
              </a:endParaRPr>
            </a:p>
            <a:p>
              <a:pPr defTabSz="4389219"/>
              <a:r>
                <a:rPr lang="en-US" sz="36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3600" b="1" dirty="0" smtClean="0">
                  <a:solidFill>
                    <a:srgbClr val="FFC000"/>
                  </a:solidFill>
                  <a:latin typeface="Trebuchet MS" pitchFamily="34" charset="0"/>
                </a:rPr>
                <a:t>PosterPresentations.com</a:t>
              </a:r>
              <a:r>
                <a:rPr lang="en-US" sz="3600" b="1" dirty="0" smtClean="0">
                  <a:solidFill>
                    <a:schemeClr val="bg1"/>
                  </a:solidFill>
                  <a:latin typeface="Trebuchet MS" pitchFamily="34" charset="0"/>
                </a:rPr>
                <a:t> </a:t>
              </a:r>
              <a:r>
                <a:rPr lang="en-US" sz="3600" dirty="0" smtClean="0">
                  <a:solidFill>
                    <a:schemeClr val="bg1"/>
                  </a:solidFill>
                  <a:latin typeface="Trebuchet MS" pitchFamily="34" charset="0"/>
                </a:rPr>
                <a:t>and click on HELP DESK.</a:t>
              </a:r>
            </a:p>
            <a:p>
              <a:pPr defTabSz="4389219"/>
              <a:endParaRPr lang="en-US" sz="3600" dirty="0" smtClean="0">
                <a:latin typeface="Trebuchet MS" pitchFamily="34" charset="0"/>
              </a:endParaRPr>
            </a:p>
            <a:p>
              <a:pPr defTabSz="4389219"/>
              <a:r>
                <a:rPr lang="en-US" sz="3600" dirty="0" smtClean="0">
                  <a:solidFill>
                    <a:schemeClr val="bg1"/>
                  </a:solidFill>
                  <a:latin typeface="Trebuchet MS" pitchFamily="34" charset="0"/>
                </a:rPr>
                <a:t>When</a:t>
              </a:r>
              <a:r>
                <a:rPr lang="en-US" sz="3600" baseline="0" dirty="0" smtClean="0">
                  <a:solidFill>
                    <a:schemeClr val="bg1"/>
                  </a:solidFill>
                  <a:latin typeface="Trebuchet MS" pitchFamily="34" charset="0"/>
                </a:rPr>
                <a:t> you are ready to print your poster</a:t>
              </a:r>
              <a:r>
                <a:rPr lang="en-US" sz="3600" dirty="0" smtClean="0">
                  <a:solidFill>
                    <a:schemeClr val="bg1"/>
                  </a:solidFill>
                  <a:latin typeface="Trebuchet MS" pitchFamily="34" charset="0"/>
                </a:rPr>
                <a:t>,</a:t>
              </a:r>
              <a:r>
                <a:rPr lang="en-US" sz="3600" baseline="0" dirty="0" smtClean="0">
                  <a:solidFill>
                    <a:schemeClr val="bg1"/>
                  </a:solidFill>
                  <a:latin typeface="Trebuchet MS" pitchFamily="34" charset="0"/>
                </a:rPr>
                <a:t> go online to </a:t>
              </a:r>
              <a:r>
                <a:rPr lang="en-US" sz="3600" b="0" dirty="0" smtClean="0">
                  <a:solidFill>
                    <a:schemeClr val="bg1"/>
                  </a:solidFill>
                  <a:latin typeface="Trebuchet MS" pitchFamily="34" charset="0"/>
                </a:rPr>
                <a:t>PosterPresentations.com</a:t>
              </a:r>
              <a:r>
                <a:rPr lang="en-US" sz="3600" dirty="0" smtClean="0">
                  <a:solidFill>
                    <a:schemeClr val="bg1"/>
                  </a:solidFill>
                  <a:latin typeface="Trebuchet MS" pitchFamily="34" charset="0"/>
                </a:rPr>
                <a:t/>
              </a:r>
              <a:br>
                <a:rPr lang="en-US" sz="3600" dirty="0" smtClean="0">
                  <a:solidFill>
                    <a:schemeClr val="bg1"/>
                  </a:solidFill>
                  <a:latin typeface="Trebuchet MS" pitchFamily="34" charset="0"/>
                </a:rPr>
              </a:br>
              <a:endParaRPr lang="en-US" sz="3600" dirty="0" smtClean="0">
                <a:solidFill>
                  <a:schemeClr val="bg1"/>
                </a:solidFill>
                <a:latin typeface="Trebuchet MS" pitchFamily="34" charset="0"/>
              </a:endParaRPr>
            </a:p>
            <a:p>
              <a:pPr algn="l" defTabSz="3765639"/>
              <a:r>
                <a:rPr lang="en-US" sz="3600" b="0" dirty="0" smtClean="0">
                  <a:solidFill>
                    <a:schemeClr val="bg1"/>
                  </a:solidFill>
                  <a:latin typeface="Trebuchet MS" pitchFamily="34" charset="0"/>
                </a:rPr>
                <a:t>Need</a:t>
              </a:r>
              <a:r>
                <a:rPr lang="en-US" sz="3600" b="0" baseline="0" dirty="0" smtClean="0">
                  <a:solidFill>
                    <a:schemeClr val="bg1"/>
                  </a:solidFill>
                  <a:latin typeface="Trebuchet MS" pitchFamily="34" charset="0"/>
                </a:rPr>
                <a:t> assistance? Call us at </a:t>
              </a:r>
              <a:r>
                <a:rPr lang="en-US" sz="3600" b="0" dirty="0" smtClean="0">
                  <a:solidFill>
                    <a:srgbClr val="FFC000"/>
                  </a:solidFill>
                  <a:latin typeface="Trebuchet MS" pitchFamily="34" charset="0"/>
                </a:rPr>
                <a:t>1.510.649.3001</a:t>
              </a:r>
            </a:p>
            <a:p>
              <a:pPr algn="l" defTabSz="3765639"/>
              <a:endParaRPr lang="en-US" sz="4400" b="1" dirty="0" smtClean="0">
                <a:solidFill>
                  <a:srgbClr val="FFFF00"/>
                </a:solidFill>
                <a:latin typeface="Trebuchet MS" pitchFamily="34" charset="0"/>
              </a:endParaRPr>
            </a:p>
            <a:p>
              <a:pPr algn="ctr"/>
              <a:endParaRPr lang="en-US" sz="3200" b="1"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QUICK START</a:t>
              </a:r>
            </a:p>
            <a:p>
              <a:pPr algn="ctr"/>
              <a:endParaRPr lang="en-US" sz="40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Zoom in and out</a:t>
              </a:r>
            </a:p>
            <a:p>
              <a:pPr marL="2527300" indent="-650875" algn="l" defTabSz="850900">
                <a:tabLst/>
              </a:pPr>
              <a:r>
                <a:rPr lang="en-US" sz="3200" b="0" baseline="0" dirty="0" smtClean="0">
                  <a:solidFill>
                    <a:schemeClr val="bg1"/>
                  </a:solidFill>
                  <a:latin typeface="Trebuchet MS" pitchFamily="34" charset="0"/>
                </a:rPr>
                <a:t>	</a:t>
              </a:r>
              <a:r>
                <a:rPr lang="en-US" sz="3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3600" b="0"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Title, Authors, and Affiliations</a:t>
              </a:r>
            </a:p>
            <a:p>
              <a:pPr algn="l"/>
              <a:r>
                <a:rPr lang="en-US" sz="3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3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3200" b="0" spc="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3600" b="1" baseline="0" dirty="0" smtClean="0">
                  <a:solidFill>
                    <a:schemeClr val="bg1"/>
                  </a:solidFill>
                  <a:latin typeface="Trebuchet MS" pitchFamily="34" charset="0"/>
                </a:rPr>
                <a:t/>
              </a:r>
              <a:br>
                <a:rPr lang="en-US" sz="3600" b="1" baseline="0" dirty="0" smtClean="0">
                  <a:solidFill>
                    <a:schemeClr val="bg1"/>
                  </a:solidFill>
                  <a:latin typeface="Trebuchet MS" pitchFamily="34" charset="0"/>
                </a:rPr>
              </a:br>
              <a:endParaRPr lang="en-US" sz="3600" b="1" dirty="0" smtClean="0">
                <a:solidFill>
                  <a:schemeClr val="bg1"/>
                </a:solidFill>
                <a:latin typeface="Trebuchet MS" pitchFamily="34" charset="0"/>
              </a:endParaRPr>
            </a:p>
            <a:p>
              <a:pPr algn="ctr"/>
              <a:endParaRPr lang="en-US" sz="3600" b="1" dirty="0" smtClean="0">
                <a:solidFill>
                  <a:srgbClr val="FFC000"/>
                </a:solidFill>
                <a:latin typeface="Trebuchet MS" pitchFamily="34" charset="0"/>
              </a:endParaRPr>
            </a:p>
            <a:p>
              <a:pPr algn="ctr"/>
              <a:endParaRPr lang="en-US" sz="3600" b="1" dirty="0" smtClean="0">
                <a:solidFill>
                  <a:srgbClr val="FFC000"/>
                </a:solidFill>
                <a:latin typeface="Trebuchet MS" pitchFamily="34" charset="0"/>
              </a:endParaRPr>
            </a:p>
            <a:p>
              <a:pPr algn="ctr"/>
              <a:r>
                <a:rPr lang="en-US" sz="4000" b="1" dirty="0" smtClean="0">
                  <a:solidFill>
                    <a:srgbClr val="FFC000"/>
                  </a:solidFill>
                  <a:latin typeface="Trebuchet MS" pitchFamily="34" charset="0"/>
                </a:rPr>
                <a:t>Adding Logos</a:t>
              </a:r>
              <a:r>
                <a:rPr lang="en-US" sz="4000" b="1" baseline="0" dirty="0" smtClean="0">
                  <a:solidFill>
                    <a:srgbClr val="FFC000"/>
                  </a:solidFill>
                  <a:latin typeface="Trebuchet MS" pitchFamily="34" charset="0"/>
                </a:rPr>
                <a:t> / Seals</a:t>
              </a:r>
            </a:p>
            <a:p>
              <a:pPr algn="l"/>
              <a:r>
                <a:rPr lang="en-US" sz="3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3200" b="0" spc="30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spc="0"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See if your school’s logo is available on our free poster templates page.</a:t>
              </a:r>
            </a:p>
            <a:p>
              <a:pPr algn="l"/>
              <a:endParaRPr lang="en-US" sz="3200" b="0" baseline="0" dirty="0" smtClean="0">
                <a:latin typeface="Trebuchet MS" pitchFamily="34" charset="0"/>
              </a:endParaRPr>
            </a:p>
            <a:p>
              <a:pPr algn="ctr"/>
              <a:r>
                <a:rPr lang="en-US" sz="4000" b="1" baseline="0" dirty="0" smtClean="0">
                  <a:solidFill>
                    <a:srgbClr val="FFC000"/>
                  </a:solidFill>
                  <a:latin typeface="Trebuchet MS" pitchFamily="34" charset="0"/>
                </a:rPr>
                <a:t>Photographs / Graphics</a:t>
              </a:r>
            </a:p>
            <a:p>
              <a:pPr algn="l" defTabSz="977900"/>
              <a:r>
                <a:rPr lang="en-US" sz="3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3200" b="0" spc="0" baseline="0" dirty="0" smtClean="0">
                  <a:solidFill>
                    <a:schemeClr val="bg1">
                      <a:lumMod val="75000"/>
                    </a:schemeClr>
                  </a:solidFill>
                  <a:latin typeface="Trebuchet MS" pitchFamily="34" charset="0"/>
                </a:rPr>
                <a:t>disproportionally.</a:t>
              </a:r>
            </a:p>
            <a:p>
              <a:pPr algn="l" defTabSz="977900"/>
              <a:endParaRPr lang="en-US" sz="3200" b="0" baseline="0" dirty="0" smtClean="0">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r>
                <a:rPr lang="en-US" sz="4000" b="1" baseline="0" dirty="0" smtClean="0">
                  <a:solidFill>
                    <a:srgbClr val="FFC000"/>
                  </a:solidFill>
                  <a:latin typeface="Trebuchet MS" pitchFamily="34" charset="0"/>
                </a:rPr>
                <a:t>Image Quality Check</a:t>
              </a:r>
            </a:p>
            <a:p>
              <a:pPr lvl="0" algn="l" defTabSz="977900"/>
              <a:r>
                <a:rPr lang="en-US" sz="32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3600" b="0" dirty="0" smtClean="0">
                <a:latin typeface="Trebuchet MS" pitchFamily="34" charset="0"/>
              </a:endParaRPr>
            </a:p>
          </p:txBody>
        </p:sp>
        <p:cxnSp>
          <p:nvCxnSpPr>
            <p:cNvPr id="38" name="Straight Connector 37"/>
            <p:cNvCxnSpPr/>
            <p:nvPr/>
          </p:nvCxnSpPr>
          <p:spPr>
            <a:xfrm>
              <a:off x="-11225189" y="7240467"/>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39" name="Picture 38"/>
            <p:cNvPicPr>
              <a:picLocks noChangeAspect="1"/>
            </p:cNvPicPr>
            <p:nvPr userDrawn="1"/>
          </p:nvPicPr>
          <p:blipFill>
            <a:blip r:embed="rId4"/>
            <a:stretch>
              <a:fillRect/>
            </a:stretch>
          </p:blipFill>
          <p:spPr>
            <a:xfrm>
              <a:off x="-10479105" y="12472417"/>
              <a:ext cx="1597666" cy="1201935"/>
            </a:xfrm>
            <a:prstGeom prst="rect">
              <a:avLst/>
            </a:prstGeom>
          </p:spPr>
        </p:pic>
        <p:pic>
          <p:nvPicPr>
            <p:cNvPr id="40" name="Picture 39"/>
            <p:cNvPicPr>
              <a:picLocks noChangeAspect="1"/>
            </p:cNvPicPr>
            <p:nvPr userDrawn="1"/>
          </p:nvPicPr>
          <p:blipFill>
            <a:blip r:embed="rId5"/>
            <a:stretch>
              <a:fillRect/>
            </a:stretch>
          </p:blipFill>
          <p:spPr>
            <a:xfrm>
              <a:off x="-10732765" y="19116994"/>
              <a:ext cx="9986808" cy="1053596"/>
            </a:xfrm>
            <a:prstGeom prst="rect">
              <a:avLst/>
            </a:prstGeom>
          </p:spPr>
        </p:pic>
        <p:grpSp>
          <p:nvGrpSpPr>
            <p:cNvPr id="41" name="Group 40"/>
            <p:cNvGrpSpPr/>
            <p:nvPr userDrawn="1"/>
          </p:nvGrpSpPr>
          <p:grpSpPr>
            <a:xfrm>
              <a:off x="-9744993" y="29384977"/>
              <a:ext cx="7531182" cy="2202634"/>
              <a:chOff x="-4470427" y="13701622"/>
              <a:chExt cx="3470785" cy="1011982"/>
            </a:xfrm>
          </p:grpSpPr>
          <p:grpSp>
            <p:nvGrpSpPr>
              <p:cNvPr id="49" name="Group 48"/>
              <p:cNvGrpSpPr/>
              <p:nvPr userDrawn="1"/>
            </p:nvGrpSpPr>
            <p:grpSpPr>
              <a:xfrm>
                <a:off x="-2783495" y="13745853"/>
                <a:ext cx="624431" cy="898924"/>
                <a:chOff x="-3958697" y="14964973"/>
                <a:chExt cx="779338" cy="1288152"/>
              </a:xfrm>
            </p:grpSpPr>
            <p:pic>
              <p:nvPicPr>
                <p:cNvPr id="70" name="Picture 69"/>
                <p:cNvPicPr>
                  <a:picLocks noChangeAspect="1"/>
                </p:cNvPicPr>
                <p:nvPr userDrawn="1"/>
              </p:nvPicPr>
              <p:blipFill>
                <a:blip r:embed="rId6"/>
                <a:stretch>
                  <a:fillRect/>
                </a:stretch>
              </p:blipFill>
              <p:spPr>
                <a:xfrm>
                  <a:off x="-3948160" y="14964973"/>
                  <a:ext cx="768801" cy="1090857"/>
                </a:xfrm>
                <a:prstGeom prst="rect">
                  <a:avLst/>
                </a:prstGeom>
              </p:spPr>
            </p:pic>
            <p:sp>
              <p:nvSpPr>
                <p:cNvPr id="71" name="TextBox 70"/>
                <p:cNvSpPr txBox="1"/>
                <p:nvPr userDrawn="1"/>
              </p:nvSpPr>
              <p:spPr>
                <a:xfrm>
                  <a:off x="-3958697" y="15961716"/>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65" name="Group 64"/>
              <p:cNvGrpSpPr/>
              <p:nvPr userDrawn="1"/>
            </p:nvGrpSpPr>
            <p:grpSpPr>
              <a:xfrm>
                <a:off x="-2033159" y="13745867"/>
                <a:ext cx="1033517" cy="898915"/>
                <a:chOff x="-2921738" y="14889872"/>
                <a:chExt cx="1420279" cy="1235304"/>
              </a:xfrm>
            </p:grpSpPr>
            <p:pic>
              <p:nvPicPr>
                <p:cNvPr id="68" name="Picture 67"/>
                <p:cNvPicPr>
                  <a:picLocks noChangeAspect="1"/>
                </p:cNvPicPr>
                <p:nvPr userDrawn="1"/>
              </p:nvPicPr>
              <p:blipFill>
                <a:blip r:embed="rId6"/>
                <a:stretch>
                  <a:fillRect/>
                </a:stretch>
              </p:blipFill>
              <p:spPr>
                <a:xfrm>
                  <a:off x="-2921738" y="14889872"/>
                  <a:ext cx="1420279" cy="1029694"/>
                </a:xfrm>
                <a:prstGeom prst="rect">
                  <a:avLst/>
                </a:prstGeom>
              </p:spPr>
            </p:pic>
            <p:sp>
              <p:nvSpPr>
                <p:cNvPr id="69" name="TextBox 68"/>
                <p:cNvSpPr txBox="1"/>
                <p:nvPr userDrawn="1"/>
              </p:nvSpPr>
              <p:spPr>
                <a:xfrm>
                  <a:off x="-2918991" y="15845720"/>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66" name="Picture 65"/>
              <p:cNvPicPr>
                <a:picLocks noChangeAspect="1"/>
              </p:cNvPicPr>
              <p:nvPr userDrawn="1"/>
            </p:nvPicPr>
            <p:blipFill>
              <a:blip r:embed="rId7"/>
              <a:stretch>
                <a:fillRect/>
              </a:stretch>
            </p:blipFill>
            <p:spPr>
              <a:xfrm>
                <a:off x="-4470427" y="13701622"/>
                <a:ext cx="1098742" cy="847761"/>
              </a:xfrm>
              <a:prstGeom prst="rect">
                <a:avLst/>
              </a:prstGeom>
            </p:spPr>
          </p:pic>
          <p:sp>
            <p:nvSpPr>
              <p:cNvPr id="67" name="TextBox 66"/>
              <p:cNvSpPr txBox="1"/>
              <p:nvPr userDrawn="1"/>
            </p:nvSpPr>
            <p:spPr>
              <a:xfrm>
                <a:off x="-4440600" y="14388371"/>
                <a:ext cx="1035685" cy="325233"/>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42" name="Group 41"/>
            <p:cNvGrpSpPr/>
            <p:nvPr userDrawn="1"/>
          </p:nvGrpSpPr>
          <p:grpSpPr>
            <a:xfrm>
              <a:off x="-10573702" y="34554904"/>
              <a:ext cx="9344084" cy="2526502"/>
              <a:chOff x="-4835604" y="15859915"/>
              <a:chExt cx="4306270" cy="1160780"/>
            </a:xfrm>
          </p:grpSpPr>
          <p:graphicFrame>
            <p:nvGraphicFramePr>
              <p:cNvPr id="43" name="Object 42"/>
              <p:cNvGraphicFramePr>
                <a:graphicFrameLocks noChangeAspect="1"/>
              </p:cNvGraphicFramePr>
              <p:nvPr userDrawn="1">
                <p:extLst>
                  <p:ext uri="{D42A27DB-BD31-4B8C-83A1-F6EECF244321}">
                    <p14:modId xmlns="" xmlns:p14="http://schemas.microsoft.com/office/powerpoint/2010/main" val="3865782997"/>
                  </p:ext>
                </p:extLst>
              </p:nvPr>
            </p:nvGraphicFramePr>
            <p:xfrm>
              <a:off x="-4649322" y="15859915"/>
              <a:ext cx="1828800" cy="1117600"/>
            </p:xfrm>
            <a:graphic>
              <a:graphicData uri="http://schemas.openxmlformats.org/presentationml/2006/ole">
                <p:oleObj spid="_x0000_s2062" name="Image" r:id="rId8" imgW="1828571" imgH="1117460" progId="">
                  <p:embed/>
                </p:oleObj>
              </a:graphicData>
            </a:graphic>
          </p:graphicFrame>
          <p:graphicFrame>
            <p:nvGraphicFramePr>
              <p:cNvPr id="44" name="Object 43"/>
              <p:cNvGraphicFramePr>
                <a:graphicFrameLocks noChangeAspect="1"/>
              </p:cNvGraphicFramePr>
              <p:nvPr userDrawn="1">
                <p:extLst>
                  <p:ext uri="{D42A27DB-BD31-4B8C-83A1-F6EECF244321}">
                    <p14:modId xmlns="" xmlns:p14="http://schemas.microsoft.com/office/powerpoint/2010/main" val="1762727889"/>
                  </p:ext>
                </p:extLst>
              </p:nvPr>
            </p:nvGraphicFramePr>
            <p:xfrm>
              <a:off x="-2572617" y="15863608"/>
              <a:ext cx="1828800" cy="1117600"/>
            </p:xfrm>
            <a:graphic>
              <a:graphicData uri="http://schemas.openxmlformats.org/presentationml/2006/ole">
                <p:oleObj spid="_x0000_s2063" name="Image" r:id="rId9" imgW="1828571" imgH="1117460" progId="">
                  <p:embed/>
                </p:oleObj>
              </a:graphicData>
            </a:graphic>
          </p:graphicFrame>
          <p:sp>
            <p:nvSpPr>
              <p:cNvPr id="46" name="TextBox 45"/>
              <p:cNvSpPr txBox="1"/>
              <p:nvPr userDrawn="1"/>
            </p:nvSpPr>
            <p:spPr>
              <a:xfrm rot="16200000">
                <a:off x="-5311537" y="16369501"/>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47" name="TextBox 46"/>
              <p:cNvSpPr txBox="1"/>
              <p:nvPr userDrawn="1"/>
            </p:nvSpPr>
            <p:spPr>
              <a:xfrm rot="16200000">
                <a:off x="-1171002" y="16379027"/>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82" name="Group 81"/>
          <p:cNvGrpSpPr/>
          <p:nvPr userDrawn="1"/>
        </p:nvGrpSpPr>
        <p:grpSpPr>
          <a:xfrm>
            <a:off x="30676632" y="0"/>
            <a:ext cx="12284832" cy="42803763"/>
            <a:chOff x="44157839" y="-55065"/>
            <a:chExt cx="11062139" cy="38543561"/>
          </a:xfrm>
        </p:grpSpPr>
        <p:sp>
          <p:nvSpPr>
            <p:cNvPr id="83" name="Rectangle 82"/>
            <p:cNvSpPr/>
            <p:nvPr userDrawn="1"/>
          </p:nvSpPr>
          <p:spPr>
            <a:xfrm>
              <a:off x="44157839" y="-55065"/>
              <a:ext cx="11062139" cy="3854356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800" b="1" spc="600" dirty="0" smtClean="0">
                  <a:solidFill>
                    <a:schemeClr val="bg1"/>
                  </a:solidFill>
                  <a:latin typeface="Trebuchet MS" pitchFamily="34" charset="0"/>
                </a:rPr>
                <a:t>QUICK START (cont.)</a:t>
              </a:r>
            </a:p>
            <a:p>
              <a:pPr algn="ctr"/>
              <a:endParaRPr lang="en-US" sz="44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3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r>
                <a:rPr lang="en-US" sz="3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Text</a:t>
              </a:r>
            </a:p>
            <a:p>
              <a:pPr marL="3429000" lvl="2" indent="0" algn="l" defTabSz="114300"/>
              <a:r>
                <a:rPr lang="en-US" sz="3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 </a:t>
              </a:r>
              <a:r>
                <a:rPr kumimoji="0" lang="en-US" sz="40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3200" b="0" baseline="0" dirty="0" smtClean="0">
                <a:solidFill>
                  <a:schemeClr val="bg1">
                    <a:lumMod val="75000"/>
                  </a:schemeClr>
                </a:solidFill>
                <a:latin typeface="Trebuchet MS" pitchFamily="34" charset="0"/>
              </a:endParaRPr>
            </a:p>
            <a:p>
              <a:pPr marL="1518341" lvl="2"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Tables</a:t>
              </a:r>
            </a:p>
            <a:p>
              <a:pPr marL="2000250" lvl="1" indent="0" algn="l" defTabSz="114300"/>
              <a:r>
                <a:rPr lang="en-US" sz="3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3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Print your poster</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84" name="Object 83"/>
            <p:cNvGraphicFramePr>
              <a:graphicFrameLocks noChangeAspect="1"/>
            </p:cNvGraphicFramePr>
            <p:nvPr userDrawn="1">
              <p:extLst>
                <p:ext uri="{D42A27DB-BD31-4B8C-83A1-F6EECF244321}">
                  <p14:modId xmlns="" xmlns:p14="http://schemas.microsoft.com/office/powerpoint/2010/main" val="3842880063"/>
                </p:ext>
              </p:extLst>
            </p:nvPr>
          </p:nvGraphicFramePr>
          <p:xfrm>
            <a:off x="46102925" y="4068480"/>
            <a:ext cx="6955629" cy="2569718"/>
          </p:xfrm>
          <a:graphic>
            <a:graphicData uri="http://schemas.openxmlformats.org/presentationml/2006/ole">
              <p:oleObj spid="_x0000_s2064" name="Image" r:id="rId10" imgW="4571429" imgH="1688889" progId="">
                <p:embed/>
              </p:oleObj>
            </a:graphicData>
          </a:graphic>
        </p:graphicFrame>
        <p:pic>
          <p:nvPicPr>
            <p:cNvPr id="85" name="Picture 84"/>
            <p:cNvPicPr>
              <a:picLocks noChangeAspect="1"/>
            </p:cNvPicPr>
            <p:nvPr userDrawn="1"/>
          </p:nvPicPr>
          <p:blipFill>
            <a:blip r:embed="rId11"/>
            <a:stretch>
              <a:fillRect/>
            </a:stretch>
          </p:blipFill>
          <p:spPr>
            <a:xfrm>
              <a:off x="44487207" y="9829102"/>
              <a:ext cx="2969584" cy="1370577"/>
            </a:xfrm>
            <a:prstGeom prst="rect">
              <a:avLst/>
            </a:prstGeom>
            <a:ln>
              <a:noFill/>
            </a:ln>
          </p:spPr>
        </p:pic>
        <p:graphicFrame>
          <p:nvGraphicFramePr>
            <p:cNvPr id="86" name="Object 85"/>
            <p:cNvGraphicFramePr>
              <a:graphicFrameLocks noChangeAspect="1"/>
            </p:cNvGraphicFramePr>
            <p:nvPr userDrawn="1">
              <p:extLst>
                <p:ext uri="{D42A27DB-BD31-4B8C-83A1-F6EECF244321}">
                  <p14:modId xmlns="" xmlns:p14="http://schemas.microsoft.com/office/powerpoint/2010/main" val="2925422147"/>
                </p:ext>
              </p:extLst>
            </p:nvPr>
          </p:nvGraphicFramePr>
          <p:xfrm>
            <a:off x="44620659" y="15799252"/>
            <a:ext cx="1482266" cy="992162"/>
          </p:xfrm>
          <a:graphic>
            <a:graphicData uri="http://schemas.openxmlformats.org/presentationml/2006/ole">
              <p:oleObj spid="_x0000_s2065" name="Image" r:id="rId12" imgW="1574603" imgH="1053968" progId="">
                <p:embed/>
              </p:oleObj>
            </a:graphicData>
          </a:graphic>
        </p:graphicFrame>
        <p:grpSp>
          <p:nvGrpSpPr>
            <p:cNvPr id="87" name="Group 86"/>
            <p:cNvGrpSpPr/>
            <p:nvPr userDrawn="1"/>
          </p:nvGrpSpPr>
          <p:grpSpPr>
            <a:xfrm>
              <a:off x="44487207" y="35164894"/>
              <a:ext cx="10354213" cy="1265612"/>
              <a:chOff x="44200453" y="33317650"/>
              <a:chExt cx="9771399" cy="1090622"/>
            </a:xfrm>
          </p:grpSpPr>
          <p:sp>
            <p:nvSpPr>
              <p:cNvPr id="89" name="Rounded Rectangle 88"/>
              <p:cNvSpPr/>
              <p:nvPr userDrawn="1"/>
            </p:nvSpPr>
            <p:spPr>
              <a:xfrm>
                <a:off x="44200453" y="33317650"/>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0" name="Picture 7" descr="http://t2.gstatic.com/images?q=tbn:ANd9GcR4APHC6TT9w54M2zn_pvCiBxUNcspYPoVxirLRphBoJabfSvu7zw">
                <a:hlinkClick r:id="rId13"/>
              </p:cNvPr>
              <p:cNvPicPr>
                <a:picLocks noChangeAspect="1" noChangeArrowheads="1"/>
              </p:cNvPicPr>
              <p:nvPr userDrawn="1"/>
            </p:nvPicPr>
            <p:blipFill>
              <a:blip r:embed="rId14" cstate="print"/>
              <a:srcRect/>
              <a:stretch>
                <a:fillRect/>
              </a:stretch>
            </p:blipFill>
            <p:spPr bwMode="auto">
              <a:xfrm>
                <a:off x="44326393" y="33415984"/>
                <a:ext cx="914401" cy="914399"/>
              </a:xfrm>
              <a:prstGeom prst="rect">
                <a:avLst/>
              </a:prstGeom>
              <a:noFill/>
              <a:ln>
                <a:noFill/>
              </a:ln>
            </p:spPr>
          </p:pic>
          <p:sp>
            <p:nvSpPr>
              <p:cNvPr id="91" name="TextBox 90"/>
              <p:cNvSpPr txBox="1"/>
              <p:nvPr userDrawn="1"/>
            </p:nvSpPr>
            <p:spPr>
              <a:xfrm>
                <a:off x="45300663" y="33507571"/>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sp>
          <p:nvSpPr>
            <p:cNvPr id="88" name="TextBox 87"/>
            <p:cNvSpPr txBox="1"/>
            <p:nvPr userDrawn="1"/>
          </p:nvSpPr>
          <p:spPr>
            <a:xfrm>
              <a:off x="44262808" y="36920119"/>
              <a:ext cx="6870215" cy="1399638"/>
            </a:xfrm>
            <a:prstGeom prst="rect">
              <a:avLst/>
            </a:prstGeom>
            <a:noFill/>
          </p:spPr>
          <p:txBody>
            <a:bodyPr wrap="square" lIns="65304" tIns="32651" rIns="65304" bIns="32651" rtlCol="0">
              <a:spAutoFit/>
            </a:bodyPr>
            <a:lstStyle/>
            <a:p>
              <a:pPr>
                <a:lnSpc>
                  <a:spcPts val="2600"/>
                </a:lnSpc>
              </a:pPr>
              <a:r>
                <a:rPr lang="en-US" sz="2800" dirty="0" smtClean="0">
                  <a:solidFill>
                    <a:schemeClr val="bg1"/>
                  </a:solidFill>
                </a:rPr>
                <a:t>© 2013</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800" dirty="0" smtClean="0">
                  <a:solidFill>
                    <a:schemeClr val="bg1"/>
                  </a:solidFill>
                </a:rPr>
                <a:t>    </a:t>
              </a:r>
              <a:r>
                <a:rPr lang="en-US" sz="2400" dirty="0" smtClean="0">
                  <a:solidFill>
                    <a:schemeClr val="bg1"/>
                  </a:solidFill>
                </a:rPr>
                <a:t>2117 Fourth Street ,</a:t>
              </a:r>
              <a:r>
                <a:rPr lang="en-US" sz="2400" baseline="0" dirty="0" smtClean="0">
                  <a:solidFill>
                    <a:schemeClr val="bg1"/>
                  </a:solidFill>
                </a:rPr>
                <a:t> Unit C        </a:t>
              </a:r>
            </a:p>
            <a:p>
              <a:pPr>
                <a:lnSpc>
                  <a:spcPts val="2600"/>
                </a:lnSpc>
              </a:pPr>
              <a:r>
                <a:rPr lang="en-US" sz="2400" baseline="0" dirty="0" smtClean="0">
                  <a:solidFill>
                    <a:schemeClr val="bg1"/>
                  </a:solidFill>
                </a:rPr>
                <a:t>     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aseline="0" dirty="0" smtClean="0">
                  <a:solidFill>
                    <a:schemeClr val="bg1"/>
                  </a:solidFill>
                </a:rPr>
                <a:t>    </a:t>
              </a:r>
              <a:r>
                <a:rPr lang="en-US" sz="2400" b="1" baseline="0" dirty="0" smtClean="0">
                  <a:solidFill>
                    <a:srgbClr val="FFFF00"/>
                  </a:solidFill>
                </a:rPr>
                <a:t>posterpresenter@gmail.com</a:t>
              </a:r>
              <a:endParaRPr lang="en-US" sz="2800" b="1" dirty="0">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54" r:id="rId1"/>
  </p:sldLayoutIdLst>
  <p:timing>
    <p:tnLst>
      <p:par>
        <p:cTn id="1" dur="indefinite" restart="never" nodeType="tmRoot"/>
      </p:par>
    </p:tnLst>
  </p:timing>
  <p:txStyles>
    <p:titleStyle>
      <a:lvl1pPr algn="ctr" defTabSz="4298410" rtl="0" eaLnBrk="1" latinLnBrk="0" hangingPunct="1">
        <a:spcBef>
          <a:spcPct val="0"/>
        </a:spcBef>
        <a:buNone/>
        <a:defRPr sz="8500" kern="1200">
          <a:solidFill>
            <a:schemeClr val="bg1"/>
          </a:solidFill>
          <a:latin typeface="Trebuchet MS" pitchFamily="34" charset="0"/>
          <a:ea typeface="+mj-ea"/>
          <a:cs typeface="+mj-cs"/>
        </a:defRPr>
      </a:lvl1pPr>
    </p:titleStyle>
    <p:bodyStyle>
      <a:lvl1pPr marL="1611903" indent="-1611903" algn="l" defTabSz="4298410" rtl="0" eaLnBrk="1" latinLnBrk="0" hangingPunct="1">
        <a:spcBef>
          <a:spcPct val="20000"/>
        </a:spcBef>
        <a:buFont typeface="Arial" pitchFamily="34" charset="0"/>
        <a:buChar char="•"/>
        <a:defRPr sz="15100" kern="1200">
          <a:solidFill>
            <a:schemeClr val="tx1"/>
          </a:solidFill>
          <a:latin typeface="+mn-lt"/>
          <a:ea typeface="+mn-ea"/>
          <a:cs typeface="+mn-cs"/>
        </a:defRPr>
      </a:lvl1pPr>
      <a:lvl2pPr marL="3492457" indent="-1343252" algn="l" defTabSz="4298410" rtl="0" eaLnBrk="1" latinLnBrk="0" hangingPunct="1">
        <a:spcBef>
          <a:spcPct val="20000"/>
        </a:spcBef>
        <a:buFont typeface="Arial" pitchFamily="34" charset="0"/>
        <a:buChar char="–"/>
        <a:defRPr sz="13300" kern="1200">
          <a:solidFill>
            <a:schemeClr val="tx1"/>
          </a:solidFill>
          <a:latin typeface="+mn-lt"/>
          <a:ea typeface="+mn-ea"/>
          <a:cs typeface="+mn-cs"/>
        </a:defRPr>
      </a:lvl2pPr>
      <a:lvl3pPr marL="5373012" indent="-1074603" algn="l" defTabSz="4298410" rtl="0" eaLnBrk="1" latinLnBrk="0" hangingPunct="1">
        <a:spcBef>
          <a:spcPct val="20000"/>
        </a:spcBef>
        <a:buFont typeface="Arial" pitchFamily="34" charset="0"/>
        <a:buChar char="•"/>
        <a:defRPr sz="11300" kern="1200">
          <a:solidFill>
            <a:schemeClr val="tx1"/>
          </a:solidFill>
          <a:latin typeface="+mn-lt"/>
          <a:ea typeface="+mn-ea"/>
          <a:cs typeface="+mn-cs"/>
        </a:defRPr>
      </a:lvl3pPr>
      <a:lvl4pPr marL="7522217"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4pPr>
      <a:lvl5pPr marL="9671420"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5pPr>
      <a:lvl6pPr marL="11820625"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6pPr>
      <a:lvl7pPr marL="1396982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7pPr>
      <a:lvl8pPr marL="16119034"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8pPr>
      <a:lvl9pPr marL="1826823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 name="Text Placeholder 333"/>
          <p:cNvSpPr>
            <a:spLocks noGrp="1"/>
          </p:cNvSpPr>
          <p:nvPr>
            <p:ph type="body" sz="quarter" idx="10"/>
          </p:nvPr>
        </p:nvSpPr>
        <p:spPr>
          <a:xfrm>
            <a:off x="569009" y="23067818"/>
            <a:ext cx="14299153" cy="5770506"/>
          </a:xfrm>
        </p:spPr>
        <p:txBody>
          <a:bodyPr/>
          <a:lstStyle/>
          <a:p>
            <a:pPr algn="r" rtl="1"/>
            <a:r>
              <a:rPr lang="ar-DZ" sz="4800" dirty="0" smtClean="0">
                <a:cs typeface="Traditional Arabic" pitchFamily="2" charset="-78"/>
              </a:rPr>
              <a:t>قصد الوصول إلى الأهداف المرجوة وللإجابة على إشكالية البحث المطروحة سنعتمد على المنهج الوصفي في الجانب النظري  لأنه ملا </a:t>
            </a:r>
            <a:r>
              <a:rPr lang="ar-DZ" sz="4800" dirty="0" err="1" smtClean="0">
                <a:cs typeface="Traditional Arabic" pitchFamily="2" charset="-78"/>
              </a:rPr>
              <a:t>ئم</a:t>
            </a:r>
            <a:r>
              <a:rPr lang="ar-DZ" sz="4800" dirty="0" smtClean="0">
                <a:cs typeface="Traditional Arabic" pitchFamily="2" charset="-78"/>
              </a:rPr>
              <a:t> لتقرير الحقائق </a:t>
            </a:r>
            <a:r>
              <a:rPr lang="ar-DZ" sz="4800" dirty="0" err="1" smtClean="0">
                <a:cs typeface="Traditional Arabic" pitchFamily="2" charset="-78"/>
              </a:rPr>
              <a:t>او</a:t>
            </a:r>
            <a:r>
              <a:rPr lang="ar-DZ" sz="4800" dirty="0" smtClean="0">
                <a:cs typeface="Traditional Arabic" pitchFamily="2" charset="-78"/>
              </a:rPr>
              <a:t> فهم مكونات الموضوع </a:t>
            </a:r>
            <a:r>
              <a:rPr lang="ar-DZ" sz="4800" dirty="0" err="1" smtClean="0">
                <a:cs typeface="Traditional Arabic" pitchFamily="2" charset="-78"/>
              </a:rPr>
              <a:t>و</a:t>
            </a:r>
            <a:r>
              <a:rPr lang="ar-DZ" sz="4800" dirty="0" smtClean="0">
                <a:cs typeface="Traditional Arabic" pitchFamily="2" charset="-78"/>
              </a:rPr>
              <a:t> إخضاعه للدراسة الدقيقة ،وكما سنعتمد على أسلوب دراسة حالة في الجانب التطبيقي من أجل  إسقاط الدراسة على واقع المؤسسات الجزائرية ، وقد تم </a:t>
            </a:r>
            <a:r>
              <a:rPr lang="ar-DZ" sz="4800" dirty="0" err="1" smtClean="0">
                <a:cs typeface="Traditional Arabic" pitchFamily="2" charset="-78"/>
              </a:rPr>
              <a:t>إختيار</a:t>
            </a:r>
            <a:r>
              <a:rPr lang="ar-DZ" sz="4800" dirty="0" smtClean="0">
                <a:cs typeface="Traditional Arabic" pitchFamily="2" charset="-78"/>
              </a:rPr>
              <a:t> مؤسستين وهما </a:t>
            </a:r>
          </a:p>
          <a:p>
            <a:pPr algn="r" rtl="1"/>
            <a:r>
              <a:rPr lang="ar-DZ" sz="4800" dirty="0" smtClean="0">
                <a:cs typeface="Traditional Arabic" pitchFamily="2" charset="-78"/>
              </a:rPr>
              <a:t>المؤسسة الوطنية للخدمات في </a:t>
            </a:r>
            <a:r>
              <a:rPr lang="ar-DZ" sz="4800" dirty="0" err="1" smtClean="0">
                <a:cs typeface="Traditional Arabic" pitchFamily="2" charset="-78"/>
              </a:rPr>
              <a:t>الأبار</a:t>
            </a:r>
            <a:r>
              <a:rPr lang="ar-DZ" sz="4800" dirty="0" smtClean="0">
                <a:cs typeface="Traditional Arabic" pitchFamily="2" charset="-78"/>
              </a:rPr>
              <a:t> و مؤسسة </a:t>
            </a:r>
            <a:r>
              <a:rPr lang="ar-DZ" sz="4800" dirty="0" err="1" smtClean="0">
                <a:cs typeface="Traditional Arabic" pitchFamily="2" charset="-78"/>
              </a:rPr>
              <a:t>سونطراك</a:t>
            </a:r>
            <a:r>
              <a:rPr lang="ar-DZ" sz="4800" dirty="0" smtClean="0">
                <a:cs typeface="Traditional Arabic" pitchFamily="2" charset="-78"/>
              </a:rPr>
              <a:t> (إنتاج </a:t>
            </a:r>
            <a:r>
              <a:rPr lang="ar-DZ" sz="4800" dirty="0" err="1" smtClean="0">
                <a:cs typeface="Traditional Arabic" pitchFamily="2" charset="-78"/>
              </a:rPr>
              <a:t>و</a:t>
            </a:r>
            <a:r>
              <a:rPr lang="ar-DZ" sz="4800" dirty="0" smtClean="0">
                <a:cs typeface="Traditional Arabic" pitchFamily="2" charset="-78"/>
              </a:rPr>
              <a:t> توزيع ) باعتبارهما من المؤسسات الصناعية الهامة التي تعمل على المساهمة في حماية البيئة.</a:t>
            </a:r>
            <a:endParaRPr lang="fr-FR" sz="4800" dirty="0" smtClean="0">
              <a:cs typeface="Traditional Arabic" pitchFamily="2" charset="-78"/>
            </a:endParaRPr>
          </a:p>
          <a:p>
            <a:pPr algn="r" rtl="1"/>
            <a:r>
              <a:rPr lang="en-US" sz="4000" dirty="0" smtClean="0">
                <a:cs typeface="Traditional Arabic" pitchFamily="2" charset="-78"/>
              </a:rPr>
              <a:t> </a:t>
            </a:r>
            <a:endParaRPr lang="en-US" sz="4000" dirty="0">
              <a:cs typeface="Traditional Arabic" pitchFamily="2" charset="-78"/>
            </a:endParaRPr>
          </a:p>
        </p:txBody>
      </p:sp>
      <p:sp>
        <p:nvSpPr>
          <p:cNvPr id="335" name="Text Placeholder 334"/>
          <p:cNvSpPr>
            <a:spLocks noGrp="1"/>
          </p:cNvSpPr>
          <p:nvPr>
            <p:ph type="body" sz="quarter" idx="11"/>
          </p:nvPr>
        </p:nvSpPr>
        <p:spPr>
          <a:xfrm>
            <a:off x="569009" y="20635647"/>
            <a:ext cx="14287866" cy="1824378"/>
          </a:xfrm>
        </p:spPr>
        <p:txBody>
          <a:bodyPr/>
          <a:lstStyle/>
          <a:p>
            <a:r>
              <a:rPr lang="ar-DZ" sz="6000" dirty="0" smtClean="0">
                <a:cs typeface="Traditional Arabic" pitchFamily="2" charset="-78"/>
              </a:rPr>
              <a:t>منهجية الدراسة والأدوات المستخدمة:</a:t>
            </a:r>
            <a:endParaRPr lang="fr-FR" sz="6000" dirty="0" smtClean="0">
              <a:cs typeface="Traditional Arabic" pitchFamily="2" charset="-78"/>
            </a:endParaRPr>
          </a:p>
          <a:p>
            <a:endParaRPr lang="en-US" dirty="0"/>
          </a:p>
        </p:txBody>
      </p:sp>
      <p:sp>
        <p:nvSpPr>
          <p:cNvPr id="339" name="Text Placeholder 338"/>
          <p:cNvSpPr>
            <a:spLocks noGrp="1"/>
          </p:cNvSpPr>
          <p:nvPr>
            <p:ph type="body" sz="quarter" idx="25"/>
          </p:nvPr>
        </p:nvSpPr>
        <p:spPr>
          <a:xfrm>
            <a:off x="15336775" y="6922518"/>
            <a:ext cx="14287682" cy="1104181"/>
          </a:xfrm>
        </p:spPr>
        <p:txBody>
          <a:bodyPr/>
          <a:lstStyle/>
          <a:p>
            <a:pPr algn="l"/>
            <a:r>
              <a:rPr lang="fr-FR" sz="5400" dirty="0" smtClean="0">
                <a:solidFill>
                  <a:schemeClr val="accent1">
                    <a:lumMod val="75000"/>
                  </a:schemeClr>
                </a:solidFill>
                <a:cs typeface="Traditional Arabic" pitchFamily="2" charset="-78"/>
              </a:rPr>
              <a:t>Abstract</a:t>
            </a:r>
            <a:r>
              <a:rPr lang="fr-FR" sz="6000" dirty="0" smtClean="0">
                <a:solidFill>
                  <a:schemeClr val="accent1">
                    <a:lumMod val="75000"/>
                  </a:schemeClr>
                </a:solidFill>
                <a:cs typeface="Traditional Arabic" pitchFamily="2" charset="-78"/>
              </a:rPr>
              <a:t> :</a:t>
            </a:r>
          </a:p>
        </p:txBody>
      </p:sp>
      <p:sp>
        <p:nvSpPr>
          <p:cNvPr id="340" name="Text Placeholder 339"/>
          <p:cNvSpPr>
            <a:spLocks noGrp="1"/>
          </p:cNvSpPr>
          <p:nvPr>
            <p:ph type="body" sz="quarter" idx="26"/>
          </p:nvPr>
        </p:nvSpPr>
        <p:spPr>
          <a:xfrm>
            <a:off x="15357254" y="8026699"/>
            <a:ext cx="14287682" cy="5265752"/>
          </a:xfrm>
        </p:spPr>
        <p:txBody>
          <a:bodyPr/>
          <a:lstStyle/>
          <a:p>
            <a:r>
              <a:rPr lang="en-US" sz="4000" dirty="0" smtClean="0">
                <a:solidFill>
                  <a:schemeClr val="tx1"/>
                </a:solidFill>
                <a:cs typeface="+mj-cs"/>
              </a:rPr>
              <a:t>   The objective of  this study is to display the relationship between the environment system and the </a:t>
            </a:r>
            <a:r>
              <a:rPr lang="en-US" sz="4000" dirty="0" err="1" smtClean="0">
                <a:solidFill>
                  <a:schemeClr val="tx1"/>
                </a:solidFill>
                <a:cs typeface="+mj-cs"/>
              </a:rPr>
              <a:t>finncial</a:t>
            </a:r>
            <a:r>
              <a:rPr lang="en-US" sz="4000" dirty="0" smtClean="0">
                <a:solidFill>
                  <a:schemeClr val="tx1"/>
                </a:solidFill>
                <a:cs typeface="+mj-cs"/>
              </a:rPr>
              <a:t> performance of the economic institution of the </a:t>
            </a:r>
            <a:r>
              <a:rPr lang="en-US" sz="4000" dirty="0" err="1" smtClean="0">
                <a:solidFill>
                  <a:schemeClr val="tx1"/>
                </a:solidFill>
                <a:cs typeface="+mj-cs"/>
              </a:rPr>
              <a:t>ensp</a:t>
            </a:r>
            <a:r>
              <a:rPr lang="en-US" sz="4000" dirty="0" smtClean="0">
                <a:solidFill>
                  <a:schemeClr val="tx1"/>
                </a:solidFill>
                <a:cs typeface="+mj-cs"/>
              </a:rPr>
              <a:t> </a:t>
            </a:r>
            <a:r>
              <a:rPr lang="en-US" sz="4000" dirty="0" err="1" smtClean="0">
                <a:solidFill>
                  <a:schemeClr val="tx1"/>
                </a:solidFill>
                <a:cs typeface="+mj-cs"/>
              </a:rPr>
              <a:t>ans</a:t>
            </a:r>
            <a:r>
              <a:rPr lang="en-US" sz="4000" dirty="0" smtClean="0">
                <a:solidFill>
                  <a:schemeClr val="tx1"/>
                </a:solidFill>
                <a:cs typeface="+mj-cs"/>
              </a:rPr>
              <a:t> </a:t>
            </a:r>
            <a:r>
              <a:rPr lang="en-US" sz="4000" dirty="0" err="1" smtClean="0">
                <a:solidFill>
                  <a:schemeClr val="tx1"/>
                </a:solidFill>
                <a:cs typeface="+mj-cs"/>
              </a:rPr>
              <a:t>sontarq</a:t>
            </a:r>
            <a:r>
              <a:rPr lang="en-US" sz="4000" dirty="0" smtClean="0">
                <a:solidFill>
                  <a:schemeClr val="tx1"/>
                </a:solidFill>
                <a:cs typeface="+mj-cs"/>
              </a:rPr>
              <a:t> </a:t>
            </a:r>
            <a:r>
              <a:rPr lang="en-US" sz="4000" dirty="0" smtClean="0">
                <a:cs typeface="+mj-cs"/>
              </a:rPr>
              <a:t>(DP)</a:t>
            </a:r>
            <a:endParaRPr lang="fr-FR" sz="4000" dirty="0" smtClean="0">
              <a:cs typeface="+mj-cs"/>
            </a:endParaRPr>
          </a:p>
          <a:p>
            <a:r>
              <a:rPr lang="en-US" sz="5400" b="1" dirty="0" smtClean="0">
                <a:solidFill>
                  <a:schemeClr val="accent1">
                    <a:lumMod val="75000"/>
                  </a:schemeClr>
                </a:solidFill>
              </a:rPr>
              <a:t>Key words</a:t>
            </a:r>
            <a:r>
              <a:rPr lang="en-US" sz="4000" dirty="0" smtClean="0">
                <a:solidFill>
                  <a:schemeClr val="tx1"/>
                </a:solidFill>
              </a:rPr>
              <a:t>:</a:t>
            </a:r>
          </a:p>
          <a:p>
            <a:r>
              <a:rPr lang="en-US" sz="4000" dirty="0" smtClean="0">
                <a:solidFill>
                  <a:schemeClr val="tx1"/>
                </a:solidFill>
              </a:rPr>
              <a:t>Financial performance , Working capital ,Environmental system</a:t>
            </a:r>
            <a:endParaRPr lang="en-US" sz="4000" dirty="0">
              <a:solidFill>
                <a:schemeClr val="tx1"/>
              </a:solidFill>
            </a:endParaRPr>
          </a:p>
        </p:txBody>
      </p:sp>
      <p:sp>
        <p:nvSpPr>
          <p:cNvPr id="341" name="Text Placeholder 340"/>
          <p:cNvSpPr>
            <a:spLocks noGrp="1"/>
          </p:cNvSpPr>
          <p:nvPr>
            <p:ph type="body" sz="quarter" idx="27"/>
          </p:nvPr>
        </p:nvSpPr>
        <p:spPr>
          <a:xfrm>
            <a:off x="1198179" y="6793200"/>
            <a:ext cx="13322395" cy="1104181"/>
          </a:xfrm>
          <a:solidFill>
            <a:srgbClr val="00B050"/>
          </a:solidFill>
          <a:ln>
            <a:solidFill>
              <a:schemeClr val="accent6">
                <a:lumMod val="60000"/>
                <a:lumOff val="40000"/>
              </a:schemeClr>
            </a:solidFill>
          </a:ln>
        </p:spPr>
        <p:txBody>
          <a:bodyPr/>
          <a:lstStyle/>
          <a:p>
            <a:r>
              <a:rPr lang="ar-DZ" sz="6000" dirty="0" smtClean="0">
                <a:solidFill>
                  <a:schemeClr val="tx1"/>
                </a:solidFill>
                <a:cs typeface="Traditional Arabic" pitchFamily="2" charset="-78"/>
              </a:rPr>
              <a:t>فرضيات الدراسة</a:t>
            </a:r>
            <a:r>
              <a:rPr lang="ar-DZ" sz="6000" dirty="0" smtClean="0">
                <a:cs typeface="Traditional Arabic" pitchFamily="2" charset="-78"/>
              </a:rPr>
              <a:t> </a:t>
            </a:r>
            <a:endParaRPr lang="en-US" sz="6000" dirty="0">
              <a:cs typeface="Traditional Arabic" pitchFamily="2" charset="-78"/>
            </a:endParaRPr>
          </a:p>
        </p:txBody>
      </p:sp>
      <p:sp>
        <p:nvSpPr>
          <p:cNvPr id="346" name="Text Placeholder 345"/>
          <p:cNvSpPr>
            <a:spLocks noGrp="1"/>
          </p:cNvSpPr>
          <p:nvPr>
            <p:ph type="body" sz="quarter" idx="96"/>
          </p:nvPr>
        </p:nvSpPr>
        <p:spPr>
          <a:xfrm>
            <a:off x="556488" y="14410944"/>
            <a:ext cx="14300387" cy="6704712"/>
          </a:xfrm>
        </p:spPr>
        <p:txBody>
          <a:bodyPr/>
          <a:lstStyle/>
          <a:p>
            <a:pPr rtl="1"/>
            <a:r>
              <a:rPr lang="en-US" sz="4400" dirty="0" smtClean="0"/>
              <a:t> </a:t>
            </a:r>
            <a:endParaRPr lang="fr-FR" sz="4400" dirty="0" smtClean="0"/>
          </a:p>
          <a:p>
            <a:endParaRPr lang="en-US" dirty="0"/>
          </a:p>
        </p:txBody>
      </p:sp>
      <p:sp>
        <p:nvSpPr>
          <p:cNvPr id="383" name="Text Placeholder 382"/>
          <p:cNvSpPr>
            <a:spLocks noGrp="1"/>
          </p:cNvSpPr>
          <p:nvPr>
            <p:ph type="body" sz="quarter" idx="150"/>
          </p:nvPr>
        </p:nvSpPr>
        <p:spPr>
          <a:xfrm>
            <a:off x="4090899" y="4110875"/>
            <a:ext cx="22093415" cy="1119493"/>
          </a:xfrm>
        </p:spPr>
        <p:txBody>
          <a:bodyPr/>
          <a:lstStyle/>
          <a:p>
            <a:r>
              <a:rPr lang="ar-SA" b="1" dirty="0" smtClean="0"/>
              <a:t>كلية العلوم الاقتصادية و العلوم التجارية وعلوم</a:t>
            </a:r>
            <a:r>
              <a:rPr lang="ar-DZ" b="1" dirty="0" smtClean="0"/>
              <a:t>  التسيير   </a:t>
            </a:r>
            <a:r>
              <a:rPr lang="ar-SA" b="1" dirty="0" smtClean="0"/>
              <a:t>  جام</a:t>
            </a:r>
            <a:r>
              <a:rPr lang="ar-SA" b="1" dirty="0" smtClean="0">
                <a:solidFill>
                  <a:schemeClr val="tx1"/>
                </a:solidFill>
              </a:rPr>
              <a:t>ع</a:t>
            </a:r>
            <a:r>
              <a:rPr lang="ar-SA" b="1" dirty="0" smtClean="0"/>
              <a:t>ة قاصدي مرباح- ورقلة</a:t>
            </a:r>
            <a:endParaRPr lang="en-US" dirty="0" smtClean="0"/>
          </a:p>
          <a:p>
            <a:endParaRPr lang="ar-DZ" b="1" dirty="0" smtClean="0"/>
          </a:p>
        </p:txBody>
      </p:sp>
      <p:sp>
        <p:nvSpPr>
          <p:cNvPr id="384" name="Text Placeholder 383"/>
          <p:cNvSpPr>
            <a:spLocks noGrp="1"/>
          </p:cNvSpPr>
          <p:nvPr>
            <p:ph type="body" sz="quarter" idx="151"/>
          </p:nvPr>
        </p:nvSpPr>
        <p:spPr>
          <a:xfrm>
            <a:off x="4090899" y="2268207"/>
            <a:ext cx="22093415" cy="1552412"/>
          </a:xfrm>
        </p:spPr>
        <p:txBody>
          <a:bodyPr>
            <a:normAutofit fontScale="25000" lnSpcReduction="20000"/>
          </a:bodyPr>
          <a:lstStyle/>
          <a:p>
            <a:r>
              <a:rPr lang="ar-DZ" sz="21600" b="1" dirty="0" smtClean="0"/>
              <a:t> من إعداد الطالبة : </a:t>
            </a:r>
            <a:r>
              <a:rPr lang="ar-DZ" sz="21600" b="1" dirty="0" err="1" smtClean="0"/>
              <a:t>خولة</a:t>
            </a:r>
            <a:r>
              <a:rPr lang="ar-DZ" sz="21600" b="1" dirty="0" smtClean="0"/>
              <a:t> </a:t>
            </a:r>
            <a:r>
              <a:rPr lang="ar-DZ" sz="21600" b="1" dirty="0" err="1" smtClean="0"/>
              <a:t>حملاوي</a:t>
            </a:r>
            <a:r>
              <a:rPr lang="ar-DZ" sz="21600" b="1" dirty="0" smtClean="0"/>
              <a:t> </a:t>
            </a:r>
          </a:p>
          <a:p>
            <a:pPr rtl="1"/>
            <a:r>
              <a:rPr lang="ar-DZ" sz="21600" b="1" dirty="0" smtClean="0"/>
              <a:t>  تحت إشراف الأستاذة : سلمى عائشة </a:t>
            </a:r>
            <a:r>
              <a:rPr lang="ar-DZ" sz="21600" b="1" dirty="0" err="1" smtClean="0"/>
              <a:t>كيحلي</a:t>
            </a:r>
            <a:endParaRPr lang="fr-FR" sz="21600" b="1" dirty="0" smtClean="0"/>
          </a:p>
          <a:p>
            <a:r>
              <a:rPr lang="ar-DZ" b="1" dirty="0" smtClean="0"/>
              <a:t> </a:t>
            </a:r>
            <a:endParaRPr lang="en-US" b="1" dirty="0" smtClean="0"/>
          </a:p>
          <a:p>
            <a:endParaRPr lang="en-US" dirty="0"/>
          </a:p>
        </p:txBody>
      </p:sp>
      <p:sp>
        <p:nvSpPr>
          <p:cNvPr id="15" name="Text Placeholder 340"/>
          <p:cNvSpPr txBox="1">
            <a:spLocks/>
          </p:cNvSpPr>
          <p:nvPr/>
        </p:nvSpPr>
        <p:spPr>
          <a:xfrm>
            <a:off x="584406" y="28838324"/>
            <a:ext cx="14283756" cy="1104181"/>
          </a:xfrm>
          <a:prstGeom prst="rect">
            <a:avLst/>
          </a:prstGeom>
          <a:noFill/>
        </p:spPr>
        <p:txBody>
          <a:bodyPr wrap="square" lIns="89551" tIns="89551" rIns="89551" bIns="89551" anchor="ctr" anchorCtr="0">
            <a:spAutoFit/>
          </a:bodyPr>
          <a:lstStyle/>
          <a:p>
            <a:pPr marL="0" marR="0" lvl="0" indent="0" algn="ctr" defTabSz="4298410" rtl="0" eaLnBrk="1" fontAlgn="auto" latinLnBrk="0" hangingPunct="1">
              <a:lnSpc>
                <a:spcPct val="100000"/>
              </a:lnSpc>
              <a:spcBef>
                <a:spcPct val="20000"/>
              </a:spcBef>
              <a:spcAft>
                <a:spcPts val="0"/>
              </a:spcAft>
              <a:buClrTx/>
              <a:buSzTx/>
              <a:buFont typeface="Arial" pitchFamily="34" charset="0"/>
              <a:buNone/>
              <a:tabLst/>
              <a:defRPr/>
            </a:pPr>
            <a:r>
              <a:rPr kumimoji="0" lang="ar-SA" sz="6000" b="1" i="0" u="sng" strike="noStrike" kern="1200" cap="none" spc="0" normalizeH="0" baseline="0" noProof="0" dirty="0" smtClean="0">
                <a:ln>
                  <a:noFill/>
                </a:ln>
                <a:effectLst/>
                <a:uLnTx/>
                <a:uFillTx/>
                <a:cs typeface="Traditional Arabic" pitchFamily="2" charset="-78"/>
              </a:rPr>
              <a:t>النتائج المتوقعة</a:t>
            </a:r>
            <a:endParaRPr kumimoji="0" lang="en-US" sz="6000" b="1" i="0" u="sng" strike="noStrike" kern="1200" cap="none" spc="0" normalizeH="0" baseline="0" noProof="0" dirty="0">
              <a:ln>
                <a:noFill/>
              </a:ln>
              <a:effectLst/>
              <a:uLnTx/>
              <a:uFillTx/>
              <a:cs typeface="Traditional Arabic" pitchFamily="2" charset="-78"/>
            </a:endParaRPr>
          </a:p>
        </p:txBody>
      </p:sp>
      <p:sp>
        <p:nvSpPr>
          <p:cNvPr id="6148" name="Rectangle 4"/>
          <p:cNvSpPr>
            <a:spLocks noChangeArrowheads="1"/>
          </p:cNvSpPr>
          <p:nvPr/>
        </p:nvSpPr>
        <p:spPr bwMode="auto">
          <a:xfrm>
            <a:off x="-641522" y="46664"/>
            <a:ext cx="641522" cy="89255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tab pos="2355850" algn="l"/>
              </a:tabLst>
            </a:pPr>
            <a:r>
              <a:rPr kumimoji="0" lang="ar-SA" sz="1600" b="0" i="0" u="none" strike="noStrike" cap="none" normalizeH="0" baseline="0" dirty="0" smtClean="0">
                <a:ln>
                  <a:noFill/>
                </a:ln>
                <a:solidFill>
                  <a:schemeClr val="tx1"/>
                </a:solidFill>
                <a:effectLst/>
                <a:latin typeface="Arial" pitchFamily="34" charset="0"/>
                <a:ea typeface="Times New Roman" pitchFamily="18" charset="0"/>
                <a:cs typeface="Traditional Arabic" pitchFamily="2" charset="-78"/>
              </a:rPr>
              <a:t>للبنك. </a:t>
            </a:r>
            <a:endParaRPr kumimoji="0" lang="fr-FR" sz="47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355850" algn="l"/>
              </a:tabLst>
            </a:pPr>
            <a:r>
              <a:rPr kumimoji="0" lang="fr-FR" sz="1800" b="0" i="0" u="none" strike="noStrike" cap="none" normalizeH="0" baseline="0" dirty="0" smtClean="0">
                <a:ln>
                  <a:noFill/>
                </a:ln>
                <a:solidFill>
                  <a:schemeClr val="tx1"/>
                </a:solidFill>
                <a:effectLst/>
                <a:latin typeface="Arial" pitchFamily="34" charset="0"/>
                <a:cs typeface="Arial" pitchFamily="34" charset="0"/>
              </a:rPr>
              <a:t/>
            </a:r>
            <a:br>
              <a:rPr kumimoji="0" lang="fr-FR" sz="1800" b="0" i="0" u="none" strike="noStrike" cap="none" normalizeH="0" baseline="0" dirty="0" smtClean="0">
                <a:ln>
                  <a:noFill/>
                </a:ln>
                <a:solidFill>
                  <a:schemeClr val="tx1"/>
                </a:solidFill>
                <a:effectLst/>
                <a:latin typeface="Arial" pitchFamily="34" charset="0"/>
                <a:cs typeface="Arial" pitchFamily="34" charset="0"/>
              </a:rPr>
            </a:b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7" name="Espace réservé du texte 26"/>
          <p:cNvSpPr>
            <a:spLocks noGrp="1"/>
          </p:cNvSpPr>
          <p:nvPr>
            <p:ph type="body" sz="quarter" idx="20"/>
          </p:nvPr>
        </p:nvSpPr>
        <p:spPr>
          <a:xfrm>
            <a:off x="744242" y="13296952"/>
            <a:ext cx="13964086" cy="1468325"/>
          </a:xfrm>
        </p:spPr>
        <p:txBody>
          <a:bodyPr/>
          <a:lstStyle/>
          <a:p>
            <a:r>
              <a:rPr lang="ar-DZ" sz="6000" dirty="0" smtClean="0">
                <a:cs typeface="Traditional Arabic" pitchFamily="2" charset="-78"/>
              </a:rPr>
              <a:t>أهداف البحث</a:t>
            </a:r>
            <a:endParaRPr lang="fr-FR" sz="6000" dirty="0">
              <a:cs typeface="Traditional Arabic" pitchFamily="2" charset="-78"/>
            </a:endParaRPr>
          </a:p>
        </p:txBody>
      </p:sp>
      <p:sp>
        <p:nvSpPr>
          <p:cNvPr id="23" name="Espace réservé du texte 22"/>
          <p:cNvSpPr>
            <a:spLocks noGrp="1"/>
          </p:cNvSpPr>
          <p:nvPr>
            <p:ph type="body" sz="quarter" idx="29"/>
          </p:nvPr>
        </p:nvSpPr>
        <p:spPr>
          <a:xfrm>
            <a:off x="15336776" y="14411739"/>
            <a:ext cx="13956255" cy="781015"/>
          </a:xfrm>
        </p:spPr>
        <p:txBody>
          <a:bodyPr/>
          <a:lstStyle/>
          <a:p>
            <a:r>
              <a:rPr lang="ar-DZ" dirty="0" smtClean="0">
                <a:solidFill>
                  <a:srgbClr val="FF0000"/>
                </a:solidFill>
              </a:rPr>
              <a:t>تمهيـــــــــــــــــــــــــــــــــــــــــــــــــــــــد</a:t>
            </a:r>
            <a:endParaRPr lang="fr-FR" dirty="0">
              <a:solidFill>
                <a:srgbClr val="FF0000"/>
              </a:solidFill>
            </a:endParaRPr>
          </a:p>
        </p:txBody>
      </p:sp>
      <p:sp>
        <p:nvSpPr>
          <p:cNvPr id="24" name="Espace réservé du texte 23"/>
          <p:cNvSpPr>
            <a:spLocks noGrp="1"/>
          </p:cNvSpPr>
          <p:nvPr>
            <p:ph type="body" sz="quarter" idx="30"/>
          </p:nvPr>
        </p:nvSpPr>
        <p:spPr>
          <a:xfrm>
            <a:off x="15009275" y="15623938"/>
            <a:ext cx="14283756" cy="17736858"/>
          </a:xfrm>
        </p:spPr>
        <p:txBody>
          <a:bodyPr/>
          <a:lstStyle/>
          <a:p>
            <a:pPr algn="r" rtl="1"/>
            <a:r>
              <a:rPr lang="ar-DZ" sz="4800" dirty="0" smtClean="0">
                <a:solidFill>
                  <a:schemeClr val="tx1"/>
                </a:solidFill>
                <a:cs typeface="Traditional Arabic" pitchFamily="2" charset="-78"/>
              </a:rPr>
              <a:t>هناك العديد من المشاكل الاجتماعية المألوفة لتي تصيب المجتمع ، وعلى سبيل المثال التلوث البيئي فهو ليس بالمشكل الجديد أو الطارئ لكن ما جعله يخرج من نطاقه المألوف </a:t>
            </a:r>
            <a:endParaRPr lang="fr-FR" sz="4800" dirty="0" smtClean="0">
              <a:solidFill>
                <a:schemeClr val="tx1"/>
              </a:solidFill>
              <a:cs typeface="Traditional Arabic" pitchFamily="2" charset="-78"/>
            </a:endParaRPr>
          </a:p>
          <a:p>
            <a:pPr algn="r" rtl="1"/>
            <a:r>
              <a:rPr lang="ar-DZ" sz="4800" dirty="0" smtClean="0">
                <a:solidFill>
                  <a:schemeClr val="tx1"/>
                </a:solidFill>
                <a:cs typeface="Traditional Arabic" pitchFamily="2" charset="-78"/>
              </a:rPr>
              <a:t>هو تفاقم شدة التلوث كما </a:t>
            </a:r>
            <a:r>
              <a:rPr lang="ar-DZ" sz="4800" dirty="0" err="1" smtClean="0">
                <a:solidFill>
                  <a:schemeClr val="tx1"/>
                </a:solidFill>
                <a:cs typeface="Traditional Arabic" pitchFamily="2" charset="-78"/>
              </a:rPr>
              <a:t>و</a:t>
            </a:r>
            <a:r>
              <a:rPr lang="ar-DZ" sz="4800" dirty="0" smtClean="0">
                <a:solidFill>
                  <a:schemeClr val="tx1"/>
                </a:solidFill>
                <a:cs typeface="Traditional Arabic" pitchFamily="2" charset="-78"/>
              </a:rPr>
              <a:t> كيفا في وقتنا الحاضر </a:t>
            </a:r>
            <a:endParaRPr lang="fr-FR" sz="4800" dirty="0" smtClean="0">
              <a:solidFill>
                <a:schemeClr val="tx1"/>
              </a:solidFill>
              <a:cs typeface="Traditional Arabic" pitchFamily="2" charset="-78"/>
            </a:endParaRPr>
          </a:p>
          <a:p>
            <a:pPr algn="r" rtl="1"/>
            <a:r>
              <a:rPr lang="ar-DZ" sz="4800" dirty="0" smtClean="0">
                <a:solidFill>
                  <a:schemeClr val="tx1"/>
                </a:solidFill>
                <a:cs typeface="Traditional Arabic" pitchFamily="2" charset="-78"/>
              </a:rPr>
              <a:t> حيث في الآونة الأخيرة بدأت الدراسات  </a:t>
            </a:r>
            <a:r>
              <a:rPr lang="ar-DZ" sz="4800" dirty="0" err="1" smtClean="0">
                <a:solidFill>
                  <a:schemeClr val="tx1"/>
                </a:solidFill>
                <a:cs typeface="Traditional Arabic" pitchFamily="2" charset="-78"/>
              </a:rPr>
              <a:t>و</a:t>
            </a:r>
            <a:r>
              <a:rPr lang="ar-DZ" sz="4800" dirty="0" smtClean="0">
                <a:solidFill>
                  <a:schemeClr val="tx1"/>
                </a:solidFill>
                <a:cs typeface="Traditional Arabic" pitchFamily="2" charset="-78"/>
              </a:rPr>
              <a:t> الفكر القانوني يهتم بقضايا البيئة ، ويأخذها مأخذ الجد ، وظهرت العديد من المؤلفات </a:t>
            </a:r>
            <a:r>
              <a:rPr lang="ar-DZ" sz="4800" dirty="0" err="1" smtClean="0">
                <a:solidFill>
                  <a:schemeClr val="tx1"/>
                </a:solidFill>
                <a:cs typeface="Traditional Arabic" pitchFamily="2" charset="-78"/>
              </a:rPr>
              <a:t>و</a:t>
            </a:r>
            <a:r>
              <a:rPr lang="ar-DZ" sz="4800" dirty="0" smtClean="0">
                <a:solidFill>
                  <a:schemeClr val="tx1"/>
                </a:solidFill>
                <a:cs typeface="Traditional Arabic" pitchFamily="2" charset="-78"/>
              </a:rPr>
              <a:t> البحوث </a:t>
            </a:r>
            <a:r>
              <a:rPr lang="ar-DZ" sz="4800" dirty="0" err="1" smtClean="0">
                <a:solidFill>
                  <a:schemeClr val="tx1"/>
                </a:solidFill>
                <a:cs typeface="Traditional Arabic" pitchFamily="2" charset="-78"/>
              </a:rPr>
              <a:t>و</a:t>
            </a:r>
            <a:r>
              <a:rPr lang="ar-DZ" sz="4800" dirty="0" smtClean="0">
                <a:solidFill>
                  <a:schemeClr val="tx1"/>
                </a:solidFill>
                <a:cs typeface="Traditional Arabic" pitchFamily="2" charset="-78"/>
              </a:rPr>
              <a:t> الدراسات ، وعقدت عدة مؤتمرات ووقعت الكثير من الاتفاقيات التي تعالج هذا الموضوع .</a:t>
            </a:r>
          </a:p>
          <a:p>
            <a:pPr algn="r" rtl="1"/>
            <a:r>
              <a:rPr lang="ar-DZ" sz="4800" dirty="0" smtClean="0">
                <a:solidFill>
                  <a:schemeClr val="tx1"/>
                </a:solidFill>
                <a:cs typeface="Traditional Arabic" pitchFamily="2" charset="-78"/>
              </a:rPr>
              <a:t>وفي ظل هذا المحيط المتسم بشدة التقلب </a:t>
            </a:r>
            <a:r>
              <a:rPr lang="ar-DZ" sz="4800" dirty="0" err="1" smtClean="0">
                <a:solidFill>
                  <a:schemeClr val="tx1"/>
                </a:solidFill>
                <a:cs typeface="Traditional Arabic" pitchFamily="2" charset="-78"/>
              </a:rPr>
              <a:t>و</a:t>
            </a:r>
            <a:r>
              <a:rPr lang="ar-DZ" sz="4800" dirty="0" smtClean="0">
                <a:solidFill>
                  <a:schemeClr val="tx1"/>
                </a:solidFill>
                <a:cs typeface="Traditional Arabic" pitchFamily="2" charset="-78"/>
              </a:rPr>
              <a:t> العنف ، تقوم المؤسسة بممارسة نشاطها الدوري </a:t>
            </a:r>
            <a:endParaRPr lang="fr-FR" sz="4800" dirty="0" smtClean="0">
              <a:solidFill>
                <a:schemeClr val="tx1"/>
              </a:solidFill>
              <a:cs typeface="Traditional Arabic" pitchFamily="2" charset="-78"/>
            </a:endParaRPr>
          </a:p>
          <a:p>
            <a:pPr algn="r" rtl="1"/>
            <a:r>
              <a:rPr lang="ar-DZ" sz="4800" dirty="0" smtClean="0">
                <a:solidFill>
                  <a:schemeClr val="tx1"/>
                </a:solidFill>
                <a:cs typeface="Traditional Arabic" pitchFamily="2" charset="-78"/>
              </a:rPr>
              <a:t>و المتمثل  في استغلال مختلف عوامل الإنتاج المتوفرة لديها من أجل الحصول على منتجات </a:t>
            </a:r>
            <a:endParaRPr lang="fr-FR" sz="4800" dirty="0" smtClean="0">
              <a:solidFill>
                <a:schemeClr val="tx1"/>
              </a:solidFill>
              <a:cs typeface="Traditional Arabic" pitchFamily="2" charset="-78"/>
            </a:endParaRPr>
          </a:p>
          <a:p>
            <a:pPr algn="r" rtl="1"/>
            <a:r>
              <a:rPr lang="ar-DZ" sz="4800" dirty="0" smtClean="0">
                <a:solidFill>
                  <a:schemeClr val="tx1"/>
                </a:solidFill>
                <a:cs typeface="Traditional Arabic" pitchFamily="2" charset="-78"/>
              </a:rPr>
              <a:t> لتلبية حاجات الإنسان المادية </a:t>
            </a:r>
            <a:r>
              <a:rPr lang="ar-DZ" sz="4800" dirty="0" err="1" smtClean="0">
                <a:solidFill>
                  <a:schemeClr val="tx1"/>
                </a:solidFill>
                <a:cs typeface="Traditional Arabic" pitchFamily="2" charset="-78"/>
              </a:rPr>
              <a:t>و</a:t>
            </a:r>
            <a:r>
              <a:rPr lang="ar-DZ" sz="4800" dirty="0" smtClean="0">
                <a:solidFill>
                  <a:schemeClr val="tx1"/>
                </a:solidFill>
                <a:cs typeface="Traditional Arabic" pitchFamily="2" charset="-78"/>
              </a:rPr>
              <a:t> المعنوية هذا من جهة، ومن جهة أخرى من أجل البقاء </a:t>
            </a:r>
          </a:p>
          <a:p>
            <a:pPr algn="r" rtl="1"/>
            <a:r>
              <a:rPr lang="ar-DZ" sz="4800" dirty="0" smtClean="0">
                <a:solidFill>
                  <a:schemeClr val="tx1"/>
                </a:solidFill>
                <a:cs typeface="Traditional Arabic" pitchFamily="2" charset="-78"/>
              </a:rPr>
              <a:t>و </a:t>
            </a:r>
            <a:r>
              <a:rPr lang="ar-DZ" sz="4800" dirty="0" err="1" smtClean="0">
                <a:solidFill>
                  <a:schemeClr val="tx1"/>
                </a:solidFill>
                <a:cs typeface="Traditional Arabic" pitchFamily="2" charset="-78"/>
              </a:rPr>
              <a:t>الإستمرارية</a:t>
            </a:r>
            <a:r>
              <a:rPr lang="ar-DZ" sz="4800" dirty="0" smtClean="0">
                <a:solidFill>
                  <a:schemeClr val="tx1"/>
                </a:solidFill>
                <a:cs typeface="Traditional Arabic" pitchFamily="2" charset="-78"/>
              </a:rPr>
              <a:t> ويقاس هذا الأخير بكفاءة أدائها بصفة عامة </a:t>
            </a:r>
            <a:r>
              <a:rPr lang="ar-DZ" sz="4800" dirty="0" err="1" smtClean="0">
                <a:solidFill>
                  <a:schemeClr val="tx1"/>
                </a:solidFill>
                <a:cs typeface="Traditional Arabic" pitchFamily="2" charset="-78"/>
              </a:rPr>
              <a:t>و</a:t>
            </a:r>
            <a:r>
              <a:rPr lang="ar-DZ" sz="4800" dirty="0" smtClean="0">
                <a:solidFill>
                  <a:schemeClr val="tx1"/>
                </a:solidFill>
                <a:cs typeface="Traditional Arabic" pitchFamily="2" charset="-78"/>
              </a:rPr>
              <a:t> الأداء المالي لها بصفة خاصة.</a:t>
            </a:r>
          </a:p>
          <a:p>
            <a:pPr algn="r" rtl="1"/>
            <a:r>
              <a:rPr lang="ar-DZ" sz="4800" dirty="0" smtClean="0">
                <a:solidFill>
                  <a:schemeClr val="tx1"/>
                </a:solidFill>
                <a:cs typeface="Traditional Arabic" pitchFamily="2" charset="-78"/>
              </a:rPr>
              <a:t>ويعتبر بعض الباحثين بأن الأداء المالي أحد الأهداف الرئيسية للمؤسسة ، </a:t>
            </a:r>
            <a:r>
              <a:rPr lang="ar-DZ" sz="4800" dirty="0" err="1" smtClean="0">
                <a:solidFill>
                  <a:schemeClr val="tx1"/>
                </a:solidFill>
                <a:cs typeface="Traditional Arabic" pitchFamily="2" charset="-78"/>
              </a:rPr>
              <a:t>و</a:t>
            </a:r>
            <a:r>
              <a:rPr lang="ar-DZ" sz="4800" dirty="0" smtClean="0">
                <a:solidFill>
                  <a:schemeClr val="tx1"/>
                </a:solidFill>
                <a:cs typeface="Traditional Arabic" pitchFamily="2" charset="-78"/>
              </a:rPr>
              <a:t> أن الأهداف </a:t>
            </a:r>
            <a:endParaRPr lang="fr-FR" sz="4800" dirty="0" smtClean="0">
              <a:solidFill>
                <a:schemeClr val="tx1"/>
              </a:solidFill>
              <a:cs typeface="Traditional Arabic" pitchFamily="2" charset="-78"/>
            </a:endParaRPr>
          </a:p>
          <a:p>
            <a:pPr algn="r" rtl="1"/>
            <a:r>
              <a:rPr lang="ar-DZ" sz="4800" dirty="0" smtClean="0">
                <a:solidFill>
                  <a:schemeClr val="tx1"/>
                </a:solidFill>
                <a:cs typeface="Traditional Arabic" pitchFamily="2" charset="-78"/>
              </a:rPr>
              <a:t>الثانوية للمؤسسة يمكن تحقيقها ضمنيا من خلال تحقيق الأداء المالي  المتفوق ، إذ يعتبر إستراتيجية مهمة يمكن للمدراء استخدامها في تحديد الأداء الكلي للمؤسسة ، لهذا فإن جميع العناصر </a:t>
            </a:r>
            <a:r>
              <a:rPr lang="ar-DZ" sz="4800" dirty="0" err="1" smtClean="0">
                <a:solidFill>
                  <a:schemeClr val="tx1"/>
                </a:solidFill>
                <a:cs typeface="Traditional Arabic" pitchFamily="2" charset="-78"/>
              </a:rPr>
              <a:t>و</a:t>
            </a:r>
            <a:r>
              <a:rPr lang="ar-DZ" sz="4800" dirty="0" smtClean="0">
                <a:solidFill>
                  <a:schemeClr val="tx1"/>
                </a:solidFill>
                <a:cs typeface="Traditional Arabic" pitchFamily="2" charset="-78"/>
              </a:rPr>
              <a:t> </a:t>
            </a:r>
            <a:r>
              <a:rPr lang="ar-DZ" sz="4800" dirty="0" err="1" smtClean="0">
                <a:solidFill>
                  <a:schemeClr val="tx1"/>
                </a:solidFill>
                <a:cs typeface="Traditional Arabic" pitchFamily="2" charset="-78"/>
              </a:rPr>
              <a:t>المتعيرات</a:t>
            </a:r>
            <a:r>
              <a:rPr lang="ar-DZ" sz="4800" dirty="0" smtClean="0">
                <a:solidFill>
                  <a:schemeClr val="tx1"/>
                </a:solidFill>
                <a:cs typeface="Traditional Arabic" pitchFamily="2" charset="-78"/>
              </a:rPr>
              <a:t> التي تدخل ضمن مخططات المؤسسة تؤثر فيه وسنحاول في هذه </a:t>
            </a:r>
          </a:p>
          <a:p>
            <a:pPr algn="r" rtl="1"/>
            <a:r>
              <a:rPr lang="ar-DZ" sz="4800" dirty="0" smtClean="0">
                <a:solidFill>
                  <a:schemeClr val="tx1"/>
                </a:solidFill>
                <a:cs typeface="Traditional Arabic" pitchFamily="2" charset="-78"/>
              </a:rPr>
              <a:t>الدراسة ربط بين دمج البعد البيئي كأداة للتأثير على الأداء المالي في المؤسسة </a:t>
            </a:r>
            <a:r>
              <a:rPr lang="ar-DZ" sz="4800" dirty="0" err="1" smtClean="0">
                <a:solidFill>
                  <a:schemeClr val="tx1"/>
                </a:solidFill>
                <a:cs typeface="Traditional Arabic" pitchFamily="2" charset="-78"/>
              </a:rPr>
              <a:t>الإقتصادية</a:t>
            </a:r>
            <a:r>
              <a:rPr lang="ar-DZ" sz="4800" dirty="0" smtClean="0">
                <a:solidFill>
                  <a:schemeClr val="tx1"/>
                </a:solidFill>
                <a:cs typeface="Traditional Arabic" pitchFamily="2" charset="-78"/>
              </a:rPr>
              <a:t> وفي ظل ما سبق ذكره تتجلى معالم الإشكالية الأساسية لهذا البحث، والتي يمكن صياغتها على النحو التالي:</a:t>
            </a:r>
          </a:p>
          <a:p>
            <a:pPr algn="r" rtl="1"/>
            <a:r>
              <a:rPr lang="ar-DZ" sz="4800" b="1" u="sng" dirty="0" smtClean="0">
                <a:solidFill>
                  <a:schemeClr val="tx1"/>
                </a:solidFill>
                <a:cs typeface="Traditional Arabic" pitchFamily="2" charset="-78"/>
              </a:rPr>
              <a:t> </a:t>
            </a:r>
          </a:p>
          <a:p>
            <a:pPr algn="r" rtl="1"/>
            <a:r>
              <a:rPr lang="ar-DZ" sz="5400" b="1" dirty="0" smtClean="0">
                <a:solidFill>
                  <a:srgbClr val="00B050"/>
                </a:solidFill>
                <a:cs typeface="Traditional Arabic" pitchFamily="2" charset="-78"/>
              </a:rPr>
              <a:t>ما أثر </a:t>
            </a:r>
            <a:r>
              <a:rPr lang="ar-DZ" sz="5400" b="1" dirty="0" err="1" smtClean="0">
                <a:solidFill>
                  <a:srgbClr val="00B050"/>
                </a:solidFill>
                <a:cs typeface="Traditional Arabic" pitchFamily="2" charset="-78"/>
              </a:rPr>
              <a:t>ادماج</a:t>
            </a:r>
            <a:r>
              <a:rPr lang="ar-DZ" sz="5400" b="1" dirty="0" smtClean="0">
                <a:solidFill>
                  <a:srgbClr val="00B050"/>
                </a:solidFill>
                <a:cs typeface="Traditional Arabic" pitchFamily="2" charset="-78"/>
              </a:rPr>
              <a:t> البعد البيئي على الأداء المالي للمؤسسة </a:t>
            </a:r>
            <a:r>
              <a:rPr lang="ar-DZ" sz="5400" b="1" dirty="0" err="1" smtClean="0">
                <a:solidFill>
                  <a:srgbClr val="00B050"/>
                </a:solidFill>
                <a:cs typeface="Traditional Arabic" pitchFamily="2" charset="-78"/>
              </a:rPr>
              <a:t>الإقتصادية</a:t>
            </a:r>
            <a:r>
              <a:rPr lang="ar-DZ" sz="5400" b="1" dirty="0" smtClean="0">
                <a:solidFill>
                  <a:srgbClr val="00B050"/>
                </a:solidFill>
                <a:cs typeface="Traditional Arabic" pitchFamily="2" charset="-78"/>
              </a:rPr>
              <a:t> ؟</a:t>
            </a:r>
            <a:endParaRPr lang="fr-FR" sz="5400" b="1" dirty="0" smtClean="0">
              <a:solidFill>
                <a:srgbClr val="00B050"/>
              </a:solidFill>
              <a:cs typeface="Traditional Arabic" pitchFamily="2" charset="-78"/>
            </a:endParaRPr>
          </a:p>
          <a:p>
            <a:endParaRPr lang="fr-FR" sz="4800" dirty="0"/>
          </a:p>
        </p:txBody>
      </p:sp>
      <p:cxnSp>
        <p:nvCxnSpPr>
          <p:cNvPr id="26" name="Connecteur droit avec flèche 25"/>
          <p:cNvCxnSpPr>
            <a:stCxn id="47" idx="0"/>
          </p:cNvCxnSpPr>
          <p:nvPr/>
        </p:nvCxnSpPr>
        <p:spPr>
          <a:xfrm rot="16200000" flipH="1">
            <a:off x="9069736" y="13554621"/>
            <a:ext cx="858663" cy="3279972"/>
          </a:xfrm>
          <a:prstGeom prst="straightConnector1">
            <a:avLst/>
          </a:prstGeom>
          <a:ln>
            <a:solidFill>
              <a:schemeClr val="accent6">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30" name="Ellipse 29"/>
          <p:cNvSpPr/>
          <p:nvPr/>
        </p:nvSpPr>
        <p:spPr>
          <a:xfrm>
            <a:off x="556488" y="15623938"/>
            <a:ext cx="4530436" cy="3528579"/>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r>
              <a:rPr lang="ar-DZ" sz="3600" b="1" dirty="0" smtClean="0">
                <a:solidFill>
                  <a:schemeClr val="tx1"/>
                </a:solidFill>
                <a:cs typeface="Traditional Arabic" pitchFamily="2" charset="-78"/>
              </a:rPr>
              <a:t>.إبراز  أثر إدماج البعد البيئي على  الأداء المالي في المؤسسة الاقتصادية محل الدراسة</a:t>
            </a:r>
            <a:endParaRPr lang="fr-FR" sz="3600" b="1" dirty="0" smtClean="0">
              <a:solidFill>
                <a:schemeClr val="tx1"/>
              </a:solidFill>
              <a:cs typeface="Traditional Arabic" pitchFamily="2" charset="-78"/>
            </a:endParaRPr>
          </a:p>
        </p:txBody>
      </p:sp>
      <p:sp>
        <p:nvSpPr>
          <p:cNvPr id="31" name="Ellipse 30"/>
          <p:cNvSpPr/>
          <p:nvPr/>
        </p:nvSpPr>
        <p:spPr>
          <a:xfrm>
            <a:off x="9990138" y="15623938"/>
            <a:ext cx="4530436" cy="3528579"/>
          </a:xfrm>
          <a:prstGeom prst="ellipse">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r>
              <a:rPr lang="ar-DZ" sz="3600" b="1" dirty="0" smtClean="0">
                <a:solidFill>
                  <a:schemeClr val="tx1"/>
                </a:solidFill>
                <a:cs typeface="Traditional Arabic" pitchFamily="2" charset="-78"/>
              </a:rPr>
              <a:t>إ</a:t>
            </a:r>
            <a:r>
              <a:rPr lang="ar-DZ" sz="4000" b="1" dirty="0" smtClean="0">
                <a:solidFill>
                  <a:schemeClr val="tx1"/>
                </a:solidFill>
                <a:cs typeface="Traditional Arabic" pitchFamily="2" charset="-78"/>
              </a:rPr>
              <a:t>براز أهمية تبني المؤسسة الاقتصادية لدمج البعد البيئي</a:t>
            </a:r>
            <a:endParaRPr lang="ar-DZ" sz="3600" b="1" dirty="0" smtClean="0">
              <a:solidFill>
                <a:schemeClr val="tx1"/>
              </a:solidFill>
              <a:cs typeface="Traditional Arabic" pitchFamily="2" charset="-78"/>
            </a:endParaRPr>
          </a:p>
        </p:txBody>
      </p:sp>
      <p:cxnSp>
        <p:nvCxnSpPr>
          <p:cNvPr id="35" name="Connecteur droit avec flèche 34"/>
          <p:cNvCxnSpPr>
            <a:stCxn id="27" idx="2"/>
          </p:cNvCxnSpPr>
          <p:nvPr/>
        </p:nvCxnSpPr>
        <p:spPr>
          <a:xfrm rot="5400000">
            <a:off x="7296954" y="15194608"/>
            <a:ext cx="858662" cy="1588"/>
          </a:xfrm>
          <a:prstGeom prst="straightConnector1">
            <a:avLst/>
          </a:prstGeom>
          <a:ln>
            <a:solidFill>
              <a:schemeClr val="accent6">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8" name="Connecteur droit avec flèche 37"/>
          <p:cNvCxnSpPr>
            <a:stCxn id="27" idx="2"/>
          </p:cNvCxnSpPr>
          <p:nvPr/>
        </p:nvCxnSpPr>
        <p:spPr>
          <a:xfrm rot="5400000">
            <a:off x="5300064" y="12770240"/>
            <a:ext cx="431184" cy="4421258"/>
          </a:xfrm>
          <a:prstGeom prst="straightConnector1">
            <a:avLst/>
          </a:prstGeom>
          <a:ln>
            <a:solidFill>
              <a:schemeClr val="accent6">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40" name="Ellipse 39"/>
          <p:cNvSpPr/>
          <p:nvPr/>
        </p:nvSpPr>
        <p:spPr>
          <a:xfrm>
            <a:off x="5324358" y="15776338"/>
            <a:ext cx="4530436" cy="3528579"/>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r>
              <a:rPr lang="ar-DZ" sz="3600" b="1" dirty="0" smtClean="0">
                <a:solidFill>
                  <a:schemeClr val="tx1"/>
                </a:solidFill>
                <a:cs typeface="Traditional Arabic" pitchFamily="2" charset="-78"/>
              </a:rPr>
              <a:t>تقييم الأداء المالي للمؤسسة الاقتصادية و كيفية حسابه</a:t>
            </a:r>
          </a:p>
        </p:txBody>
      </p:sp>
      <p:cxnSp>
        <p:nvCxnSpPr>
          <p:cNvPr id="42" name="Connecteur droit avec flèche 41"/>
          <p:cNvCxnSpPr/>
          <p:nvPr/>
        </p:nvCxnSpPr>
        <p:spPr>
          <a:xfrm rot="16200000" flipH="1">
            <a:off x="7624187" y="8807334"/>
            <a:ext cx="1549320" cy="1078940"/>
          </a:xfrm>
          <a:prstGeom prst="straightConnector1">
            <a:avLst/>
          </a:prstGeom>
          <a:ln>
            <a:solidFill>
              <a:schemeClr val="accent6">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4" name="Connecteur droit avec flèche 43"/>
          <p:cNvCxnSpPr>
            <a:stCxn id="341" idx="2"/>
          </p:cNvCxnSpPr>
          <p:nvPr/>
        </p:nvCxnSpPr>
        <p:spPr>
          <a:xfrm rot="5400000">
            <a:off x="5939220" y="8201306"/>
            <a:ext cx="2224083" cy="1616232"/>
          </a:xfrm>
          <a:prstGeom prst="straightConnector1">
            <a:avLst/>
          </a:prstGeom>
          <a:ln>
            <a:solidFill>
              <a:schemeClr val="accent6">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47" name="Text Placeholder 345"/>
          <p:cNvSpPr txBox="1">
            <a:spLocks/>
          </p:cNvSpPr>
          <p:nvPr/>
        </p:nvSpPr>
        <p:spPr>
          <a:xfrm>
            <a:off x="708888" y="14765276"/>
            <a:ext cx="14300387" cy="1646300"/>
          </a:xfrm>
          <a:prstGeom prst="rect">
            <a:avLst/>
          </a:prstGeom>
        </p:spPr>
        <p:txBody>
          <a:bodyPr wrap="square" lIns="223877" tIns="223877" rIns="223877" bIns="223877">
            <a:spAutoFit/>
          </a:bodyPr>
          <a:lstStyle/>
          <a:p>
            <a:pPr marL="0" marR="0" lvl="0" indent="0" algn="l" defTabSz="4298410" rtl="1" eaLnBrk="1" fontAlgn="auto" latinLnBrk="0" hangingPunct="1">
              <a:lnSpc>
                <a:spcPct val="100000"/>
              </a:lnSpc>
              <a:spcBef>
                <a:spcPct val="20000"/>
              </a:spcBef>
              <a:spcAft>
                <a:spcPts val="0"/>
              </a:spcAft>
              <a:buClrTx/>
              <a:buSzTx/>
              <a:buFont typeface="Arial" pitchFamily="34" charset="0"/>
              <a:buNone/>
              <a:tabLst/>
              <a:defRPr/>
            </a:pPr>
            <a:r>
              <a:rPr kumimoji="0" lang="en-US" sz="4400" b="0" i="0" u="none" strike="noStrike" kern="1200" cap="none" spc="0" normalizeH="0" baseline="0" noProof="0" smtClean="0">
                <a:ln>
                  <a:noFill/>
                </a:ln>
                <a:solidFill>
                  <a:schemeClr val="accent5">
                    <a:lumMod val="50000"/>
                  </a:schemeClr>
                </a:solidFill>
                <a:effectLst/>
                <a:uLnTx/>
                <a:uFillTx/>
                <a:latin typeface="Trebuchet MS" pitchFamily="34" charset="0"/>
                <a:ea typeface="+mn-ea"/>
                <a:cs typeface="+mn-cs"/>
              </a:rPr>
              <a:t> </a:t>
            </a:r>
            <a:endParaRPr kumimoji="0" lang="fr-FR" sz="4400" b="0" i="0" u="none" strike="noStrike" kern="1200" cap="none" spc="0" normalizeH="0" baseline="0" noProof="0" smtClean="0">
              <a:ln>
                <a:noFill/>
              </a:ln>
              <a:solidFill>
                <a:schemeClr val="accent5">
                  <a:lumMod val="50000"/>
                </a:schemeClr>
              </a:solidFill>
              <a:effectLst/>
              <a:uLnTx/>
              <a:uFillTx/>
              <a:latin typeface="Trebuchet MS" pitchFamily="34" charset="0"/>
              <a:ea typeface="+mn-ea"/>
              <a:cs typeface="+mn-cs"/>
            </a:endParaRPr>
          </a:p>
          <a:p>
            <a:pPr marL="0" marR="0" lvl="0" indent="0" algn="l" defTabSz="4298410" rtl="0" eaLnBrk="1" fontAlgn="auto" latinLnBrk="0" hangingPunct="1">
              <a:lnSpc>
                <a:spcPct val="100000"/>
              </a:lnSpc>
              <a:spcBef>
                <a:spcPct val="20000"/>
              </a:spcBef>
              <a:spcAft>
                <a:spcPts val="0"/>
              </a:spcAft>
              <a:buClrTx/>
              <a:buSzTx/>
              <a:buFont typeface="Arial" pitchFamily="34" charset="0"/>
              <a:buNone/>
              <a:tabLst/>
              <a:defRPr/>
            </a:pPr>
            <a:endParaRPr kumimoji="0" lang="en-US" sz="2800" b="0" i="0" u="none" strike="noStrike" kern="1200" cap="none" spc="0" normalizeH="0" baseline="0" noProof="0" dirty="0">
              <a:ln>
                <a:noFill/>
              </a:ln>
              <a:solidFill>
                <a:schemeClr val="accent5">
                  <a:lumMod val="50000"/>
                </a:schemeClr>
              </a:solidFill>
              <a:effectLst/>
              <a:uLnTx/>
              <a:uFillTx/>
              <a:latin typeface="Trebuchet MS" pitchFamily="34" charset="0"/>
              <a:ea typeface="+mn-ea"/>
              <a:cs typeface="+mn-cs"/>
            </a:endParaRPr>
          </a:p>
        </p:txBody>
      </p:sp>
      <p:sp>
        <p:nvSpPr>
          <p:cNvPr id="51" name="Ellipse 50"/>
          <p:cNvSpPr/>
          <p:nvPr/>
        </p:nvSpPr>
        <p:spPr>
          <a:xfrm>
            <a:off x="8938317" y="31736750"/>
            <a:ext cx="5918558" cy="4175619"/>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ar-DZ" sz="3600" b="1" dirty="0" smtClean="0">
                <a:solidFill>
                  <a:schemeClr val="tx1"/>
                </a:solidFill>
                <a:cs typeface="Traditional Arabic" pitchFamily="2" charset="-78"/>
              </a:rPr>
              <a:t>يمكن  جني أرباح اقتصادية مالية واضحة تِثر </a:t>
            </a:r>
            <a:r>
              <a:rPr lang="ar-DZ" sz="3600" b="1" dirty="0" err="1" smtClean="0">
                <a:solidFill>
                  <a:schemeClr val="tx1"/>
                </a:solidFill>
                <a:cs typeface="Traditional Arabic" pitchFamily="2" charset="-78"/>
              </a:rPr>
              <a:t>ايجابا</a:t>
            </a:r>
            <a:r>
              <a:rPr lang="ar-DZ" sz="3600" b="1" dirty="0" smtClean="0">
                <a:solidFill>
                  <a:schemeClr val="tx1"/>
                </a:solidFill>
                <a:cs typeface="Traditional Arabic" pitchFamily="2" charset="-78"/>
              </a:rPr>
              <a:t> على الأداء </a:t>
            </a:r>
            <a:r>
              <a:rPr lang="ar-DZ" sz="3600" b="1" dirty="0" err="1" smtClean="0">
                <a:solidFill>
                  <a:schemeClr val="tx1"/>
                </a:solidFill>
                <a:cs typeface="Traditional Arabic" pitchFamily="2" charset="-78"/>
              </a:rPr>
              <a:t>الماليي</a:t>
            </a:r>
            <a:r>
              <a:rPr lang="ar-DZ" sz="3600" b="1" dirty="0" smtClean="0">
                <a:solidFill>
                  <a:schemeClr val="tx1"/>
                </a:solidFill>
                <a:cs typeface="Traditional Arabic" pitchFamily="2" charset="-78"/>
              </a:rPr>
              <a:t> للمؤسسة من خلال </a:t>
            </a:r>
            <a:r>
              <a:rPr lang="ar-DZ" sz="3600" b="1" dirty="0" err="1" smtClean="0">
                <a:solidFill>
                  <a:schemeClr val="tx1"/>
                </a:solidFill>
                <a:cs typeface="Traditional Arabic" pitchFamily="2" charset="-78"/>
              </a:rPr>
              <a:t>الإلتزام</a:t>
            </a:r>
            <a:r>
              <a:rPr lang="ar-DZ" sz="3600" b="1" dirty="0" smtClean="0">
                <a:solidFill>
                  <a:schemeClr val="tx1"/>
                </a:solidFill>
                <a:cs typeface="Traditional Arabic" pitchFamily="2" charset="-78"/>
              </a:rPr>
              <a:t> بالأداء البيئي الجيد</a:t>
            </a:r>
            <a:endParaRPr lang="fr-FR" sz="3600" b="1" dirty="0" smtClean="0">
              <a:solidFill>
                <a:schemeClr val="tx1"/>
              </a:solidFill>
              <a:cs typeface="Traditional Arabic" pitchFamily="2" charset="-78"/>
            </a:endParaRPr>
          </a:p>
        </p:txBody>
      </p:sp>
      <p:sp>
        <p:nvSpPr>
          <p:cNvPr id="53" name="Ellipse 52"/>
          <p:cNvSpPr/>
          <p:nvPr/>
        </p:nvSpPr>
        <p:spPr>
          <a:xfrm>
            <a:off x="1198179" y="32383790"/>
            <a:ext cx="5746278" cy="3971493"/>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r>
              <a:rPr lang="ar-DZ" sz="3600" b="1" dirty="0" smtClean="0">
                <a:solidFill>
                  <a:schemeClr val="tx1"/>
                </a:solidFill>
                <a:cs typeface="Traditional Arabic" pitchFamily="2" charset="-78"/>
              </a:rPr>
              <a:t>التعامل مع المؤثرات  البيئية بكفاءة يؤدي إل نجاح المؤسسات في تحقيق أرباح مالية مستقبلا</a:t>
            </a:r>
            <a:endParaRPr lang="fr-FR" sz="3600" b="1" dirty="0" smtClean="0">
              <a:solidFill>
                <a:schemeClr val="tx1"/>
              </a:solidFill>
              <a:cs typeface="Traditional Arabic" pitchFamily="2" charset="-78"/>
            </a:endParaRPr>
          </a:p>
        </p:txBody>
      </p:sp>
      <p:cxnSp>
        <p:nvCxnSpPr>
          <p:cNvPr id="55" name="Connecteur droit avec flèche 54"/>
          <p:cNvCxnSpPr>
            <a:stCxn id="15" idx="2"/>
          </p:cNvCxnSpPr>
          <p:nvPr/>
        </p:nvCxnSpPr>
        <p:spPr>
          <a:xfrm rot="16200000" flipH="1">
            <a:off x="8773136" y="28895652"/>
            <a:ext cx="2441284" cy="4534989"/>
          </a:xfrm>
          <a:prstGeom prst="straightConnector1">
            <a:avLst/>
          </a:prstGeom>
          <a:ln>
            <a:solidFill>
              <a:schemeClr val="accent6">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9" name="Connecteur droit avec flèche 58"/>
          <p:cNvCxnSpPr>
            <a:stCxn id="15" idx="2"/>
          </p:cNvCxnSpPr>
          <p:nvPr/>
        </p:nvCxnSpPr>
        <p:spPr>
          <a:xfrm rot="5400000">
            <a:off x="4201137" y="28858642"/>
            <a:ext cx="2441284" cy="4609011"/>
          </a:xfrm>
          <a:prstGeom prst="straightConnector1">
            <a:avLst/>
          </a:prstGeom>
          <a:ln>
            <a:solidFill>
              <a:schemeClr val="accent6">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36" name="ZoneTexte 35"/>
          <p:cNvSpPr txBox="1"/>
          <p:nvPr/>
        </p:nvSpPr>
        <p:spPr>
          <a:xfrm>
            <a:off x="1198179" y="36355283"/>
            <a:ext cx="11973783" cy="3416320"/>
          </a:xfrm>
          <a:prstGeom prst="rect">
            <a:avLst/>
          </a:prstGeom>
          <a:noFill/>
        </p:spPr>
        <p:txBody>
          <a:bodyPr wrap="square" rtlCol="0">
            <a:spAutoFit/>
          </a:bodyPr>
          <a:lstStyle/>
          <a:p>
            <a:pPr algn="l"/>
            <a:r>
              <a:rPr lang="en-US" sz="3600" b="1" u="sng" dirty="0" smtClean="0"/>
              <a:t>Etude1</a:t>
            </a:r>
            <a:r>
              <a:rPr lang="en-US" sz="3600" dirty="0" smtClean="0"/>
              <a:t>:</a:t>
            </a:r>
            <a:r>
              <a:rPr lang="fr-FR" sz="3600" dirty="0" smtClean="0"/>
              <a:t>Hillary ,R, </a:t>
            </a:r>
            <a:r>
              <a:rPr lang="fr-FR" sz="3600" b="1" i="1" dirty="0" err="1" smtClean="0"/>
              <a:t>developments</a:t>
            </a:r>
            <a:r>
              <a:rPr lang="fr-FR" sz="3600" b="1" i="1" dirty="0" smtClean="0"/>
              <a:t> in </a:t>
            </a:r>
            <a:r>
              <a:rPr lang="fr-FR" sz="3600" b="1" i="1" dirty="0" err="1" smtClean="0"/>
              <a:t>environmental</a:t>
            </a:r>
            <a:r>
              <a:rPr lang="fr-FR" sz="3600" b="1" i="1" dirty="0" smtClean="0"/>
              <a:t> </a:t>
            </a:r>
            <a:r>
              <a:rPr lang="fr-FR" sz="3600" b="1" i="1" dirty="0" err="1" smtClean="0"/>
              <a:t>auditing</a:t>
            </a:r>
            <a:r>
              <a:rPr lang="fr-FR" sz="3600" b="1" i="1" dirty="0" smtClean="0"/>
              <a:t> </a:t>
            </a:r>
            <a:r>
              <a:rPr lang="ar-DZ" sz="3600" b="1" i="1" dirty="0" smtClean="0"/>
              <a:t>  </a:t>
            </a:r>
            <a:r>
              <a:rPr lang="fr-FR" sz="3600" b="1" i="1" dirty="0" err="1" smtClean="0"/>
              <a:t>managerial</a:t>
            </a:r>
            <a:r>
              <a:rPr lang="fr-FR" sz="3600" b="1" i="1" dirty="0" smtClean="0"/>
              <a:t> </a:t>
            </a:r>
            <a:r>
              <a:rPr lang="fr-FR" sz="3600" b="1" i="1" dirty="0" err="1" smtClean="0"/>
              <a:t>auditing</a:t>
            </a:r>
            <a:r>
              <a:rPr lang="fr-FR" sz="3600" b="1" i="1" dirty="0" smtClean="0"/>
              <a:t> </a:t>
            </a:r>
            <a:r>
              <a:rPr lang="en-US" sz="3600" dirty="0" smtClean="0"/>
              <a:t>,</a:t>
            </a:r>
            <a:r>
              <a:rPr lang="fr-FR" sz="3600" dirty="0" err="1" smtClean="0"/>
              <a:t>jornal</a:t>
            </a:r>
            <a:r>
              <a:rPr lang="fr-FR" sz="3600" dirty="0" smtClean="0"/>
              <a:t> , N 8 ,1995</a:t>
            </a:r>
            <a:endParaRPr lang="ar-DZ" sz="3600" dirty="0" smtClean="0"/>
          </a:p>
          <a:p>
            <a:pPr algn="r"/>
            <a:r>
              <a:rPr lang="ar-DZ" sz="3600" b="1" u="sng" dirty="0" smtClean="0"/>
              <a:t>الدراسة الثانية : </a:t>
            </a:r>
            <a:r>
              <a:rPr lang="ar-DZ" sz="3600" dirty="0" smtClean="0"/>
              <a:t>دراسة عادل عشي ،</a:t>
            </a:r>
            <a:r>
              <a:rPr lang="ar-DZ" sz="3600" b="1" u="sng" dirty="0" smtClean="0"/>
              <a:t>الأداء المالي للمؤسسة </a:t>
            </a:r>
            <a:r>
              <a:rPr lang="ar-DZ" sz="3600" b="1" u="sng" dirty="0" err="1" smtClean="0"/>
              <a:t>الإقتصادية</a:t>
            </a:r>
            <a:r>
              <a:rPr lang="ar-DZ" sz="3600" b="1" u="sng" dirty="0" smtClean="0"/>
              <a:t> : قياس </a:t>
            </a:r>
            <a:r>
              <a:rPr lang="ar-DZ" sz="3600" b="1" u="sng" dirty="0" err="1" smtClean="0"/>
              <a:t>و</a:t>
            </a:r>
            <a:r>
              <a:rPr lang="ar-DZ" sz="3600" b="1" u="sng" dirty="0" smtClean="0"/>
              <a:t> تقييم دراسة حالة مؤسسة </a:t>
            </a:r>
            <a:r>
              <a:rPr lang="ar-DZ" sz="3600" b="1" u="sng" dirty="0" err="1" smtClean="0"/>
              <a:t>الكوابل</a:t>
            </a:r>
            <a:r>
              <a:rPr lang="ar-DZ" sz="3600" b="1" u="sng" dirty="0" smtClean="0"/>
              <a:t> </a:t>
            </a:r>
            <a:r>
              <a:rPr lang="ar-DZ" sz="3600" b="1" u="sng" dirty="0" err="1" smtClean="0"/>
              <a:t>ببسكرة</a:t>
            </a:r>
            <a:r>
              <a:rPr lang="ar-DZ" sz="3600" b="1" u="sng" dirty="0" smtClean="0"/>
              <a:t> (2000_2002) </a:t>
            </a:r>
            <a:r>
              <a:rPr lang="ar-DZ" sz="3600" dirty="0" smtClean="0"/>
              <a:t>،مذكرة ماجستير ، محمد </a:t>
            </a:r>
            <a:r>
              <a:rPr lang="ar-DZ" sz="3600" dirty="0" err="1" smtClean="0"/>
              <a:t>خيضر</a:t>
            </a:r>
            <a:r>
              <a:rPr lang="ar-DZ" sz="3600" dirty="0" smtClean="0"/>
              <a:t> _بسكرة_قسم علوم التسيير ،تخصص تسيير المؤسسات الصناعية </a:t>
            </a:r>
            <a:endParaRPr lang="en-US" sz="3600" dirty="0" smtClean="0"/>
          </a:p>
          <a:p>
            <a:pPr algn="r"/>
            <a:r>
              <a:rPr lang="ar-DZ" sz="3600" dirty="0" smtClean="0"/>
              <a:t>.السنة الجامعية 2002</a:t>
            </a:r>
            <a:endParaRPr lang="fr-FR" sz="1600" dirty="0"/>
          </a:p>
        </p:txBody>
      </p:sp>
      <p:sp>
        <p:nvSpPr>
          <p:cNvPr id="34" name="Espace réservé du texte 33"/>
          <p:cNvSpPr>
            <a:spLocks noGrp="1"/>
          </p:cNvSpPr>
          <p:nvPr>
            <p:ph type="body" sz="quarter" idx="153"/>
          </p:nvPr>
        </p:nvSpPr>
        <p:spPr>
          <a:xfrm>
            <a:off x="2327563" y="492940"/>
            <a:ext cx="23856751" cy="1775267"/>
          </a:xfrm>
        </p:spPr>
        <p:txBody>
          <a:bodyPr>
            <a:normAutofit fontScale="70000" lnSpcReduction="20000"/>
          </a:bodyPr>
          <a:lstStyle/>
          <a:p>
            <a:pPr rtl="1"/>
            <a:r>
              <a:rPr lang="ar-DZ" dirty="0" smtClean="0"/>
              <a:t> أثر </a:t>
            </a:r>
            <a:r>
              <a:rPr lang="ar-DZ" dirty="0" err="1" smtClean="0"/>
              <a:t>ادماج</a:t>
            </a:r>
            <a:r>
              <a:rPr lang="ar-DZ" dirty="0" smtClean="0"/>
              <a:t> البعد البيئي على الأداء المالي للمؤسسة </a:t>
            </a:r>
            <a:r>
              <a:rPr lang="ar-DZ" dirty="0" err="1" smtClean="0"/>
              <a:t>الإقتصادية</a:t>
            </a:r>
            <a:r>
              <a:rPr lang="fr-FR" dirty="0" smtClean="0"/>
              <a:t> </a:t>
            </a:r>
            <a:r>
              <a:rPr lang="ar-DZ" dirty="0" smtClean="0"/>
              <a:t>(دراسة مقارنة بين مؤسسات عاملة في قطاع النفط – </a:t>
            </a:r>
            <a:r>
              <a:rPr lang="ar-DZ" dirty="0" err="1" smtClean="0"/>
              <a:t>حاسي</a:t>
            </a:r>
            <a:r>
              <a:rPr lang="ar-DZ" dirty="0" smtClean="0"/>
              <a:t> مسعود )</a:t>
            </a:r>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ar-DZ" dirty="0" smtClean="0"/>
          </a:p>
          <a:p>
            <a:endParaRPr lang="fr-FR" dirty="0"/>
          </a:p>
        </p:txBody>
      </p:sp>
      <p:sp>
        <p:nvSpPr>
          <p:cNvPr id="50" name="Nuage 49"/>
          <p:cNvSpPr/>
          <p:nvPr/>
        </p:nvSpPr>
        <p:spPr>
          <a:xfrm>
            <a:off x="8324193" y="9726047"/>
            <a:ext cx="5959366" cy="4242202"/>
          </a:xfrm>
          <a:prstGeom prst="cloud">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DZ" sz="3600" b="1" dirty="0" smtClean="0">
                <a:solidFill>
                  <a:schemeClr val="tx1"/>
                </a:solidFill>
              </a:rPr>
              <a:t>تسعى كل من المؤسسة الوطنية للخدمات في الآبار  و  مؤسسة  </a:t>
            </a:r>
            <a:r>
              <a:rPr lang="ar-DZ" sz="3600" b="1" dirty="0" err="1" smtClean="0">
                <a:solidFill>
                  <a:schemeClr val="tx1"/>
                </a:solidFill>
              </a:rPr>
              <a:t>سونطراك</a:t>
            </a:r>
            <a:r>
              <a:rPr lang="ar-DZ" sz="3600" b="1" dirty="0" smtClean="0">
                <a:solidFill>
                  <a:schemeClr val="tx1"/>
                </a:solidFill>
              </a:rPr>
              <a:t> ( إنتاج و توزيع ) إلى تحقيق توازن  مالي</a:t>
            </a:r>
            <a:endParaRPr lang="fr-FR" sz="3600" b="1" dirty="0">
              <a:solidFill>
                <a:schemeClr val="tx1"/>
              </a:solidFill>
            </a:endParaRPr>
          </a:p>
        </p:txBody>
      </p:sp>
      <p:sp>
        <p:nvSpPr>
          <p:cNvPr id="63" name="Nuage 62"/>
          <p:cNvSpPr/>
          <p:nvPr/>
        </p:nvSpPr>
        <p:spPr>
          <a:xfrm>
            <a:off x="1237340" y="9995142"/>
            <a:ext cx="5707117" cy="4035973"/>
          </a:xfrm>
          <a:prstGeom prst="cloud">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DZ" sz="3600" b="1" dirty="0" smtClean="0">
                <a:solidFill>
                  <a:schemeClr val="tx1"/>
                </a:solidFill>
              </a:rPr>
              <a:t>دمج البعد البيئي من طرف المؤسسات   سيؤدي إلى تحسين نوعية البيئة </a:t>
            </a:r>
            <a:r>
              <a:rPr lang="ar-DZ" sz="3600" b="1" dirty="0" err="1" smtClean="0">
                <a:solidFill>
                  <a:schemeClr val="tx1"/>
                </a:solidFill>
              </a:rPr>
              <a:t>و</a:t>
            </a:r>
            <a:r>
              <a:rPr lang="ar-DZ" sz="3600" b="1" dirty="0" smtClean="0">
                <a:solidFill>
                  <a:schemeClr val="tx1"/>
                </a:solidFill>
              </a:rPr>
              <a:t> الاقتصاد</a:t>
            </a:r>
          </a:p>
          <a:p>
            <a:pPr algn="ctr" rtl="1"/>
            <a:r>
              <a:rPr lang="ar-DZ" sz="3600" b="1" dirty="0" smtClean="0">
                <a:solidFill>
                  <a:schemeClr val="tx1"/>
                </a:solidFill>
              </a:rPr>
              <a:t>مما ينعكس </a:t>
            </a:r>
            <a:r>
              <a:rPr lang="ar-DZ" sz="3600" b="1" dirty="0" err="1" smtClean="0">
                <a:solidFill>
                  <a:schemeClr val="tx1"/>
                </a:solidFill>
              </a:rPr>
              <a:t>ايجابا</a:t>
            </a:r>
            <a:r>
              <a:rPr lang="ar-DZ" sz="3600" b="1" dirty="0" smtClean="0">
                <a:solidFill>
                  <a:schemeClr val="tx1"/>
                </a:solidFill>
              </a:rPr>
              <a:t> عليها</a:t>
            </a:r>
            <a:r>
              <a:rPr lang="ar-DZ" b="1" dirty="0" smtClean="0">
                <a:solidFill>
                  <a:schemeClr val="tx1"/>
                </a:solidFill>
              </a:rPr>
              <a:t> </a:t>
            </a:r>
            <a:endParaRPr lang="fr-FR" b="1" dirty="0">
              <a:solidFill>
                <a:schemeClr val="tx1"/>
              </a:solidFill>
            </a:endParaRPr>
          </a:p>
        </p:txBody>
      </p:sp>
      <p:pic>
        <p:nvPicPr>
          <p:cNvPr id="4098" name="Picture 2" descr="C:\Documents and Settings\abcom\Bureau\balance.jpg"/>
          <p:cNvPicPr>
            <a:picLocks noChangeAspect="1" noChangeArrowheads="1"/>
          </p:cNvPicPr>
          <p:nvPr/>
        </p:nvPicPr>
        <p:blipFill>
          <a:blip r:embed="rId3"/>
          <a:srcRect/>
          <a:stretch>
            <a:fillRect/>
          </a:stretch>
        </p:blipFill>
        <p:spPr bwMode="auto">
          <a:xfrm>
            <a:off x="19121362" y="34655817"/>
            <a:ext cx="7062952" cy="5810488"/>
          </a:xfrm>
          <a:prstGeom prst="rect">
            <a:avLst/>
          </a:prstGeom>
          <a:noFill/>
        </p:spPr>
      </p:pic>
    </p:spTree>
    <p:extLst>
      <p:ext uri="{BB962C8B-B14F-4D97-AF65-F5344CB8AC3E}">
        <p14:creationId xmlns="" xmlns:p14="http://schemas.microsoft.com/office/powerpoint/2010/main" val="3874869272"/>
      </p:ext>
    </p:extLst>
  </p:cSld>
  <p:clrMapOvr>
    <a:masterClrMapping/>
  </p:clrMapOvr>
  <p:timing>
    <p:tnLst>
      <p:par>
        <p:cTn id="1" dur="indefinite" restart="never" nodeType="tmRoot"/>
      </p:par>
    </p:tnLst>
  </p:timing>
</p:sld>
</file>

<file path=ppt/theme/theme1.xml><?xml version="1.0" encoding="utf-8"?>
<a:theme xmlns:a="http://schemas.openxmlformats.org/drawingml/2006/main" name="PosterPresentations.com-100CMx140CM">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lassic - Wide Center">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PosterPresentations.com-100CMx140CM</Template>
  <TotalTime>1357</TotalTime>
  <Words>455</Words>
  <Application>Microsoft Office PowerPoint</Application>
  <PresentationFormat>Personnalisé</PresentationFormat>
  <Paragraphs>324</Paragraphs>
  <Slides>1</Slides>
  <Notes>1</Notes>
  <HiddenSlides>0</HiddenSlides>
  <MMClips>0</MMClips>
  <ScaleCrop>false</ScaleCrop>
  <HeadingPairs>
    <vt:vector size="6" baseType="variant">
      <vt:variant>
        <vt:lpstr>Thème</vt:lpstr>
      </vt:variant>
      <vt:variant>
        <vt:i4>2</vt:i4>
      </vt:variant>
      <vt:variant>
        <vt:lpstr>Serveurs OLE incorporés</vt:lpstr>
      </vt:variant>
      <vt:variant>
        <vt:i4>1</vt:i4>
      </vt:variant>
      <vt:variant>
        <vt:lpstr>Titres des diapositives</vt:lpstr>
      </vt:variant>
      <vt:variant>
        <vt:i4>1</vt:i4>
      </vt:variant>
    </vt:vector>
  </HeadingPairs>
  <TitlesOfParts>
    <vt:vector size="4" baseType="lpstr">
      <vt:lpstr>PosterPresentations.com-100CMx140CM</vt:lpstr>
      <vt:lpstr>Classic - Wide Center</vt:lpstr>
      <vt:lpstr>Image</vt:lpstr>
      <vt:lpstr>Diapositive 1</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CanterburyMedia</dc:creator>
  <dc:description>This template is the property of PosterPresentations.com. Call us if you need help with this poster template._x000d_
1-866-649-3004           _x000d_
 (c)PosterPresentations.com</dc:description>
  <cp:lastModifiedBy>abcom</cp:lastModifiedBy>
  <cp:revision>138</cp:revision>
  <dcterms:created xsi:type="dcterms:W3CDTF">2012-02-10T00:21:22Z</dcterms:created>
  <dcterms:modified xsi:type="dcterms:W3CDTF">2015-02-22T15:36:15Z</dcterms:modified>
</cp:coreProperties>
</file>