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9524325" cy="43205400"/>
  <p:notesSz cx="6742113" cy="9872663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84380"/>
    <p:restoredTop sz="94660"/>
  </p:normalViewPr>
  <p:slideViewPr>
    <p:cSldViewPr>
      <p:cViewPr>
        <p:scale>
          <a:sx n="33" d="100"/>
          <a:sy n="33" d="100"/>
        </p:scale>
        <p:origin x="-78" y="3912"/>
      </p:cViewPr>
      <p:guideLst>
        <p:guide orient="horz" pos="13608"/>
        <p:guide pos="929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21113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2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06613" y="739775"/>
            <a:ext cx="2528887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89475"/>
            <a:ext cx="5392737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21113" y="9377363"/>
            <a:ext cx="2921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9377363"/>
            <a:ext cx="2921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8DA095E-7000-4169-949A-870791B85AD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49744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14563" y="13422313"/>
            <a:ext cx="25095200" cy="9259887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429125" y="24482425"/>
            <a:ext cx="20666075" cy="110426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0515D-4A62-4906-82EB-73B1E899C40A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427E-A054-40F1-B467-B83320C5A42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405850" y="1731963"/>
            <a:ext cx="6643688" cy="3686333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74788" y="1731963"/>
            <a:ext cx="19778662" cy="3686333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EEF44-2D6B-440E-A177-D3E2E8E9FB1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CB26D-16EF-48CE-92E2-2FC07C2A687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32038" y="27763788"/>
            <a:ext cx="25095200" cy="85804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32038" y="18311813"/>
            <a:ext cx="25095200" cy="94519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AB16D-3B81-421E-87C5-6EA81600EF5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74788" y="10082213"/>
            <a:ext cx="13211175" cy="28513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838363" y="10082213"/>
            <a:ext cx="13211175" cy="28513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2C365-CD7E-42C5-93D7-53955CC34DB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6375" y="1730375"/>
            <a:ext cx="26571575" cy="72009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76375" y="9671050"/>
            <a:ext cx="13044488" cy="40306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76375" y="13701713"/>
            <a:ext cx="13044488" cy="24893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4998700" y="9671050"/>
            <a:ext cx="13049250" cy="40306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4998700" y="13701713"/>
            <a:ext cx="13049250" cy="24893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77524-E9E1-4E93-B8C9-A8695D6C77A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9C98E-F48E-4904-B9F6-5D0EFAD1CF9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70FA0-15D3-4C1C-9D82-EE0683FE61D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6375" y="1720850"/>
            <a:ext cx="9713913" cy="73199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542713" y="1720850"/>
            <a:ext cx="16505237" cy="36874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76375" y="9040813"/>
            <a:ext cx="9713913" cy="295544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26E0B-F11B-4271-AC76-08AB82861B5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86438" y="30243463"/>
            <a:ext cx="17714912" cy="35702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786438" y="3860800"/>
            <a:ext cx="17714912" cy="259222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786438" y="33813750"/>
            <a:ext cx="17714912" cy="50704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D4595-5FF7-4740-8D89-41275836113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rcRect/>
          <a:stretch>
            <a:fillRect l="-62000" r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4788" y="1731963"/>
            <a:ext cx="2657475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80" tIns="205740" rIns="411480" bIns="20574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4788" y="10082213"/>
            <a:ext cx="26574750" cy="285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158200" y="39346188"/>
            <a:ext cx="68913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>
            <a:lvl1pPr algn="r" rtl="1">
              <a:defRPr sz="63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086975" y="39346188"/>
            <a:ext cx="935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>
            <a:lvl1pPr algn="ctr" rtl="1">
              <a:defRPr sz="63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74788" y="39346188"/>
            <a:ext cx="68913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11480" tIns="205740" rIns="411480" bIns="205740" numCol="1" anchor="t" anchorCtr="0" compatLnSpc="1">
            <a:prstTxWarp prst="textNoShape">
              <a:avLst/>
            </a:prstTxWarp>
          </a:bodyPr>
          <a:lstStyle>
            <a:lvl1pPr algn="l" rtl="1">
              <a:defRPr sz="63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265070A-9899-4B27-9921-AF9892865A6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14800" rtl="1" eaLnBrk="0" fontAlgn="base" hangingPunct="0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114800" rtl="1" eaLnBrk="0" fontAlgn="base" hangingPunct="0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defTabSz="4114800" rtl="1" eaLnBrk="0" fontAlgn="base" hangingPunct="0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defTabSz="4114800" rtl="1" eaLnBrk="0" fontAlgn="base" hangingPunct="0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defTabSz="4114800" rtl="1" eaLnBrk="0" fontAlgn="base" hangingPunct="0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defTabSz="4114800" rtl="1" fontAlgn="base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defTabSz="4114800" rtl="1" fontAlgn="base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defTabSz="4114800" rtl="1" fontAlgn="base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defTabSz="4114800" rtl="1" fontAlgn="base">
        <a:spcBef>
          <a:spcPct val="0"/>
        </a:spcBef>
        <a:spcAft>
          <a:spcPct val="0"/>
        </a:spcAft>
        <a:defRPr sz="198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1543050" indent="-1543050" algn="r" defTabSz="4114800" rtl="1" eaLnBrk="0" fontAlgn="base" hangingPunct="0">
        <a:spcBef>
          <a:spcPct val="20000"/>
        </a:spcBef>
        <a:spcAft>
          <a:spcPct val="0"/>
        </a:spcAft>
        <a:buChar char="•"/>
        <a:defRPr sz="14400">
          <a:solidFill>
            <a:schemeClr val="tx1"/>
          </a:solidFill>
          <a:latin typeface="+mn-lt"/>
          <a:ea typeface="+mn-ea"/>
          <a:cs typeface="+mn-cs"/>
        </a:defRPr>
      </a:lvl1pPr>
      <a:lvl2pPr marL="3343275" indent="-1285875" algn="r" defTabSz="4114800" rtl="1" eaLnBrk="0" fontAlgn="base" hangingPunct="0">
        <a:spcBef>
          <a:spcPct val="20000"/>
        </a:spcBef>
        <a:spcAft>
          <a:spcPct val="0"/>
        </a:spcAft>
        <a:buChar char="–"/>
        <a:defRPr sz="12600">
          <a:solidFill>
            <a:schemeClr val="tx1"/>
          </a:solidFill>
          <a:latin typeface="+mn-lt"/>
          <a:cs typeface="+mn-cs"/>
        </a:defRPr>
      </a:lvl2pPr>
      <a:lvl3pPr marL="5143500" indent="-1028700" algn="r" defTabSz="4114800" rtl="1" eaLnBrk="0" fontAlgn="base" hangingPunct="0">
        <a:spcBef>
          <a:spcPct val="20000"/>
        </a:spcBef>
        <a:spcAft>
          <a:spcPct val="0"/>
        </a:spcAft>
        <a:buChar char="•"/>
        <a:defRPr sz="10800">
          <a:solidFill>
            <a:schemeClr val="tx1"/>
          </a:solidFill>
          <a:latin typeface="+mn-lt"/>
          <a:cs typeface="+mn-cs"/>
        </a:defRPr>
      </a:lvl3pPr>
      <a:lvl4pPr marL="7200900" indent="-1028700" algn="r" defTabSz="4114800" rtl="1" eaLnBrk="0" fontAlgn="base" hangingPunct="0">
        <a:spcBef>
          <a:spcPct val="20000"/>
        </a:spcBef>
        <a:spcAft>
          <a:spcPct val="0"/>
        </a:spcAft>
        <a:buChar char="–"/>
        <a:defRPr sz="9000">
          <a:solidFill>
            <a:schemeClr val="tx1"/>
          </a:solidFill>
          <a:latin typeface="+mn-lt"/>
          <a:cs typeface="+mn-cs"/>
        </a:defRPr>
      </a:lvl4pPr>
      <a:lvl5pPr marL="9258300" indent="-1028700" algn="r" defTabSz="4114800" rtl="1" eaLnBrk="0" fontAlgn="base" hangingPunct="0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5pPr>
      <a:lvl6pPr marL="9715500" indent="-1028700" algn="r" defTabSz="4114800" rtl="1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6pPr>
      <a:lvl7pPr marL="10172700" indent="-1028700" algn="r" defTabSz="4114800" rtl="1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7pPr>
      <a:lvl8pPr marL="10629900" indent="-1028700" algn="r" defTabSz="4114800" rtl="1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8pPr>
      <a:lvl9pPr marL="11087100" indent="-1028700" algn="r" defTabSz="4114800" rtl="1" fontAlgn="base">
        <a:spcBef>
          <a:spcPct val="20000"/>
        </a:spcBef>
        <a:spcAft>
          <a:spcPct val="0"/>
        </a:spcAft>
        <a:buChar char="»"/>
        <a:defRPr sz="9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3"/>
          <p:cNvSpPr txBox="1">
            <a:spLocks noChangeArrowheads="1"/>
          </p:cNvSpPr>
          <p:nvPr/>
        </p:nvSpPr>
        <p:spPr bwMode="auto">
          <a:xfrm>
            <a:off x="10444163" y="8820150"/>
            <a:ext cx="8350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114800" rtl="1">
              <a:spcBef>
                <a:spcPct val="50000"/>
              </a:spcBef>
            </a:pPr>
            <a:r>
              <a:rPr lang="ar-DZ" sz="6000" b="1">
                <a:latin typeface="Simplified Arabic" pitchFamily="2" charset="-78"/>
                <a:cs typeface="Simplified Arabic" pitchFamily="2" charset="-78"/>
              </a:rPr>
              <a:t>عنـوان الدراسـة</a:t>
            </a:r>
            <a:endParaRPr lang="fr-FR" sz="6000" b="1">
              <a:latin typeface="Simplified Arabic" pitchFamily="2" charset="-78"/>
              <a:cs typeface="Simplified Arabic" pitchFamily="2" charset="-78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8619814" y="6314968"/>
            <a:ext cx="9661525" cy="38369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الاسم : </a:t>
            </a:r>
            <a:r>
              <a:rPr lang="ar-DZ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محمد جمعي</a:t>
            </a:r>
            <a:r>
              <a:rPr lang="fr-FR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……….</a:t>
            </a:r>
            <a:r>
              <a:rPr lang="ar-DZ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اللقب:كرامة </a:t>
            </a:r>
            <a:endParaRPr lang="fr-FR" sz="4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الاسم : أحمد خليل............... اللقب :خلو</a:t>
            </a:r>
            <a:endParaRPr lang="ar-DZ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الثانية </a:t>
            </a:r>
            <a:r>
              <a:rPr lang="ar-DZ" sz="4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ماستر</a:t>
            </a:r>
            <a:r>
              <a:rPr lang="ar-DZ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r>
              <a:rPr lang="ar-DZ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علوم وتقنيات النشاطات البدنية والرياضية </a:t>
            </a:r>
          </a:p>
          <a:p>
            <a:pPr algn="r" rtl="1" eaLnBrk="0" hangingPunct="0">
              <a:lnSpc>
                <a:spcPct val="150000"/>
              </a:lnSpc>
              <a:defRPr/>
            </a:pPr>
            <a:r>
              <a:rPr lang="ar-DZ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fr-FR" sz="4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26"/>
          <p:cNvSpPr>
            <a:spLocks noChangeArrowheads="1"/>
          </p:cNvSpPr>
          <p:nvPr/>
        </p:nvSpPr>
        <p:spPr bwMode="auto">
          <a:xfrm>
            <a:off x="15932150" y="241887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en-US" sz="1800"/>
              <a:t/>
            </a:r>
            <a:br>
              <a:rPr lang="en-US" sz="1800"/>
            </a:br>
            <a:endParaRPr lang="en-US" sz="1800"/>
          </a:p>
          <a:p>
            <a:pPr eaLnBrk="0" hangingPunct="0"/>
            <a:endParaRPr lang="en-US" sz="1800"/>
          </a:p>
        </p:txBody>
      </p:sp>
      <p:sp>
        <p:nvSpPr>
          <p:cNvPr id="2053" name="Rectangle 27"/>
          <p:cNvSpPr>
            <a:spLocks noChangeArrowheads="1"/>
          </p:cNvSpPr>
          <p:nvPr/>
        </p:nvSpPr>
        <p:spPr bwMode="auto">
          <a:xfrm>
            <a:off x="15932150" y="251047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endParaRPr lang="en-US" sz="1800"/>
          </a:p>
          <a:p>
            <a:pPr eaLnBrk="0" hangingPunct="0"/>
            <a:endParaRPr lang="en-US" sz="1800"/>
          </a:p>
        </p:txBody>
      </p:sp>
      <p:sp>
        <p:nvSpPr>
          <p:cNvPr id="2054" name="Rectangle 30"/>
          <p:cNvSpPr>
            <a:spLocks noChangeArrowheads="1"/>
          </p:cNvSpPr>
          <p:nvPr/>
        </p:nvSpPr>
        <p:spPr bwMode="auto">
          <a:xfrm>
            <a:off x="15932150" y="25746075"/>
            <a:ext cx="28575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1"/>
            <a:r>
              <a:rPr lang="ar-DZ" sz="2900"/>
              <a:t>.</a:t>
            </a:r>
            <a:endParaRPr lang="en-US" sz="1800"/>
          </a:p>
          <a:p>
            <a:pPr eaLnBrk="0" hangingPunct="0"/>
            <a:endParaRPr lang="en-US" sz="1800"/>
          </a:p>
        </p:txBody>
      </p:sp>
      <p:sp>
        <p:nvSpPr>
          <p:cNvPr id="2055" name="AutoShape 43"/>
          <p:cNvSpPr>
            <a:spLocks noChangeArrowheads="1"/>
          </p:cNvSpPr>
          <p:nvPr/>
        </p:nvSpPr>
        <p:spPr bwMode="auto">
          <a:xfrm>
            <a:off x="1368425" y="12314238"/>
            <a:ext cx="13373100" cy="1150937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>
                <a:solidFill>
                  <a:srgbClr val="C00000"/>
                </a:solidFill>
              </a:rPr>
              <a:t>الإشكالية</a:t>
            </a:r>
            <a:r>
              <a:rPr lang="ar-DZ" b="1">
                <a:solidFill>
                  <a:srgbClr val="C00000"/>
                </a:solidFill>
              </a:rPr>
              <a:t>:</a:t>
            </a:r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2056" name="AutoShape 47"/>
          <p:cNvSpPr>
            <a:spLocks noChangeArrowheads="1"/>
          </p:cNvSpPr>
          <p:nvPr/>
        </p:nvSpPr>
        <p:spPr bwMode="auto">
          <a:xfrm>
            <a:off x="15447963" y="12241213"/>
            <a:ext cx="13139737" cy="122396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>
                <a:solidFill>
                  <a:srgbClr val="C00000"/>
                </a:solidFill>
              </a:rPr>
              <a:t>مقدمة</a:t>
            </a:r>
            <a:r>
              <a:rPr lang="ar-DZ" b="1" dirty="0">
                <a:solidFill>
                  <a:srgbClr val="C00000"/>
                </a:solidFill>
              </a:rPr>
              <a:t> :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2057" name="AutoShape 50"/>
          <p:cNvSpPr>
            <a:spLocks noChangeArrowheads="1"/>
          </p:cNvSpPr>
          <p:nvPr/>
        </p:nvSpPr>
        <p:spPr bwMode="auto">
          <a:xfrm>
            <a:off x="10444163" y="31101254"/>
            <a:ext cx="9929882" cy="1285884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r>
              <a:rPr lang="ar-DZ" sz="6000" b="1" dirty="0">
                <a:solidFill>
                  <a:srgbClr val="C00000"/>
                </a:solidFill>
              </a:rPr>
              <a:t>قائمة المراجع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2058" name="Rectangle 69"/>
          <p:cNvSpPr>
            <a:spLocks noChangeArrowheads="1"/>
          </p:cNvSpPr>
          <p:nvPr/>
        </p:nvSpPr>
        <p:spPr bwMode="auto">
          <a:xfrm>
            <a:off x="2617788" y="10386934"/>
            <a:ext cx="26023887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ar-DZ" sz="4800" dirty="0" smtClean="0">
                <a:solidFill>
                  <a:srgbClr val="002060"/>
                </a:solidFill>
              </a:rPr>
              <a:t>اتجاهات </a:t>
            </a:r>
            <a:r>
              <a:rPr lang="ar-DZ" sz="4800" dirty="0" err="1" smtClean="0">
                <a:solidFill>
                  <a:srgbClr val="002060"/>
                </a:solidFill>
              </a:rPr>
              <a:t>الاباء</a:t>
            </a:r>
            <a:r>
              <a:rPr lang="ar-DZ" sz="4800" dirty="0" smtClean="0">
                <a:solidFill>
                  <a:srgbClr val="002060"/>
                </a:solidFill>
              </a:rPr>
              <a:t> لدرس التربية البدنية والرياضية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2060" name="Rectangle 72"/>
          <p:cNvSpPr>
            <a:spLocks noChangeArrowheads="1"/>
          </p:cNvSpPr>
          <p:nvPr/>
        </p:nvSpPr>
        <p:spPr bwMode="auto">
          <a:xfrm>
            <a:off x="688876" y="24245906"/>
            <a:ext cx="281860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40000" algn="r" rtl="1">
              <a:defRPr/>
            </a:pPr>
            <a:endParaRPr lang="en-US" sz="4400" dirty="0">
              <a:solidFill>
                <a:srgbClr val="3333CC"/>
              </a:solidFill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endParaRPr lang="en-US" sz="4400" dirty="0">
              <a:solidFill>
                <a:srgbClr val="33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73"/>
          <p:cNvSpPr>
            <a:spLocks noChangeArrowheads="1"/>
          </p:cNvSpPr>
          <p:nvPr/>
        </p:nvSpPr>
        <p:spPr bwMode="auto">
          <a:xfrm>
            <a:off x="1474788" y="30175200"/>
            <a:ext cx="2721768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/>
            <a:r>
              <a:rPr lang="ar-SA" sz="4000" b="1" dirty="0" smtClean="0">
                <a:solidFill>
                  <a:srgbClr val="002060"/>
                </a:solidFill>
              </a:rPr>
              <a:t>......................</a:t>
            </a:r>
            <a:endParaRPr lang="en-US" sz="3600" b="1" dirty="0">
              <a:solidFill>
                <a:srgbClr val="002060"/>
              </a:solidFill>
            </a:endParaRPr>
          </a:p>
          <a:p>
            <a:pPr algn="r" rtl="1"/>
            <a:endParaRPr lang="fr-FR" sz="2800" b="1" dirty="0"/>
          </a:p>
        </p:txBody>
      </p:sp>
      <p:sp>
        <p:nvSpPr>
          <p:cNvPr id="2061" name="Rectangle 74"/>
          <p:cNvSpPr>
            <a:spLocks noChangeArrowheads="1"/>
          </p:cNvSpPr>
          <p:nvPr/>
        </p:nvSpPr>
        <p:spPr bwMode="auto">
          <a:xfrm>
            <a:off x="16165513" y="34175788"/>
            <a:ext cx="13358812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>
              <a:tabLst>
                <a:tab pos="457200" algn="l"/>
              </a:tabLst>
            </a:pPr>
            <a:r>
              <a:rPr lang="ar-DZ" sz="4000" b="1" dirty="0">
                <a:solidFill>
                  <a:srgbClr val="C00000"/>
                </a:solidFill>
                <a:cs typeface="Times New Roman" pitchFamily="18" charset="0"/>
              </a:rPr>
              <a:t>باللغة العربية :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</a:t>
            </a:r>
          </a:p>
          <a:p>
            <a:pPr rtl="1">
              <a:tabLst>
                <a:tab pos="457200" algn="l"/>
              </a:tabLst>
            </a:pPr>
            <a:r>
              <a:rPr lang="ar-DZ" sz="2800" dirty="0" smtClean="0"/>
              <a:t>. </a:t>
            </a: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r>
              <a:rPr lang="ar-SA" sz="2800" dirty="0">
                <a:solidFill>
                  <a:srgbClr val="00B05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 algn="r" rtl="1">
              <a:tabLst>
                <a:tab pos="457200" algn="l"/>
              </a:tabLst>
            </a:pPr>
            <a:endParaRPr lang="en-US" sz="2800" dirty="0"/>
          </a:p>
        </p:txBody>
      </p:sp>
      <p:sp>
        <p:nvSpPr>
          <p:cNvPr id="2062" name="Rectangle 69"/>
          <p:cNvSpPr>
            <a:spLocks noChangeArrowheads="1"/>
          </p:cNvSpPr>
          <p:nvPr/>
        </p:nvSpPr>
        <p:spPr bwMode="auto">
          <a:xfrm>
            <a:off x="7689850" y="111125"/>
            <a:ext cx="12573000" cy="586314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>
              <a:spcAft>
                <a:spcPts val="1000"/>
              </a:spcAft>
            </a:pP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وزارة التعليم العالي </a:t>
            </a:r>
            <a:r>
              <a:rPr lang="ar-DZ" sz="7000" b="1" dirty="0" err="1"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 البحث العلمي</a:t>
            </a:r>
          </a:p>
          <a:p>
            <a:pPr algn="ctr" rtl="1">
              <a:spcAft>
                <a:spcPts val="1000"/>
              </a:spcAft>
            </a:pP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جامعة </a:t>
            </a:r>
            <a:r>
              <a:rPr lang="ar-SA" sz="7000" b="1" dirty="0">
                <a:latin typeface="Arabic Typesetting" pitchFamily="66" charset="-78"/>
                <a:cs typeface="Arabic Typesetting" pitchFamily="66" charset="-78"/>
              </a:rPr>
              <a:t>قاصدي </a:t>
            </a:r>
            <a:r>
              <a:rPr lang="ar-SA" sz="7000" b="1" dirty="0" err="1">
                <a:latin typeface="Arabic Typesetting" pitchFamily="66" charset="-78"/>
                <a:cs typeface="Arabic Typesetting" pitchFamily="66" charset="-78"/>
              </a:rPr>
              <a:t>مرباح</a:t>
            </a:r>
            <a:r>
              <a:rPr lang="ar-SA" sz="7000" b="1" dirty="0">
                <a:latin typeface="Arabic Typesetting" pitchFamily="66" charset="-78"/>
                <a:cs typeface="Arabic Typesetting" pitchFamily="66" charset="-78"/>
              </a:rPr>
              <a:t> -</a:t>
            </a:r>
            <a:r>
              <a:rPr lang="ar-SA" sz="7000" b="1" dirty="0" err="1">
                <a:latin typeface="Arabic Typesetting" pitchFamily="66" charset="-78"/>
                <a:cs typeface="Arabic Typesetting" pitchFamily="66" charset="-78"/>
              </a:rPr>
              <a:t>ورقلة</a:t>
            </a:r>
            <a:endParaRPr lang="fr-FR" sz="7000" b="1" dirty="0"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spcAft>
                <a:spcPts val="1000"/>
              </a:spcAft>
            </a:pP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معهد علوم وتقنيات النشاطات البدنية </a:t>
            </a:r>
            <a:r>
              <a:rPr lang="ar-DZ" sz="7000" b="1" dirty="0" err="1"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ar-DZ" sz="7000" b="1" dirty="0">
                <a:latin typeface="Arabic Typesetting" pitchFamily="66" charset="-78"/>
                <a:cs typeface="Arabic Typesetting" pitchFamily="66" charset="-78"/>
              </a:rPr>
              <a:t> الرياضية</a:t>
            </a:r>
            <a:endParaRPr lang="fr-FR" sz="7000" b="1" dirty="0">
              <a:latin typeface="Arabic Typesetting" pitchFamily="66" charset="-78"/>
              <a:cs typeface="Arabic Typesetting" pitchFamily="66" charset="-78"/>
            </a:endParaRPr>
          </a:p>
          <a:p>
            <a:pPr algn="ctr" rtl="1">
              <a:spcAft>
                <a:spcPts val="1000"/>
              </a:spcAft>
            </a:pPr>
            <a:endParaRPr lang="fr-FR" sz="7000" b="1" dirty="0">
              <a:solidFill>
                <a:srgbClr val="00B050"/>
              </a:solidFill>
              <a:latin typeface="Euphemia" pitchFamily="34" charset="0"/>
              <a:cs typeface="Arabic Typesetting" pitchFamily="66" charset="-78"/>
            </a:endParaRPr>
          </a:p>
        </p:txBody>
      </p:sp>
      <p:sp>
        <p:nvSpPr>
          <p:cNvPr id="2067" name="TextBox 4"/>
          <p:cNvSpPr txBox="1">
            <a:spLocks noChangeArrowheads="1"/>
          </p:cNvSpPr>
          <p:nvPr/>
        </p:nvSpPr>
        <p:spPr bwMode="auto">
          <a:xfrm>
            <a:off x="16194088" y="13744520"/>
            <a:ext cx="13330237" cy="309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ar-DZ" sz="4000" dirty="0" smtClean="0">
                <a:latin typeface="Arial" pitchFamily="34" charset="0"/>
                <a:cs typeface="Arial" pitchFamily="34" charset="0"/>
              </a:rPr>
              <a:t>يعتبر التحفيز والتعزيز موضوعا مهما في ميدان النشاط البدني الرياضي التربوي لما له من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اهمية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في تحقيق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اهداف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هدا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الاخير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ونجد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العديد من المربيين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لجؤوا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الى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اعتماد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اجراءات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تحفيزية لدفع المشتركين لبدل الجهود الكافية للتعلم اعتقادا منهم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العلة في الطريقة التقليدية المنتهجة ولكن رغم استعمال الطرق الحديثة يبقى المشكل قائما في كثير من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الاحيان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ومن جهة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اخرى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تعتبر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الاسرة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للمجتمع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الانساني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الاول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الدي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يعيش فيه الفرد والتي تنفرد في تشكيل شخصية الطفل لسنوات عديدة من حياته تعتبر حاسمة في بناء شخصيته .</a:t>
            </a:r>
          </a:p>
          <a:p>
            <a:pPr algn="r">
              <a:defRPr/>
            </a:pPr>
            <a:r>
              <a:rPr lang="ar-DZ" sz="4000" dirty="0" smtClean="0">
                <a:latin typeface="Arial" pitchFamily="34" charset="0"/>
                <a:cs typeface="Arial" pitchFamily="34" charset="0"/>
              </a:rPr>
              <a:t>لدلك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راينا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من المهم والمفيد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ينصب موضوع بحثنا على دراسة طبيعة توجه وتعامل الوالدين نحو ممارسة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الابناء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لنشاطهم الرياضي ومدى انعكاس دلك على بعض الجوانب النفسية والاجتماعية للمراهقين من كلا الجنسين سواء كانت طبيعة التعامل هده ايجابية والتي يمكن وصفها بالاهتمام والتشجيع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نحوممارسة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الرياضة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او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r">
              <a:defRPr/>
            </a:pPr>
            <a:r>
              <a:rPr lang="ar-DZ" sz="4000" dirty="0" smtClean="0">
                <a:latin typeface="Arial" pitchFamily="34" charset="0"/>
                <a:cs typeface="Arial" pitchFamily="34" charset="0"/>
              </a:rPr>
              <a:t>سلبية ودلك من خلال عدم الاهتمام والتثبيط</a:t>
            </a:r>
          </a:p>
          <a:p>
            <a:pPr algn="r">
              <a:defRPr/>
            </a:pPr>
            <a:r>
              <a:rPr lang="ar-DZ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الدراسة</a:t>
            </a:r>
            <a:r>
              <a:rPr lang="fr-F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DZ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مخطط</a:t>
            </a:r>
            <a:r>
              <a:rPr lang="fr-F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                                                          </a:t>
            </a:r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ar-DZ" sz="4000" dirty="0" smtClean="0">
                <a:latin typeface="Arial" pitchFamily="34" charset="0"/>
                <a:cs typeface="Arial" pitchFamily="34" charset="0"/>
              </a:rPr>
              <a:t>نظرا للموضوع الموجود بين أيدينا نقوم بإتباع المنهج الوصفي .</a:t>
            </a:r>
            <a:endParaRPr lang="fr-FR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fr-FR" sz="6000" b="1" dirty="0" smtClean="0">
                <a:solidFill>
                  <a:srgbClr val="C00000"/>
                </a:solidFill>
              </a:rPr>
              <a:t> </a:t>
            </a:r>
            <a:r>
              <a:rPr lang="ar-DZ" sz="6000" b="1" dirty="0" smtClean="0">
                <a:solidFill>
                  <a:srgbClr val="C00000"/>
                </a:solidFill>
              </a:rPr>
              <a:t>خلاصة</a:t>
            </a:r>
            <a:r>
              <a:rPr lang="fr-FR" sz="6000" b="1" dirty="0" smtClean="0">
                <a:solidFill>
                  <a:srgbClr val="C00000"/>
                </a:solidFill>
              </a:rPr>
              <a:t> </a:t>
            </a:r>
            <a:r>
              <a:rPr lang="ar-DZ" sz="6000" b="1" dirty="0" smtClean="0">
                <a:solidFill>
                  <a:srgbClr val="C00000"/>
                </a:solidFill>
              </a:rPr>
              <a:t>                   </a:t>
            </a:r>
            <a:endParaRPr lang="en-US" sz="6000" b="1" dirty="0" smtClean="0">
              <a:solidFill>
                <a:srgbClr val="C00000"/>
              </a:solidFill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ar-DZ" sz="4000" dirty="0" smtClean="0">
                <a:latin typeface="Arial" pitchFamily="34" charset="0"/>
                <a:cs typeface="Arial" pitchFamily="34" charset="0"/>
              </a:rPr>
              <a:t>يلعب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الاباء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دورا مهما في مشاركة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ابنائهم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للانشطة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الرياضية من عدمها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لانهم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النواة في التنشئة الاجتماعية لما يحدثانه من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تاثير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في سلوك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الابناء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من هدا المنطلق بنيت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اشكالية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دراستنا التي تهدف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الى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تحديد طبيعة العلاقة بين الاتجاهات الايجابية الاهتمام والتشجيع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للاباء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نحو الممارسة الرياضية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للابناء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>
              <a:defRPr/>
            </a:pPr>
            <a:r>
              <a:rPr lang="ar-SA" sz="4000" dirty="0" smtClean="0">
                <a:latin typeface="Arial" pitchFamily="34" charset="0"/>
                <a:cs typeface="Arial" pitchFamily="34" charset="0"/>
              </a:rPr>
              <a:t>..</a:t>
            </a: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ابراهيم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محمد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المحاسنة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: تعليم التربية الرياضية .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الاردن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:دار جرير للنشر والتوزيع ط1 .2006م</a:t>
            </a: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احسان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محمد الحسن: علم الاجتماع الرياضي .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الاردن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: دار وائل للنشر والتوزيع ط1. 2005م</a:t>
            </a: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اخلاص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محمد عبد الحفيظ ,ومصطفى حسين باهي , طرق البحث العلمي والتحليل </a:t>
            </a: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الاحصائي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.مصر :مركز الكتاب للنشر 2000م</a:t>
            </a: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اخلاص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محمد عبد الحفيظ ,مصطفى حسين باهي ’الاجتماع الرياضي: مركز الكتاب للنشر ,ط1 ,2001م</a:t>
            </a: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اسامة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كامل راتب ,علم نفس الرياضة ,مصر :دار الفكر العربي 2000م</a:t>
            </a:r>
          </a:p>
          <a:p>
            <a:pPr algn="r" rtl="1">
              <a:defRPr/>
            </a:pPr>
            <a:r>
              <a:rPr lang="ar-DZ" sz="3600" dirty="0" smtClean="0">
                <a:latin typeface="Arial" pitchFamily="34" charset="0"/>
                <a:cs typeface="Arial" pitchFamily="34" charset="0"/>
              </a:rPr>
              <a:t>اشرف محمد عبد الغني شريت , الصحة النفسية بين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الاطار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النظري والتطبيقات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الاجرائية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,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الاسكندرية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: مؤسسة حورس الدولية للنشر والتوزيع 2006م</a:t>
            </a:r>
          </a:p>
          <a:p>
            <a:pPr algn="r" rtl="1">
              <a:defRPr/>
            </a:pP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امين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انور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3600" dirty="0" err="1" smtClean="0">
                <a:latin typeface="Arial" pitchFamily="34" charset="0"/>
                <a:cs typeface="Arial" pitchFamily="34" charset="0"/>
              </a:rPr>
              <a:t>الخولي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 , الرياضة والمجتمع , سلسلة عالم المعرفة .الكويت,العدد 216. 1996م 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 indent="540000" algn="r" rtl="1">
              <a:defRPr/>
            </a:pP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endParaRPr lang="ar-DZ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TextBox 46"/>
          <p:cNvSpPr txBox="1">
            <a:spLocks noChangeArrowheads="1"/>
          </p:cNvSpPr>
          <p:nvPr/>
        </p:nvSpPr>
        <p:spPr bwMode="auto">
          <a:xfrm>
            <a:off x="863627" y="15397157"/>
            <a:ext cx="13396913" cy="79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40000" algn="r" rtl="1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indent="540000" algn="r" rtl="1">
              <a:defRPr/>
            </a:pPr>
            <a:endParaRPr lang="ar-DZ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rtl="1">
              <a:defRPr/>
            </a:pPr>
            <a:endParaRPr lang="ar-DZ" sz="4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 rtl="1">
              <a:defRPr/>
            </a:pPr>
            <a:r>
              <a:rPr lang="ar-DZ" sz="4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اهداف الدراسة : </a:t>
            </a:r>
          </a:p>
          <a:p>
            <a:pPr algn="ctr" rtl="1">
              <a:defRPr/>
            </a:pPr>
            <a:endParaRPr lang="en-US" sz="4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r>
              <a:rPr lang="ar-DZ" sz="4400" b="1" dirty="0" smtClean="0">
                <a:latin typeface="Arial" pitchFamily="34" charset="0"/>
                <a:cs typeface="Arial" pitchFamily="34" charset="0"/>
              </a:rPr>
              <a:t>الهدف الرئيسي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: معرفة نظرة الاباء لدرس التربية البدنية والرياضية</a:t>
            </a:r>
            <a:endParaRPr lang="en-US" sz="4000" dirty="0"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endParaRPr lang="ar-DZ" sz="4000" dirty="0" smtClean="0"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r>
              <a:rPr lang="ar-DZ" sz="4400" b="1" dirty="0" smtClean="0">
                <a:latin typeface="Arial" pitchFamily="34" charset="0"/>
                <a:cs typeface="Arial" pitchFamily="34" charset="0"/>
              </a:rPr>
              <a:t>الاهداف الفرعية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: محاولة فهم وتحديد طبيعة العلاقة الارتباطية بين الاهتمام والتشجيع من الاباء لممارسة الابناء للنشاط الرياضي</a:t>
            </a:r>
          </a:p>
          <a:p>
            <a:pPr algn="r" rtl="1">
              <a:defRPr/>
            </a:pPr>
            <a:r>
              <a:rPr lang="ar-DZ" sz="4000" dirty="0" smtClean="0">
                <a:latin typeface="Arial" pitchFamily="34" charset="0"/>
                <a:cs typeface="Arial" pitchFamily="34" charset="0"/>
              </a:rPr>
              <a:t>-معرفة الفرق بين الابناء الذين يلقون الاهتمام والتشجيع من الاباء وزملائهم  الدين لا يلقون الاهتمام والتشجيع </a:t>
            </a:r>
            <a:endParaRPr lang="ar-DZ" sz="4000" dirty="0">
              <a:latin typeface="Arial" pitchFamily="34" charset="0"/>
              <a:cs typeface="Arial" pitchFamily="34" charset="0"/>
            </a:endParaRPr>
          </a:p>
          <a:p>
            <a:pPr algn="r" rtl="1">
              <a:defRPr/>
            </a:pP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AutoShape 50"/>
          <p:cNvSpPr>
            <a:spLocks noChangeArrowheads="1"/>
          </p:cNvSpPr>
          <p:nvPr/>
        </p:nvSpPr>
        <p:spPr bwMode="auto">
          <a:xfrm>
            <a:off x="16690988" y="20816882"/>
            <a:ext cx="5857917" cy="135732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endParaRPr lang="ar-DZ" sz="6000" b="1" dirty="0" smtClean="0">
              <a:solidFill>
                <a:srgbClr val="C00000"/>
              </a:solidFill>
            </a:endParaRPr>
          </a:p>
          <a:p>
            <a:pPr algn="ctr" defTabSz="4114800" rtl="1"/>
            <a:endParaRPr lang="ar-DZ" sz="6000" b="1" dirty="0" smtClean="0">
              <a:solidFill>
                <a:srgbClr val="C00000"/>
              </a:solidFill>
            </a:endParaRPr>
          </a:p>
        </p:txBody>
      </p:sp>
      <p:sp>
        <p:nvSpPr>
          <p:cNvPr id="2066" name="AutoShape 50"/>
          <p:cNvSpPr>
            <a:spLocks noChangeArrowheads="1"/>
          </p:cNvSpPr>
          <p:nvPr/>
        </p:nvSpPr>
        <p:spPr bwMode="auto">
          <a:xfrm>
            <a:off x="18762690" y="23388650"/>
            <a:ext cx="4500594" cy="121444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114800" rtl="1"/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3" name="Picture 3" descr="J:\UK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6163" y="742950"/>
            <a:ext cx="609282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74"/>
          <p:cNvSpPr>
            <a:spLocks noChangeArrowheads="1"/>
          </p:cNvSpPr>
          <p:nvPr/>
        </p:nvSpPr>
        <p:spPr bwMode="auto">
          <a:xfrm>
            <a:off x="1117504" y="32604152"/>
            <a:ext cx="13073061" cy="10187404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rtl="1" eaLnBrk="0" hangingPunct="0">
              <a:tabLst>
                <a:tab pos="457200" algn="l"/>
              </a:tabLst>
            </a:pPr>
            <a:r>
              <a:rPr lang="ar-DZ" sz="4000" b="1" dirty="0">
                <a:solidFill>
                  <a:srgbClr val="002060"/>
                </a:solidFill>
                <a:cs typeface="Times New Roman" pitchFamily="18" charset="0"/>
              </a:rPr>
              <a:t>باللغة الأجنبية</a:t>
            </a:r>
            <a:r>
              <a:rPr lang="ar-DZ" sz="4000" b="1" dirty="0" smtClean="0">
                <a:solidFill>
                  <a:srgbClr val="002060"/>
                </a:solidFill>
                <a:cs typeface="Times New Roman" pitchFamily="18" charset="0"/>
              </a:rPr>
              <a:t>:</a:t>
            </a:r>
            <a:r>
              <a:rPr lang="fr-FR" sz="4000" dirty="0" smtClean="0">
                <a:solidFill>
                  <a:srgbClr val="002060"/>
                </a:solidFill>
              </a:rPr>
              <a:t>.</a:t>
            </a:r>
            <a:r>
              <a:rPr lang="ar-SA" sz="2800" dirty="0" smtClean="0">
                <a:solidFill>
                  <a:srgbClr val="002060"/>
                </a:solidFill>
              </a:rPr>
              <a:t> .................................................................................................................................</a:t>
            </a:r>
            <a:r>
              <a:rPr lang="ar-DZ" sz="2800" dirty="0" smtClean="0">
                <a:solidFill>
                  <a:srgbClr val="002060"/>
                </a:solidFill>
              </a:rPr>
              <a:t>/  coschildren%1988M£aesenio wililaf/ </a:t>
            </a:r>
            <a:r>
              <a:rPr lang="ar-SA" sz="2800" dirty="0" smtClean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</a:t>
            </a:r>
            <a:endParaRPr lang="ar-SA" sz="2800" dirty="0">
              <a:solidFill>
                <a:srgbClr val="002060"/>
              </a:solidFill>
            </a:endParaRPr>
          </a:p>
          <a:p>
            <a:pPr>
              <a:tabLst>
                <a:tab pos="457200" algn="l"/>
              </a:tabLst>
            </a:pPr>
            <a:r>
              <a:rPr lang="ar-SA" sz="2800" dirty="0" smtClean="0">
                <a:solidFill>
                  <a:srgbClr val="002060"/>
                </a:solidFill>
              </a:rPr>
              <a:t>..............................................................................................................................</a:t>
            </a:r>
            <a:r>
              <a:rPr lang="ar-DZ" sz="2800" dirty="0" smtClean="0">
                <a:solidFill>
                  <a:srgbClr val="002060"/>
                </a:solidFill>
              </a:rPr>
              <a:t>139-asendorpf gens b.and winkler gertrud nunner1992  childrens,orql motive strength and tempera,ental inhiibition reduce their immoral behvvior in real moral conflicts child develobme,t vol63no 5p 1223-1235.</a:t>
            </a:r>
            <a:r>
              <a:rPr lang="ar-SA" sz="2800" dirty="0" smtClean="0">
                <a:solidFill>
                  <a:srgbClr val="002060"/>
                </a:solidFill>
              </a:rPr>
              <a:t>....</a:t>
            </a:r>
            <a:endParaRPr lang="ar-SA" sz="2800" dirty="0">
              <a:solidFill>
                <a:srgbClr val="002060"/>
              </a:solidFill>
            </a:endParaRPr>
          </a:p>
          <a:p>
            <a:pPr>
              <a:tabLst>
                <a:tab pos="457200" algn="l"/>
              </a:tabLst>
            </a:pPr>
            <a:r>
              <a:rPr lang="ar-SA" sz="2800" dirty="0" smtClean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</a:t>
            </a:r>
            <a:r>
              <a:rPr lang="ar-DZ" sz="2800" dirty="0" smtClean="0">
                <a:solidFill>
                  <a:srgbClr val="002060"/>
                </a:solidFill>
              </a:rPr>
              <a:t>-bersoff david m and miller goan G1993culture context and the develobment of moral  accountability  gudgments  Developmental Psychologgy.vol 29no.4.p664-676.</a:t>
            </a:r>
            <a:r>
              <a:rPr lang="ar-SA" sz="2800" dirty="0" smtClean="0">
                <a:solidFill>
                  <a:srgbClr val="002060"/>
                </a:solidFill>
              </a:rPr>
              <a:t>...</a:t>
            </a:r>
            <a:endParaRPr lang="ar-SA" sz="2800" dirty="0">
              <a:solidFill>
                <a:srgbClr val="002060"/>
              </a:solidFill>
            </a:endParaRPr>
          </a:p>
          <a:p>
            <a:pPr>
              <a:tabLst>
                <a:tab pos="457200" algn="l"/>
              </a:tabLst>
            </a:pPr>
            <a:r>
              <a:rPr lang="ar-SA" sz="2800" dirty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>
              <a:tabLst>
                <a:tab pos="457200" algn="l"/>
              </a:tabLst>
            </a:pPr>
            <a:r>
              <a:rPr lang="ar-SA" sz="2800" dirty="0" smtClean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</a:t>
            </a:r>
            <a:r>
              <a:rPr lang="ar-DZ" sz="2800" dirty="0" smtClean="0">
                <a:solidFill>
                  <a:srgbClr val="002060"/>
                </a:solidFill>
              </a:rPr>
              <a:t>cole Elizabzth R and stewar abigail g 1996Meaninfs of political participation among black and zhite zomen :poltical identity and social  responsibility gournal of personality and psychology vol 71  no 1p 130-140.</a:t>
            </a:r>
            <a:r>
              <a:rPr lang="ar-SA" sz="2800" dirty="0" smtClean="0">
                <a:solidFill>
                  <a:srgbClr val="002060"/>
                </a:solidFill>
              </a:rPr>
              <a:t>.</a:t>
            </a:r>
            <a:endParaRPr lang="ar-SA" sz="2800" dirty="0">
              <a:solidFill>
                <a:srgbClr val="002060"/>
              </a:solidFill>
            </a:endParaRPr>
          </a:p>
          <a:p>
            <a:pPr>
              <a:tabLst>
                <a:tab pos="457200" algn="l"/>
              </a:tabLst>
            </a:pPr>
            <a:r>
              <a:rPr lang="ar-SA" sz="2800" dirty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>
              <a:tabLst>
                <a:tab pos="457200" algn="l"/>
              </a:tabLst>
            </a:pPr>
            <a:r>
              <a:rPr lang="ar-SA" sz="2800" dirty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>
              <a:tabLst>
                <a:tab pos="457200" algn="l"/>
              </a:tabLst>
            </a:pPr>
            <a:r>
              <a:rPr lang="ar-SA" sz="2800" dirty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>
              <a:tabLst>
                <a:tab pos="457200" algn="l"/>
              </a:tabLst>
            </a:pPr>
            <a:r>
              <a:rPr lang="ar-SA" sz="2800" dirty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>
              <a:tabLst>
                <a:tab pos="457200" algn="l"/>
              </a:tabLst>
            </a:pPr>
            <a:r>
              <a:rPr lang="ar-SA" sz="2800" dirty="0">
                <a:solidFill>
                  <a:srgbClr val="002060"/>
                </a:solidFill>
              </a:rPr>
              <a:t>..................................................................................................................................</a:t>
            </a:r>
          </a:p>
          <a:p>
            <a:pPr>
              <a:tabLst>
                <a:tab pos="457200" algn="l"/>
              </a:tabLst>
            </a:pPr>
            <a:endParaRPr lang="ar-SA" sz="2800" dirty="0">
              <a:solidFill>
                <a:srgbClr val="002060"/>
              </a:solidFill>
            </a:endParaRPr>
          </a:p>
        </p:txBody>
      </p:sp>
      <p:pic>
        <p:nvPicPr>
          <p:cNvPr id="21" name="Picture 3" descr="J:\UK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20276" y="814242"/>
            <a:ext cx="609282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74788" y="14113868"/>
            <a:ext cx="13307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000" algn="r" rtl="1">
              <a:defRPr/>
            </a:pPr>
            <a:r>
              <a:rPr lang="ar-DZ" sz="4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ماهي نظرة الاباء نحو درس التربية البدنية والرياضية ؟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092575" y="16951504"/>
            <a:ext cx="6597621" cy="1338828"/>
          </a:xfrm>
          <a:prstGeom prst="rect">
            <a:avLst/>
          </a:prstGeom>
          <a:noFill/>
          <a:ln>
            <a:solidFill>
              <a:schemeClr val="tx2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41148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8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41148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8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550</Words>
  <Application>Microsoft Office PowerPoint</Application>
  <PresentationFormat>Personnalisé</PresentationFormat>
  <Paragraphs>79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Modèle par défaut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HODNQ</dc:creator>
  <cp:lastModifiedBy>abcom</cp:lastModifiedBy>
  <cp:revision>96</cp:revision>
  <dcterms:created xsi:type="dcterms:W3CDTF">2009-01-20T09:16:06Z</dcterms:created>
  <dcterms:modified xsi:type="dcterms:W3CDTF">2015-03-02T13:12:42Z</dcterms:modified>
</cp:coreProperties>
</file>