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29524325" cy="43205400"/>
  <p:notesSz cx="6742113" cy="9872663"/>
  <p:defaultTextStyle>
    <a:defPPr>
      <a:defRPr lang="ar-SA"/>
    </a:defPPr>
    <a:lvl1pPr algn="l" rtl="0" fontAlgn="base">
      <a:spcBef>
        <a:spcPct val="0"/>
      </a:spcBef>
      <a:spcAft>
        <a:spcPct val="0"/>
      </a:spcAft>
      <a:defRPr sz="8100" kern="1200">
        <a:solidFill>
          <a:schemeClr val="tx1"/>
        </a:solidFill>
        <a:latin typeface="Arial" charset="0"/>
        <a:ea typeface="+mn-ea"/>
        <a:cs typeface="Arial" charset="0"/>
      </a:defRPr>
    </a:lvl1pPr>
    <a:lvl2pPr marL="457200" algn="l" rtl="0" fontAlgn="base">
      <a:spcBef>
        <a:spcPct val="0"/>
      </a:spcBef>
      <a:spcAft>
        <a:spcPct val="0"/>
      </a:spcAft>
      <a:defRPr sz="8100" kern="1200">
        <a:solidFill>
          <a:schemeClr val="tx1"/>
        </a:solidFill>
        <a:latin typeface="Arial" charset="0"/>
        <a:ea typeface="+mn-ea"/>
        <a:cs typeface="Arial" charset="0"/>
      </a:defRPr>
    </a:lvl2pPr>
    <a:lvl3pPr marL="914400" algn="l" rtl="0" fontAlgn="base">
      <a:spcBef>
        <a:spcPct val="0"/>
      </a:spcBef>
      <a:spcAft>
        <a:spcPct val="0"/>
      </a:spcAft>
      <a:defRPr sz="8100" kern="1200">
        <a:solidFill>
          <a:schemeClr val="tx1"/>
        </a:solidFill>
        <a:latin typeface="Arial" charset="0"/>
        <a:ea typeface="+mn-ea"/>
        <a:cs typeface="Arial" charset="0"/>
      </a:defRPr>
    </a:lvl3pPr>
    <a:lvl4pPr marL="1371600" algn="l" rtl="0" fontAlgn="base">
      <a:spcBef>
        <a:spcPct val="0"/>
      </a:spcBef>
      <a:spcAft>
        <a:spcPct val="0"/>
      </a:spcAft>
      <a:defRPr sz="8100" kern="1200">
        <a:solidFill>
          <a:schemeClr val="tx1"/>
        </a:solidFill>
        <a:latin typeface="Arial" charset="0"/>
        <a:ea typeface="+mn-ea"/>
        <a:cs typeface="Arial" charset="0"/>
      </a:defRPr>
    </a:lvl4pPr>
    <a:lvl5pPr marL="1828800" algn="l" rtl="0" fontAlgn="base">
      <a:spcBef>
        <a:spcPct val="0"/>
      </a:spcBef>
      <a:spcAft>
        <a:spcPct val="0"/>
      </a:spcAft>
      <a:defRPr sz="8100" kern="1200">
        <a:solidFill>
          <a:schemeClr val="tx1"/>
        </a:solidFill>
        <a:latin typeface="Arial" charset="0"/>
        <a:ea typeface="+mn-ea"/>
        <a:cs typeface="Arial" charset="0"/>
      </a:defRPr>
    </a:lvl5pPr>
    <a:lvl6pPr marL="2286000" algn="l" defTabSz="914400" rtl="0" eaLnBrk="1" latinLnBrk="0" hangingPunct="1">
      <a:defRPr sz="8100" kern="1200">
        <a:solidFill>
          <a:schemeClr val="tx1"/>
        </a:solidFill>
        <a:latin typeface="Arial" charset="0"/>
        <a:ea typeface="+mn-ea"/>
        <a:cs typeface="Arial" charset="0"/>
      </a:defRPr>
    </a:lvl6pPr>
    <a:lvl7pPr marL="2743200" algn="l" defTabSz="914400" rtl="0" eaLnBrk="1" latinLnBrk="0" hangingPunct="1">
      <a:defRPr sz="8100" kern="1200">
        <a:solidFill>
          <a:schemeClr val="tx1"/>
        </a:solidFill>
        <a:latin typeface="Arial" charset="0"/>
        <a:ea typeface="+mn-ea"/>
        <a:cs typeface="Arial" charset="0"/>
      </a:defRPr>
    </a:lvl7pPr>
    <a:lvl8pPr marL="3200400" algn="l" defTabSz="914400" rtl="0" eaLnBrk="1" latinLnBrk="0" hangingPunct="1">
      <a:defRPr sz="8100" kern="1200">
        <a:solidFill>
          <a:schemeClr val="tx1"/>
        </a:solidFill>
        <a:latin typeface="Arial" charset="0"/>
        <a:ea typeface="+mn-ea"/>
        <a:cs typeface="Arial" charset="0"/>
      </a:defRPr>
    </a:lvl8pPr>
    <a:lvl9pPr marL="3657600" algn="l" defTabSz="914400" rtl="0" eaLnBrk="1" latinLnBrk="0" hangingPunct="1">
      <a:defRPr sz="81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clrMru>
    <a:srgbClr val="3333CC"/>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نمط متوسط 2 - تميي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aximized" horzBarState="maximized">
    <p:restoredLeft sz="84380"/>
    <p:restoredTop sz="94660"/>
  </p:normalViewPr>
  <p:slideViewPr>
    <p:cSldViewPr>
      <p:cViewPr>
        <p:scale>
          <a:sx n="28" d="100"/>
          <a:sy n="28" d="100"/>
        </p:scale>
        <p:origin x="-1158" y="-78"/>
      </p:cViewPr>
      <p:guideLst>
        <p:guide orient="horz" pos="13608"/>
        <p:guide pos="9299"/>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3821113"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5" name="Rectangle 3"/>
          <p:cNvSpPr>
            <a:spLocks noGrp="1" noChangeArrowheads="1"/>
          </p:cNvSpPr>
          <p:nvPr>
            <p:ph type="dt" idx="1"/>
          </p:nvPr>
        </p:nvSpPr>
        <p:spPr bwMode="auto">
          <a:xfrm>
            <a:off x="1588"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a:defRPr sz="1200">
                <a:latin typeface="Arial" pitchFamily="34" charset="0"/>
                <a:cs typeface="Arial" pitchFamily="34"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2106613" y="739775"/>
            <a:ext cx="2528887" cy="370363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74688" y="4689475"/>
            <a:ext cx="5392737"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Cliquez pour modifier les styles du texte du masque</a:t>
            </a:r>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3078" name="Rectangle 6"/>
          <p:cNvSpPr>
            <a:spLocks noGrp="1" noChangeArrowheads="1"/>
          </p:cNvSpPr>
          <p:nvPr>
            <p:ph type="ftr" sz="quarter" idx="4"/>
          </p:nvPr>
        </p:nvSpPr>
        <p:spPr bwMode="auto">
          <a:xfrm>
            <a:off x="3821113"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1588"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1">
              <a:defRPr sz="1200">
                <a:latin typeface="Arial" pitchFamily="34" charset="0"/>
                <a:cs typeface="Arial" pitchFamily="34" charset="0"/>
              </a:defRPr>
            </a:lvl1pPr>
          </a:lstStyle>
          <a:p>
            <a:pPr>
              <a:defRPr/>
            </a:pPr>
            <a:fld id="{48DA095E-7000-4169-949A-870791B85AD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DZ"/>
          </a:p>
        </p:txBody>
      </p:sp>
      <p:sp>
        <p:nvSpPr>
          <p:cNvPr id="4" name="عنصر نائب لرقم الشريحة 3"/>
          <p:cNvSpPr>
            <a:spLocks noGrp="1"/>
          </p:cNvSpPr>
          <p:nvPr>
            <p:ph type="sldNum" sz="quarter" idx="10"/>
          </p:nvPr>
        </p:nvSpPr>
        <p:spPr/>
        <p:txBody>
          <a:bodyPr/>
          <a:lstStyle/>
          <a:p>
            <a:pPr>
              <a:defRPr/>
            </a:pPr>
            <a:fld id="{48DA095E-7000-4169-949A-870791B85AD1}" type="slidenum">
              <a:rPr lang="en-US" smtClean="0"/>
              <a:pPr>
                <a:defRPr/>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14563" y="13422313"/>
            <a:ext cx="25095200" cy="92598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429125" y="24482425"/>
            <a:ext cx="20666075" cy="110426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100515D-4A62-4906-82EB-73B1E899C40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46427E-A054-40F1-B467-B83320C5A42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405850" y="1731963"/>
            <a:ext cx="6643688" cy="3686333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474788" y="1731963"/>
            <a:ext cx="19778662" cy="3686333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16EEF44-2D6B-440E-A177-D3E2E8E9FB1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3CB26D-16EF-48CE-92E2-2FC07C2A687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32038" y="27763788"/>
            <a:ext cx="25095200" cy="8580437"/>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32038" y="18311813"/>
            <a:ext cx="25095200" cy="94519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DAB16D-3B81-421E-87C5-6EA81600EF5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474788"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4838363"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32C365-CD7E-42C5-93D7-53955CC34DB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476375" y="1730375"/>
            <a:ext cx="26571575" cy="72009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476375" y="9671050"/>
            <a:ext cx="13044488"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476375" y="13701713"/>
            <a:ext cx="13044488"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4998700" y="9671050"/>
            <a:ext cx="13049250"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4998700" y="13701713"/>
            <a:ext cx="13049250"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9B77524-E9E1-4E93-B8C9-A8695D6C77A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459C98E-F48E-4904-B9F6-5D0EFAD1CF9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3E70FA0-15D3-4C1C-9D82-EE0683FE61D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76375" y="1720850"/>
            <a:ext cx="9713913" cy="7319963"/>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542713" y="1720850"/>
            <a:ext cx="16505237" cy="368744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476375" y="9040813"/>
            <a:ext cx="9713913" cy="295544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FE26E0B-F11B-4271-AC76-08AB82861B5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786438" y="30243463"/>
            <a:ext cx="17714912" cy="3570287"/>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786438" y="3860800"/>
            <a:ext cx="17714912" cy="259222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786438" y="33813750"/>
            <a:ext cx="17714912" cy="50704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AAD4595-5FF7-4740-8D89-41275836113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12000"/>
            <a:lum/>
          </a:blip>
          <a:srcRect/>
          <a:stretch>
            <a:fillRect l="-62000" r="-62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4788" y="1731963"/>
            <a:ext cx="26574750" cy="7200900"/>
          </a:xfrm>
          <a:prstGeom prst="rect">
            <a:avLst/>
          </a:prstGeom>
          <a:noFill/>
          <a:ln w="9525">
            <a:noFill/>
            <a:miter lim="800000"/>
            <a:headEnd/>
            <a:tailEnd/>
          </a:ln>
        </p:spPr>
        <p:txBody>
          <a:bodyPr vert="horz" wrap="square" lIns="411480" tIns="205740" rIns="411480" bIns="205740" numCol="1" anchor="ctr" anchorCtr="0" compatLnSpc="1">
            <a:prstTxWarp prst="textNoShape">
              <a:avLst/>
            </a:prstTxWarp>
          </a:bodyPr>
          <a:lstStyle/>
          <a:p>
            <a:pPr lvl="0"/>
            <a:r>
              <a:rPr lang="en-US" smtClean="0"/>
              <a:t>Cliquez pour modifier le style du titre</a:t>
            </a:r>
          </a:p>
        </p:txBody>
      </p:sp>
      <p:sp>
        <p:nvSpPr>
          <p:cNvPr id="1027" name="Rectangle 3"/>
          <p:cNvSpPr>
            <a:spLocks noGrp="1" noChangeArrowheads="1"/>
          </p:cNvSpPr>
          <p:nvPr>
            <p:ph type="body" idx="1"/>
          </p:nvPr>
        </p:nvSpPr>
        <p:spPr bwMode="auto">
          <a:xfrm>
            <a:off x="1474788" y="10082213"/>
            <a:ext cx="26574750" cy="28513087"/>
          </a:xfrm>
          <a:prstGeom prst="rect">
            <a:avLst/>
          </a:prstGeom>
          <a:noFill/>
          <a:ln w="9525">
            <a:noFill/>
            <a:miter lim="800000"/>
            <a:headEnd/>
            <a:tailEnd/>
          </a:ln>
        </p:spPr>
        <p:txBody>
          <a:bodyPr vert="horz" wrap="square" lIns="411480" tIns="205740" rIns="411480" bIns="205740" numCol="1" anchor="t" anchorCtr="0" compatLnSpc="1">
            <a:prstTxWarp prst="textNoShape">
              <a:avLst/>
            </a:prstTxWarp>
          </a:bodyPr>
          <a:lstStyle/>
          <a:p>
            <a:pPr lvl="0"/>
            <a:r>
              <a:rPr lang="en-US" smtClean="0"/>
              <a:t>Cliquez pour modifier les styles du texte du masque</a:t>
            </a:r>
          </a:p>
          <a:p>
            <a:pPr lvl="1"/>
            <a:r>
              <a:rPr lang="en-US" smtClean="0"/>
              <a:t>Deuxième niveau</a:t>
            </a:r>
          </a:p>
          <a:p>
            <a:pPr lvl="2"/>
            <a:r>
              <a:rPr lang="en-US" smtClean="0"/>
              <a:t>Troisième niveau</a:t>
            </a:r>
          </a:p>
          <a:p>
            <a:pPr lvl="3"/>
            <a:r>
              <a:rPr lang="en-US" smtClean="0"/>
              <a:t>Quatrième niveau</a:t>
            </a:r>
          </a:p>
          <a:p>
            <a:pPr lvl="4"/>
            <a:r>
              <a:rPr lang="en-US" smtClean="0"/>
              <a:t>Cinquième niveau</a:t>
            </a:r>
          </a:p>
        </p:txBody>
      </p:sp>
      <p:sp>
        <p:nvSpPr>
          <p:cNvPr id="1028" name="Rectangle 4"/>
          <p:cNvSpPr>
            <a:spLocks noGrp="1" noChangeArrowheads="1"/>
          </p:cNvSpPr>
          <p:nvPr>
            <p:ph type="dt" sz="half" idx="2"/>
          </p:nvPr>
        </p:nvSpPr>
        <p:spPr bwMode="auto">
          <a:xfrm>
            <a:off x="21158200" y="39346188"/>
            <a:ext cx="6891338"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r" rtl="1">
              <a:defRPr sz="6300">
                <a:latin typeface="Arial" pitchFamily="34" charset="0"/>
                <a:cs typeface="Arial" pitchFamily="34" charset="0"/>
              </a:defRPr>
            </a:lvl1pPr>
          </a:lstStyle>
          <a:p>
            <a:pPr>
              <a:defRPr/>
            </a:pPr>
            <a:endParaRPr lang="fr-FR"/>
          </a:p>
        </p:txBody>
      </p:sp>
      <p:sp>
        <p:nvSpPr>
          <p:cNvPr id="1029" name="Rectangle 5"/>
          <p:cNvSpPr>
            <a:spLocks noGrp="1" noChangeArrowheads="1"/>
          </p:cNvSpPr>
          <p:nvPr>
            <p:ph type="ftr" sz="quarter" idx="3"/>
          </p:nvPr>
        </p:nvSpPr>
        <p:spPr bwMode="auto">
          <a:xfrm>
            <a:off x="10086975" y="39346188"/>
            <a:ext cx="9350375"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ctr" rtl="1">
              <a:defRPr sz="6300">
                <a:latin typeface="Arial" pitchFamily="34" charset="0"/>
                <a:cs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1474788" y="39346188"/>
            <a:ext cx="6891337"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l" rtl="1">
              <a:defRPr sz="6300">
                <a:latin typeface="Arial" pitchFamily="34" charset="0"/>
                <a:cs typeface="Arial" pitchFamily="34" charset="0"/>
              </a:defRPr>
            </a:lvl1pPr>
          </a:lstStyle>
          <a:p>
            <a:pPr>
              <a:defRPr/>
            </a:pPr>
            <a:fld id="{7265070A-9899-4B27-9921-AF9892865A6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14800" rtl="1" eaLnBrk="0" fontAlgn="base" hangingPunct="0">
        <a:spcBef>
          <a:spcPct val="0"/>
        </a:spcBef>
        <a:spcAft>
          <a:spcPct val="0"/>
        </a:spcAft>
        <a:defRPr sz="19800">
          <a:solidFill>
            <a:schemeClr val="tx2"/>
          </a:solidFill>
          <a:latin typeface="+mj-lt"/>
          <a:ea typeface="+mj-ea"/>
          <a:cs typeface="+mj-cs"/>
        </a:defRPr>
      </a:lvl1pPr>
      <a:lvl2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2pPr>
      <a:lvl3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3pPr>
      <a:lvl4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4pPr>
      <a:lvl5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5pPr>
      <a:lvl6pPr marL="457200" algn="ctr" defTabSz="4114800" rtl="1" fontAlgn="base">
        <a:spcBef>
          <a:spcPct val="0"/>
        </a:spcBef>
        <a:spcAft>
          <a:spcPct val="0"/>
        </a:spcAft>
        <a:defRPr sz="19800">
          <a:solidFill>
            <a:schemeClr val="tx2"/>
          </a:solidFill>
          <a:latin typeface="Arial" pitchFamily="34" charset="0"/>
          <a:cs typeface="Arial" pitchFamily="34" charset="0"/>
        </a:defRPr>
      </a:lvl6pPr>
      <a:lvl7pPr marL="914400" algn="ctr" defTabSz="4114800" rtl="1" fontAlgn="base">
        <a:spcBef>
          <a:spcPct val="0"/>
        </a:spcBef>
        <a:spcAft>
          <a:spcPct val="0"/>
        </a:spcAft>
        <a:defRPr sz="19800">
          <a:solidFill>
            <a:schemeClr val="tx2"/>
          </a:solidFill>
          <a:latin typeface="Arial" pitchFamily="34" charset="0"/>
          <a:cs typeface="Arial" pitchFamily="34" charset="0"/>
        </a:defRPr>
      </a:lvl7pPr>
      <a:lvl8pPr marL="1371600" algn="ctr" defTabSz="4114800" rtl="1" fontAlgn="base">
        <a:spcBef>
          <a:spcPct val="0"/>
        </a:spcBef>
        <a:spcAft>
          <a:spcPct val="0"/>
        </a:spcAft>
        <a:defRPr sz="19800">
          <a:solidFill>
            <a:schemeClr val="tx2"/>
          </a:solidFill>
          <a:latin typeface="Arial" pitchFamily="34" charset="0"/>
          <a:cs typeface="Arial" pitchFamily="34" charset="0"/>
        </a:defRPr>
      </a:lvl8pPr>
      <a:lvl9pPr marL="1828800" algn="ctr" defTabSz="4114800" rtl="1" fontAlgn="base">
        <a:spcBef>
          <a:spcPct val="0"/>
        </a:spcBef>
        <a:spcAft>
          <a:spcPct val="0"/>
        </a:spcAft>
        <a:defRPr sz="19800">
          <a:solidFill>
            <a:schemeClr val="tx2"/>
          </a:solidFill>
          <a:latin typeface="Arial" pitchFamily="34" charset="0"/>
          <a:cs typeface="Arial" pitchFamily="34" charset="0"/>
        </a:defRPr>
      </a:lvl9pPr>
    </p:titleStyle>
    <p:bodyStyle>
      <a:lvl1pPr marL="1543050" indent="-1543050" algn="r" defTabSz="4114800" rtl="1" eaLnBrk="0" fontAlgn="base" hangingPunct="0">
        <a:spcBef>
          <a:spcPct val="20000"/>
        </a:spcBef>
        <a:spcAft>
          <a:spcPct val="0"/>
        </a:spcAft>
        <a:buChar char="•"/>
        <a:defRPr sz="14400">
          <a:solidFill>
            <a:schemeClr val="tx1"/>
          </a:solidFill>
          <a:latin typeface="+mn-lt"/>
          <a:ea typeface="+mn-ea"/>
          <a:cs typeface="+mn-cs"/>
        </a:defRPr>
      </a:lvl1pPr>
      <a:lvl2pPr marL="3343275" indent="-1285875" algn="r" defTabSz="4114800" rtl="1" eaLnBrk="0" fontAlgn="base" hangingPunct="0">
        <a:spcBef>
          <a:spcPct val="20000"/>
        </a:spcBef>
        <a:spcAft>
          <a:spcPct val="0"/>
        </a:spcAft>
        <a:buChar char="–"/>
        <a:defRPr sz="12600">
          <a:solidFill>
            <a:schemeClr val="tx1"/>
          </a:solidFill>
          <a:latin typeface="+mn-lt"/>
          <a:cs typeface="+mn-cs"/>
        </a:defRPr>
      </a:lvl2pPr>
      <a:lvl3pPr marL="5143500" indent="-1028700" algn="r" defTabSz="4114800" rtl="1" eaLnBrk="0" fontAlgn="base" hangingPunct="0">
        <a:spcBef>
          <a:spcPct val="20000"/>
        </a:spcBef>
        <a:spcAft>
          <a:spcPct val="0"/>
        </a:spcAft>
        <a:buChar char="•"/>
        <a:defRPr sz="10800">
          <a:solidFill>
            <a:schemeClr val="tx1"/>
          </a:solidFill>
          <a:latin typeface="+mn-lt"/>
          <a:cs typeface="+mn-cs"/>
        </a:defRPr>
      </a:lvl3pPr>
      <a:lvl4pPr marL="7200900" indent="-1028700" algn="r" defTabSz="4114800" rtl="1" eaLnBrk="0" fontAlgn="base" hangingPunct="0">
        <a:spcBef>
          <a:spcPct val="20000"/>
        </a:spcBef>
        <a:spcAft>
          <a:spcPct val="0"/>
        </a:spcAft>
        <a:buChar char="–"/>
        <a:defRPr sz="9000">
          <a:solidFill>
            <a:schemeClr val="tx1"/>
          </a:solidFill>
          <a:latin typeface="+mn-lt"/>
          <a:cs typeface="+mn-cs"/>
        </a:defRPr>
      </a:lvl4pPr>
      <a:lvl5pPr marL="9258300" indent="-1028700" algn="r" defTabSz="4114800" rtl="1" eaLnBrk="0" fontAlgn="base" hangingPunct="0">
        <a:spcBef>
          <a:spcPct val="20000"/>
        </a:spcBef>
        <a:spcAft>
          <a:spcPct val="0"/>
        </a:spcAft>
        <a:buChar char="»"/>
        <a:defRPr sz="9000">
          <a:solidFill>
            <a:schemeClr val="tx1"/>
          </a:solidFill>
          <a:latin typeface="+mn-lt"/>
          <a:cs typeface="+mn-cs"/>
        </a:defRPr>
      </a:lvl5pPr>
      <a:lvl6pPr marL="9715500" indent="-1028700" algn="r" defTabSz="4114800" rtl="1" fontAlgn="base">
        <a:spcBef>
          <a:spcPct val="20000"/>
        </a:spcBef>
        <a:spcAft>
          <a:spcPct val="0"/>
        </a:spcAft>
        <a:buChar char="»"/>
        <a:defRPr sz="9000">
          <a:solidFill>
            <a:schemeClr val="tx1"/>
          </a:solidFill>
          <a:latin typeface="+mn-lt"/>
          <a:cs typeface="+mn-cs"/>
        </a:defRPr>
      </a:lvl6pPr>
      <a:lvl7pPr marL="10172700" indent="-1028700" algn="r" defTabSz="4114800" rtl="1" fontAlgn="base">
        <a:spcBef>
          <a:spcPct val="20000"/>
        </a:spcBef>
        <a:spcAft>
          <a:spcPct val="0"/>
        </a:spcAft>
        <a:buChar char="»"/>
        <a:defRPr sz="9000">
          <a:solidFill>
            <a:schemeClr val="tx1"/>
          </a:solidFill>
          <a:latin typeface="+mn-lt"/>
          <a:cs typeface="+mn-cs"/>
        </a:defRPr>
      </a:lvl7pPr>
      <a:lvl8pPr marL="10629900" indent="-1028700" algn="r" defTabSz="4114800" rtl="1" fontAlgn="base">
        <a:spcBef>
          <a:spcPct val="20000"/>
        </a:spcBef>
        <a:spcAft>
          <a:spcPct val="0"/>
        </a:spcAft>
        <a:buChar char="»"/>
        <a:defRPr sz="9000">
          <a:solidFill>
            <a:schemeClr val="tx1"/>
          </a:solidFill>
          <a:latin typeface="+mn-lt"/>
          <a:cs typeface="+mn-cs"/>
        </a:defRPr>
      </a:lvl8pPr>
      <a:lvl9pPr marL="11087100" indent="-1028700" algn="r" defTabSz="4114800" rtl="1"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Text Box 13"/>
          <p:cNvSpPr txBox="1">
            <a:spLocks noChangeArrowheads="1"/>
          </p:cNvSpPr>
          <p:nvPr/>
        </p:nvSpPr>
        <p:spPr bwMode="auto">
          <a:xfrm>
            <a:off x="10444163" y="8672422"/>
            <a:ext cx="8350250" cy="1015663"/>
          </a:xfrm>
          <a:prstGeom prst="rect">
            <a:avLst/>
          </a:prstGeom>
          <a:noFill/>
          <a:ln w="9525">
            <a:noFill/>
            <a:miter lim="800000"/>
            <a:headEnd/>
            <a:tailEnd/>
          </a:ln>
        </p:spPr>
        <p:txBody>
          <a:bodyPr wrap="square">
            <a:spAutoFit/>
          </a:bodyPr>
          <a:lstStyle/>
          <a:p>
            <a:pPr algn="ctr" defTabSz="4114800" rtl="1">
              <a:spcBef>
                <a:spcPct val="50000"/>
              </a:spcBef>
            </a:pPr>
            <a:r>
              <a:rPr lang="ar-DZ" sz="6000" b="1" dirty="0" smtClean="0">
                <a:solidFill>
                  <a:srgbClr val="002060"/>
                </a:solidFill>
                <a:latin typeface="Simplified Arabic" pitchFamily="2" charset="-78"/>
                <a:cs typeface="Simplified Arabic" pitchFamily="2" charset="-78"/>
              </a:rPr>
              <a:t>عـــــنــوان الــــدراســــة</a:t>
            </a:r>
            <a:endParaRPr lang="fr-FR" sz="6000" b="1" dirty="0">
              <a:solidFill>
                <a:srgbClr val="002060"/>
              </a:solidFill>
              <a:latin typeface="Simplified Arabic" pitchFamily="2" charset="-78"/>
              <a:cs typeface="Simplified Arabic" pitchFamily="2" charset="-78"/>
            </a:endParaRPr>
          </a:p>
        </p:txBody>
      </p:sp>
      <p:sp>
        <p:nvSpPr>
          <p:cNvPr id="2069" name="Text Box 21"/>
          <p:cNvSpPr txBox="1">
            <a:spLocks noChangeArrowheads="1"/>
          </p:cNvSpPr>
          <p:nvPr/>
        </p:nvSpPr>
        <p:spPr bwMode="auto">
          <a:xfrm>
            <a:off x="19191318" y="6386406"/>
            <a:ext cx="9501254" cy="3286148"/>
          </a:xfrm>
          <a:prstGeom prst="rect">
            <a:avLst/>
          </a:prstGeom>
          <a:solidFill>
            <a:schemeClr val="bg2">
              <a:lumMod val="20000"/>
              <a:lumOff val="80000"/>
            </a:schemeClr>
          </a:solidFill>
          <a:ln w="9525">
            <a:solidFill>
              <a:srgbClr val="000000"/>
            </a:solidFill>
            <a:miter lim="800000"/>
            <a:headEnd/>
            <a:tailEnd/>
          </a:ln>
        </p:spPr>
        <p:txBody>
          <a:bodyPr/>
          <a:lstStyle/>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الاسم : </a:t>
            </a:r>
            <a:r>
              <a:rPr lang="ar-DZ" sz="4000" b="1" dirty="0" smtClean="0">
                <a:effectLst>
                  <a:outerShdw blurRad="38100" dist="38100" dir="2700000" algn="tl">
                    <a:srgbClr val="C0C0C0"/>
                  </a:outerShdw>
                </a:effectLst>
                <a:latin typeface="Arial" pitchFamily="34" charset="0"/>
                <a:cs typeface="Arial" pitchFamily="34" charset="0"/>
              </a:rPr>
              <a:t>   الزبير      اللقب:      غنبازي</a:t>
            </a:r>
            <a:endParaRPr lang="fr-FR" sz="4000" b="1" dirty="0">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smtClean="0">
                <a:effectLst>
                  <a:outerShdw blurRad="38100" dist="38100" dir="2700000" algn="tl">
                    <a:srgbClr val="C0C0C0"/>
                  </a:outerShdw>
                </a:effectLst>
                <a:latin typeface="Arial" pitchFamily="34" charset="0"/>
                <a:cs typeface="Arial" pitchFamily="34" charset="0"/>
              </a:rPr>
              <a:t>الاسم :    توفيق      اللقب :    براهيمي</a:t>
            </a:r>
            <a:endParaRPr lang="ar-DZ" sz="4000" b="1" dirty="0">
              <a:solidFill>
                <a:srgbClr val="C00000"/>
              </a:solidFill>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الثانية ماستر:</a:t>
            </a:r>
            <a:r>
              <a:rPr lang="ar-DZ" sz="4000" b="1" dirty="0">
                <a:solidFill>
                  <a:srgbClr val="C00000"/>
                </a:solidFill>
                <a:effectLst>
                  <a:outerShdw blurRad="38100" dist="38100" dir="2700000" algn="tl">
                    <a:srgbClr val="C0C0C0"/>
                  </a:outerShdw>
                </a:effectLst>
                <a:latin typeface="Arial" pitchFamily="34" charset="0"/>
                <a:cs typeface="Arial" pitchFamily="34" charset="0"/>
              </a:rPr>
              <a:t> علوم وتقنيات النشاطات البدنية والرياضية </a:t>
            </a:r>
          </a:p>
          <a:p>
            <a:pPr algn="r" rtl="1" eaLnBrk="0" hangingPunct="0">
              <a:lnSpc>
                <a:spcPct val="150000"/>
              </a:lnSpc>
              <a:defRPr/>
            </a:pPr>
            <a:r>
              <a:rPr lang="ar-DZ" sz="4000" b="1" dirty="0">
                <a:solidFill>
                  <a:srgbClr val="C00000"/>
                </a:solidFill>
                <a:effectLst>
                  <a:outerShdw blurRad="38100" dist="38100" dir="2700000" algn="tl">
                    <a:srgbClr val="C0C0C0"/>
                  </a:outerShdw>
                </a:effectLst>
                <a:latin typeface="Arial" pitchFamily="34" charset="0"/>
                <a:cs typeface="Arial" pitchFamily="34" charset="0"/>
              </a:rPr>
              <a:t> </a:t>
            </a:r>
            <a:endParaRPr lang="fr-FR" sz="4000" b="1" dirty="0">
              <a:solidFill>
                <a:srgbClr val="C00000"/>
              </a:solidFill>
              <a:effectLst>
                <a:outerShdw blurRad="38100" dist="38100" dir="2700000" algn="tl">
                  <a:srgbClr val="C0C0C0"/>
                </a:outerShdw>
              </a:effectLst>
              <a:latin typeface="Arial" pitchFamily="34" charset="0"/>
              <a:cs typeface="Arial" pitchFamily="34" charset="0"/>
            </a:endParaRPr>
          </a:p>
        </p:txBody>
      </p:sp>
      <p:sp>
        <p:nvSpPr>
          <p:cNvPr id="2052" name="Rectangle 26"/>
          <p:cNvSpPr>
            <a:spLocks noChangeArrowheads="1"/>
          </p:cNvSpPr>
          <p:nvPr/>
        </p:nvSpPr>
        <p:spPr bwMode="auto">
          <a:xfrm>
            <a:off x="15932150" y="24188738"/>
            <a:ext cx="184150" cy="915987"/>
          </a:xfrm>
          <a:prstGeom prst="rect">
            <a:avLst/>
          </a:prstGeom>
          <a:noFill/>
          <a:ln w="9525">
            <a:noFill/>
            <a:miter lim="800000"/>
            <a:headEnd/>
            <a:tailEnd/>
          </a:ln>
        </p:spPr>
        <p:txBody>
          <a:bodyPr wrap="none" anchor="ctr">
            <a:spAutoFit/>
          </a:bodyPr>
          <a:lstStyle/>
          <a:p>
            <a:pPr rtl="1"/>
            <a:r>
              <a:rPr lang="en-US" sz="1800"/>
              <a:t/>
            </a:r>
            <a:br>
              <a:rPr lang="en-US" sz="1800"/>
            </a:br>
            <a:endParaRPr lang="en-US" sz="1800"/>
          </a:p>
          <a:p>
            <a:pPr eaLnBrk="0" hangingPunct="0"/>
            <a:endParaRPr lang="en-US" sz="1800"/>
          </a:p>
        </p:txBody>
      </p:sp>
      <p:sp>
        <p:nvSpPr>
          <p:cNvPr id="2053" name="Rectangle 27"/>
          <p:cNvSpPr>
            <a:spLocks noChangeArrowheads="1"/>
          </p:cNvSpPr>
          <p:nvPr/>
        </p:nvSpPr>
        <p:spPr bwMode="auto">
          <a:xfrm>
            <a:off x="15932150" y="25104725"/>
            <a:ext cx="184150" cy="641350"/>
          </a:xfrm>
          <a:prstGeom prst="rect">
            <a:avLst/>
          </a:prstGeom>
          <a:noFill/>
          <a:ln w="9525">
            <a:noFill/>
            <a:miter lim="800000"/>
            <a:headEnd/>
            <a:tailEnd/>
          </a:ln>
        </p:spPr>
        <p:txBody>
          <a:bodyPr wrap="none" anchor="ctr">
            <a:spAutoFit/>
          </a:bodyPr>
          <a:lstStyle/>
          <a:p>
            <a:pPr rtl="1"/>
            <a:endParaRPr lang="en-US" sz="1800"/>
          </a:p>
          <a:p>
            <a:pPr eaLnBrk="0" hangingPunct="0"/>
            <a:endParaRPr lang="en-US" sz="1800"/>
          </a:p>
        </p:txBody>
      </p:sp>
      <p:sp>
        <p:nvSpPr>
          <p:cNvPr id="2054" name="Rectangle 30"/>
          <p:cNvSpPr>
            <a:spLocks noChangeArrowheads="1"/>
          </p:cNvSpPr>
          <p:nvPr/>
        </p:nvSpPr>
        <p:spPr bwMode="auto">
          <a:xfrm>
            <a:off x="15932150" y="25746075"/>
            <a:ext cx="285750" cy="808038"/>
          </a:xfrm>
          <a:prstGeom prst="rect">
            <a:avLst/>
          </a:prstGeom>
          <a:noFill/>
          <a:ln w="9525">
            <a:noFill/>
            <a:miter lim="800000"/>
            <a:headEnd/>
            <a:tailEnd/>
          </a:ln>
        </p:spPr>
        <p:txBody>
          <a:bodyPr wrap="none" anchor="ctr">
            <a:spAutoFit/>
          </a:bodyPr>
          <a:lstStyle/>
          <a:p>
            <a:pPr rtl="1"/>
            <a:r>
              <a:rPr lang="ar-DZ" sz="2900"/>
              <a:t>.</a:t>
            </a:r>
            <a:endParaRPr lang="en-US" sz="1800"/>
          </a:p>
          <a:p>
            <a:pPr eaLnBrk="0" hangingPunct="0"/>
            <a:endParaRPr lang="en-US" sz="1800"/>
          </a:p>
        </p:txBody>
      </p:sp>
      <p:sp>
        <p:nvSpPr>
          <p:cNvPr id="2055" name="AutoShape 43"/>
          <p:cNvSpPr>
            <a:spLocks noChangeArrowheads="1"/>
          </p:cNvSpPr>
          <p:nvPr/>
        </p:nvSpPr>
        <p:spPr bwMode="auto">
          <a:xfrm rot="150651">
            <a:off x="1683119" y="12600457"/>
            <a:ext cx="12601217" cy="1285884"/>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FF0000"/>
                </a:solidFill>
              </a:rPr>
              <a:t>الإشــــكالــــــيــــة</a:t>
            </a:r>
            <a:endParaRPr lang="en-US" b="1" dirty="0">
              <a:solidFill>
                <a:srgbClr val="FF0000"/>
              </a:solidFill>
            </a:endParaRPr>
          </a:p>
        </p:txBody>
      </p:sp>
      <p:sp>
        <p:nvSpPr>
          <p:cNvPr id="2056" name="AutoShape 47"/>
          <p:cNvSpPr>
            <a:spLocks noChangeArrowheads="1"/>
          </p:cNvSpPr>
          <p:nvPr/>
        </p:nvSpPr>
        <p:spPr bwMode="auto">
          <a:xfrm rot="21434695">
            <a:off x="15755996" y="12607644"/>
            <a:ext cx="12218948" cy="1289559"/>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FF0000"/>
                </a:solidFill>
              </a:rPr>
              <a:t>مـــقـدمــــــــــــــــــة</a:t>
            </a:r>
            <a:endParaRPr lang="en-US" b="1" dirty="0">
              <a:solidFill>
                <a:srgbClr val="FF0000"/>
              </a:solidFill>
            </a:endParaRPr>
          </a:p>
        </p:txBody>
      </p:sp>
      <p:sp>
        <p:nvSpPr>
          <p:cNvPr id="2058" name="Rectangle 69"/>
          <p:cNvSpPr>
            <a:spLocks noChangeArrowheads="1"/>
          </p:cNvSpPr>
          <p:nvPr/>
        </p:nvSpPr>
        <p:spPr bwMode="auto">
          <a:xfrm>
            <a:off x="974628" y="10029744"/>
            <a:ext cx="27646506" cy="2123658"/>
          </a:xfrm>
          <a:prstGeom prst="rect">
            <a:avLst/>
          </a:prstGeom>
          <a:noFill/>
          <a:ln w="9525">
            <a:solidFill>
              <a:schemeClr val="tx1"/>
            </a:solidFill>
            <a:miter lim="800000"/>
            <a:headEnd/>
            <a:tailEnd/>
          </a:ln>
        </p:spPr>
        <p:txBody>
          <a:bodyPr wrap="square" anchor="ctr">
            <a:spAutoFit/>
          </a:bodyPr>
          <a:lstStyle/>
          <a:p>
            <a:pPr algn="ctr" rtl="1"/>
            <a:r>
              <a:rPr lang="ar-DZ" sz="6600" b="1" dirty="0" smtClean="0">
                <a:solidFill>
                  <a:srgbClr val="7030A0"/>
                </a:solidFill>
              </a:rPr>
              <a:t>الاحتراق النفسي لدى أستاذ التربية البدنية والرياضية وعلاقته بالنمط السلوكي ــ للشخصية ــ دراسة ميدانية على مستوى أساتذة التربية البدنية والرياضية للطور الثانوي بمدينتي ورقلة والوادي.</a:t>
            </a:r>
            <a:endParaRPr lang="en-US" sz="6600" b="1" dirty="0">
              <a:solidFill>
                <a:srgbClr val="7030A0"/>
              </a:solidFill>
            </a:endParaRPr>
          </a:p>
        </p:txBody>
      </p:sp>
      <p:sp>
        <p:nvSpPr>
          <p:cNvPr id="2" name="Rectangle 73"/>
          <p:cNvSpPr>
            <a:spLocks noChangeArrowheads="1"/>
          </p:cNvSpPr>
          <p:nvPr/>
        </p:nvSpPr>
        <p:spPr bwMode="auto">
          <a:xfrm>
            <a:off x="1474694" y="32747028"/>
            <a:ext cx="27217687" cy="2554545"/>
          </a:xfrm>
          <a:prstGeom prst="rect">
            <a:avLst/>
          </a:prstGeom>
          <a:noFill/>
          <a:ln w="9525">
            <a:noFill/>
            <a:miter lim="800000"/>
            <a:headEnd/>
            <a:tailEnd/>
          </a:ln>
        </p:spPr>
        <p:txBody>
          <a:bodyPr wrap="square" anchor="ctr">
            <a:spAutoFit/>
          </a:bodyPr>
          <a:lstStyle/>
          <a:p>
            <a:pPr algn="r" rtl="1"/>
            <a:r>
              <a:rPr lang="ar-DZ" sz="4000" b="1" dirty="0" smtClean="0"/>
              <a:t>  التعرف على مستوى الاحتراق النفسي مما يؤدي إلى زيادة وعي أستاذ التربية البدنية والرياضية بنفسه وبحالته ولكي يحاول أن يعرف مدي إحساسه بالاحتراق النفسي في الوقت الحالي , حتى يستطيع أن يتعرف على الأسباب التي تؤدي إلي الاحتراق النفسي ويستطيع التغلب عليها . </a:t>
            </a:r>
          </a:p>
          <a:p>
            <a:pPr algn="r" rtl="1"/>
            <a:r>
              <a:rPr lang="ar-DZ" sz="4000" b="1" dirty="0" smtClean="0"/>
              <a:t>   إلقاء الضوء على بعض المشكلات النفسية التي يعاني منها الأساتذة في المجتمع المدرسي , وكذلك طبيعة المشكلات المهنية المتعلقة بكل مرحلة تعليمية .</a:t>
            </a:r>
          </a:p>
          <a:p>
            <a:pPr algn="r" rtl="1"/>
            <a:endParaRPr lang="en-US" sz="4000" dirty="0"/>
          </a:p>
        </p:txBody>
      </p:sp>
      <p:sp>
        <p:nvSpPr>
          <p:cNvPr id="2061" name="Rectangle 74"/>
          <p:cNvSpPr>
            <a:spLocks noChangeArrowheads="1"/>
          </p:cNvSpPr>
          <p:nvPr/>
        </p:nvSpPr>
        <p:spPr bwMode="auto">
          <a:xfrm>
            <a:off x="903190" y="35533110"/>
            <a:ext cx="28075040" cy="7048083"/>
          </a:xfrm>
          <a:prstGeom prst="rect">
            <a:avLst/>
          </a:prstGeom>
          <a:noFill/>
          <a:ln w="9525">
            <a:noFill/>
            <a:miter lim="800000"/>
            <a:headEnd/>
            <a:tailEnd/>
          </a:ln>
        </p:spPr>
        <p:txBody>
          <a:bodyPr wrap="square" anchor="ctr">
            <a:spAutoFit/>
          </a:bodyPr>
          <a:lstStyle/>
          <a:p>
            <a:pPr algn="ctr" rtl="1" eaLnBrk="0" hangingPunct="0">
              <a:tabLst>
                <a:tab pos="457200" algn="l"/>
              </a:tabLst>
            </a:pPr>
            <a:r>
              <a:rPr lang="ar-DZ" sz="4400" b="1" u="sng" dirty="0" smtClean="0"/>
              <a:t>قائمة المراجع	</a:t>
            </a:r>
            <a:endParaRPr lang="ar-SA" sz="3200" dirty="0">
              <a:solidFill>
                <a:srgbClr val="00B050"/>
              </a:solidFill>
            </a:endParaRPr>
          </a:p>
          <a:p>
            <a:pPr algn="r" rtl="1">
              <a:tabLst>
                <a:tab pos="457200" algn="l"/>
              </a:tabLst>
            </a:pPr>
            <a:r>
              <a:rPr lang="ar-DZ" sz="3200" dirty="0" smtClean="0"/>
              <a:t>           ا</a:t>
            </a:r>
            <a:r>
              <a:rPr lang="ar-DZ" sz="3200" b="1" u="sng" dirty="0" smtClean="0"/>
              <a:t>لمجلات</a:t>
            </a:r>
            <a:endParaRPr lang="fr-FR" sz="3200" dirty="0"/>
          </a:p>
          <a:p>
            <a:pPr algn="r" rtl="1">
              <a:tabLst>
                <a:tab pos="457200" algn="l"/>
              </a:tabLst>
            </a:pPr>
            <a:r>
              <a:rPr lang="ar-DZ" sz="3600" dirty="0"/>
              <a:t>- </a:t>
            </a:r>
            <a:r>
              <a:rPr lang="ar-DZ" sz="3200" dirty="0" smtClean="0"/>
              <a:t>إبراهيم أمين القرويتي وفريد مصطفى الخطيب , الاحتراق النفسي لدى عينة من معلمي الطلاب العاديين وذوي الاحتياجات الخاصة بالأردن , مجلة كلية التربية                                                             جامعة الإمارات العربية المتحدة , (2006م) , العدد 23.  </a:t>
            </a:r>
            <a:endParaRPr lang="fr-FR" sz="3200" dirty="0"/>
          </a:p>
          <a:p>
            <a:pPr algn="r" rtl="1">
              <a:buFontTx/>
              <a:buChar char="-"/>
              <a:tabLst>
                <a:tab pos="457200" algn="l"/>
              </a:tabLst>
            </a:pPr>
            <a:r>
              <a:rPr lang="ar-DZ" sz="3200" dirty="0" smtClean="0"/>
              <a:t>علي عسكر وآخرون, مدى تعرض معلمي المرحلة الثانوية بدولة الكويت لظاهرة الاحتراق النفسي , المجلة التربوية , جامعة الكويت , 1986م , المجلد 03 , العدد 10.</a:t>
            </a:r>
          </a:p>
          <a:p>
            <a:pPr algn="r" rtl="1">
              <a:buFontTx/>
              <a:buChar char="-"/>
              <a:tabLst>
                <a:tab pos="457200" algn="l"/>
              </a:tabLst>
            </a:pPr>
            <a:r>
              <a:rPr lang="ar-DZ" sz="3200" dirty="0" smtClean="0"/>
              <a:t> زيد محمد البتال , الاحتراق النفسي (ضغوط العمل النفسية ) لدى معلمي ومعلمات التربية الخاصة , سلسلة إصدارات أكاديمية التربية الخاصة , الرياض (2000م).</a:t>
            </a:r>
          </a:p>
          <a:p>
            <a:pPr algn="r" rtl="1">
              <a:buFontTx/>
              <a:buChar char="-"/>
              <a:tabLst>
                <a:tab pos="457200" algn="l"/>
              </a:tabLst>
            </a:pPr>
            <a:r>
              <a:rPr lang="ar-DZ" sz="3200" dirty="0" smtClean="0"/>
              <a:t> عبد الله جاد محمود , بعض عوامل الشخصية والمتغيرات الديموجرافية المسهمة في الاحتراق النفسي لدى عينة من المعلمين , مجلة كلية التربية بالمنصورة , العدد 57, (2005م).    </a:t>
            </a:r>
            <a:endParaRPr lang="fr-FR" sz="3200" dirty="0"/>
          </a:p>
          <a:p>
            <a:pPr algn="r" rtl="1">
              <a:tabLst>
                <a:tab pos="457200" algn="l"/>
              </a:tabLst>
            </a:pPr>
            <a:r>
              <a:rPr lang="ar-DZ" sz="3200" b="1" dirty="0" smtClean="0"/>
              <a:t>          </a:t>
            </a:r>
            <a:r>
              <a:rPr lang="ar-DZ" sz="3200" b="1" u="sng" dirty="0" smtClean="0"/>
              <a:t>الرسائل</a:t>
            </a:r>
            <a:endParaRPr lang="fr-FR" sz="3200" b="1" u="sng" dirty="0"/>
          </a:p>
          <a:p>
            <a:pPr algn="r" rtl="1">
              <a:tabLst>
                <a:tab pos="457200" algn="l"/>
              </a:tabLst>
            </a:pPr>
            <a:r>
              <a:rPr lang="en-US" sz="3200" dirty="0"/>
              <a:t>- </a:t>
            </a:r>
            <a:r>
              <a:rPr lang="ar-DZ" sz="3200" dirty="0" smtClean="0"/>
              <a:t> نشوة كرم عمار أبو بكر دردير , الاحتراق النفسي للمعلمين ذوى النمط ( </a:t>
            </a:r>
            <a:r>
              <a:rPr lang="ar-DZ" sz="3200" dirty="0" err="1" smtClean="0"/>
              <a:t>أ</a:t>
            </a:r>
            <a:r>
              <a:rPr lang="ar-DZ" sz="3200" dirty="0" smtClean="0"/>
              <a:t> ــ </a:t>
            </a:r>
            <a:r>
              <a:rPr lang="ar-DZ" sz="3200" dirty="0" err="1" smtClean="0"/>
              <a:t>ب</a:t>
            </a:r>
            <a:r>
              <a:rPr lang="ar-DZ" sz="3200" dirty="0" smtClean="0"/>
              <a:t> ) وعلاقته بأساليب مواجهة المشكلات , رسالة ماجستير في التربية (2007م). </a:t>
            </a:r>
            <a:endParaRPr lang="fr-FR" sz="3200" b="1" i="1" dirty="0"/>
          </a:p>
          <a:p>
            <a:pPr algn="r" rtl="1">
              <a:buFontTx/>
              <a:buChar char="-"/>
              <a:tabLst>
                <a:tab pos="457200" algn="l"/>
              </a:tabLst>
            </a:pPr>
            <a:r>
              <a:rPr lang="ar-DZ" sz="3200" dirty="0" smtClean="0"/>
              <a:t>ليلى بنت عثمان بن احمد الزهراني , الاحتراق النفسي , وعلاقته ببعض سمات الشخصية لدى العاملات مع ذوي الاحتياجات الخاصة , رسالة ماجستير في الرشاد النفسي , ( 2008م ).</a:t>
            </a:r>
          </a:p>
          <a:p>
            <a:pPr algn="r" rtl="1">
              <a:tabLst>
                <a:tab pos="457200" algn="l"/>
              </a:tabLst>
            </a:pPr>
            <a:r>
              <a:rPr lang="ar-DZ" sz="3200" dirty="0" smtClean="0"/>
              <a:t>ـ بن زروال فتيحه , أنماط الشخصية وعلاقتها بالإجهاد , رسالة دكتوراه علوم في علم النفس , (2008م).</a:t>
            </a:r>
          </a:p>
          <a:p>
            <a:pPr algn="r" rtl="1">
              <a:tabLst>
                <a:tab pos="457200" algn="l"/>
              </a:tabLst>
            </a:pPr>
            <a:r>
              <a:rPr lang="ar-DZ" sz="3200" dirty="0" smtClean="0"/>
              <a:t>ـ بوبكر دبابي , فاعلية برنامج إرشادي في تخفيف مستوي الاحتراق النفسي لدى معلمي المرحلة الابتدائية , رسالة دكتوراه في علم النفس التربوي ,(2013م).</a:t>
            </a:r>
          </a:p>
          <a:p>
            <a:pPr algn="r" rtl="1">
              <a:tabLst>
                <a:tab pos="457200" algn="l"/>
              </a:tabLst>
            </a:pPr>
            <a:endParaRPr lang="fr-FR" sz="2800" dirty="0"/>
          </a:p>
          <a:p>
            <a:pPr algn="r" rtl="1">
              <a:tabLst>
                <a:tab pos="457200" algn="l"/>
              </a:tabLst>
            </a:pPr>
            <a:endParaRPr lang="en-US" sz="2800" dirty="0"/>
          </a:p>
        </p:txBody>
      </p:sp>
      <p:sp>
        <p:nvSpPr>
          <p:cNvPr id="2062" name="Rectangle 69"/>
          <p:cNvSpPr>
            <a:spLocks noChangeArrowheads="1"/>
          </p:cNvSpPr>
          <p:nvPr/>
        </p:nvSpPr>
        <p:spPr bwMode="auto">
          <a:xfrm>
            <a:off x="7689850" y="1385746"/>
            <a:ext cx="14001798" cy="5247590"/>
          </a:xfrm>
          <a:prstGeom prst="rect">
            <a:avLst/>
          </a:prstGeom>
          <a:noFill/>
          <a:ln w="9525">
            <a:solidFill>
              <a:schemeClr val="bg1"/>
            </a:solidFill>
            <a:miter lim="800000"/>
            <a:headEnd/>
            <a:tailEnd/>
          </a:ln>
        </p:spPr>
        <p:txBody>
          <a:bodyPr wrap="square" anchor="ctr">
            <a:spAutoFit/>
          </a:bodyPr>
          <a:lstStyle/>
          <a:p>
            <a:pPr algn="ctr" rtl="1">
              <a:spcAft>
                <a:spcPts val="1000"/>
              </a:spcAft>
            </a:pPr>
            <a:r>
              <a:rPr lang="ar-DZ" sz="8000" b="1" dirty="0">
                <a:latin typeface="Arabic Typesetting" pitchFamily="66" charset="-78"/>
                <a:cs typeface="Arabic Typesetting" pitchFamily="66" charset="-78"/>
              </a:rPr>
              <a:t>وزارة التعليم العالي </a:t>
            </a:r>
            <a:r>
              <a:rPr lang="ar-DZ" sz="8000" b="1" dirty="0" smtClean="0">
                <a:latin typeface="Arabic Typesetting" pitchFamily="66" charset="-78"/>
                <a:cs typeface="Arabic Typesetting" pitchFamily="66" charset="-78"/>
              </a:rPr>
              <a:t>والبحث </a:t>
            </a:r>
            <a:r>
              <a:rPr lang="ar-DZ" sz="8000" b="1" dirty="0">
                <a:latin typeface="Arabic Typesetting" pitchFamily="66" charset="-78"/>
                <a:cs typeface="Arabic Typesetting" pitchFamily="66" charset="-78"/>
              </a:rPr>
              <a:t>العلمي</a:t>
            </a:r>
          </a:p>
          <a:p>
            <a:pPr algn="ctr" rtl="1">
              <a:spcAft>
                <a:spcPts val="1000"/>
              </a:spcAft>
            </a:pPr>
            <a:r>
              <a:rPr lang="ar-DZ" sz="8000" b="1" dirty="0">
                <a:latin typeface="Arabic Typesetting" pitchFamily="66" charset="-78"/>
                <a:cs typeface="Arabic Typesetting" pitchFamily="66" charset="-78"/>
              </a:rPr>
              <a:t>جامعة </a:t>
            </a:r>
            <a:r>
              <a:rPr lang="ar-SA" sz="8000" b="1" dirty="0">
                <a:latin typeface="Arabic Typesetting" pitchFamily="66" charset="-78"/>
                <a:cs typeface="Arabic Typesetting" pitchFamily="66" charset="-78"/>
              </a:rPr>
              <a:t>قاصدي مرباح </a:t>
            </a:r>
            <a:r>
              <a:rPr lang="ar-DZ" sz="8000" b="1" dirty="0" smtClean="0">
                <a:latin typeface="Arabic Typesetting" pitchFamily="66" charset="-78"/>
                <a:cs typeface="Arabic Typesetting" pitchFamily="66" charset="-78"/>
              </a:rPr>
              <a:t>ــ </a:t>
            </a:r>
            <a:r>
              <a:rPr lang="ar-SA" sz="8000" b="1" dirty="0" smtClean="0">
                <a:latin typeface="Arabic Typesetting" pitchFamily="66" charset="-78"/>
                <a:cs typeface="Arabic Typesetting" pitchFamily="66" charset="-78"/>
              </a:rPr>
              <a:t>ورقلة</a:t>
            </a:r>
            <a:r>
              <a:rPr lang="ar-DZ" sz="8000" b="1" dirty="0" smtClean="0">
                <a:latin typeface="Arabic Typesetting" pitchFamily="66" charset="-78"/>
                <a:cs typeface="Arabic Typesetting" pitchFamily="66" charset="-78"/>
              </a:rPr>
              <a:t> ــ</a:t>
            </a:r>
            <a:endParaRPr lang="fr-FR" sz="8000" b="1" dirty="0">
              <a:latin typeface="Arabic Typesetting" pitchFamily="66" charset="-78"/>
              <a:cs typeface="Arabic Typesetting" pitchFamily="66" charset="-78"/>
            </a:endParaRPr>
          </a:p>
          <a:p>
            <a:pPr algn="ctr" rtl="1">
              <a:spcAft>
                <a:spcPts val="1000"/>
              </a:spcAft>
            </a:pPr>
            <a:r>
              <a:rPr lang="ar-DZ" sz="8000" b="1" dirty="0">
                <a:latin typeface="Arabic Typesetting" pitchFamily="66" charset="-78"/>
                <a:cs typeface="Arabic Typesetting" pitchFamily="66" charset="-78"/>
              </a:rPr>
              <a:t>معهد علوم وتقنيات النشاطات البدنية </a:t>
            </a:r>
            <a:r>
              <a:rPr lang="ar-DZ" sz="8000" b="1" dirty="0" err="1">
                <a:latin typeface="Arabic Typesetting" pitchFamily="66" charset="-78"/>
                <a:cs typeface="Arabic Typesetting" pitchFamily="66" charset="-78"/>
              </a:rPr>
              <a:t>و</a:t>
            </a:r>
            <a:r>
              <a:rPr lang="ar-DZ" sz="8000" b="1" dirty="0">
                <a:latin typeface="Arabic Typesetting" pitchFamily="66" charset="-78"/>
                <a:cs typeface="Arabic Typesetting" pitchFamily="66" charset="-78"/>
              </a:rPr>
              <a:t> الرياضية</a:t>
            </a:r>
            <a:endParaRPr lang="fr-FR" sz="8000" b="1" dirty="0">
              <a:latin typeface="Arabic Typesetting" pitchFamily="66" charset="-78"/>
              <a:cs typeface="Arabic Typesetting" pitchFamily="66" charset="-78"/>
            </a:endParaRPr>
          </a:p>
          <a:p>
            <a:pPr algn="ctr" rtl="1">
              <a:spcAft>
                <a:spcPts val="1000"/>
              </a:spcAft>
            </a:pPr>
            <a:endParaRPr lang="fr-FR" sz="7000" b="1" dirty="0">
              <a:solidFill>
                <a:srgbClr val="00B050"/>
              </a:solidFill>
              <a:latin typeface="Euphemia" pitchFamily="34" charset="0"/>
              <a:cs typeface="Arabic Typesetting" pitchFamily="66" charset="-78"/>
            </a:endParaRPr>
          </a:p>
        </p:txBody>
      </p:sp>
      <p:sp>
        <p:nvSpPr>
          <p:cNvPr id="2067" name="TextBox 4"/>
          <p:cNvSpPr txBox="1">
            <a:spLocks noChangeArrowheads="1"/>
          </p:cNvSpPr>
          <p:nvPr/>
        </p:nvSpPr>
        <p:spPr bwMode="auto">
          <a:xfrm>
            <a:off x="15333666" y="14387462"/>
            <a:ext cx="13644658" cy="13449836"/>
          </a:xfrm>
          <a:prstGeom prst="rect">
            <a:avLst/>
          </a:prstGeom>
          <a:noFill/>
          <a:ln w="9525">
            <a:noFill/>
            <a:miter lim="800000"/>
            <a:headEnd/>
            <a:tailEnd/>
          </a:ln>
        </p:spPr>
        <p:txBody>
          <a:bodyPr wrap="square">
            <a:spAutoFit/>
          </a:bodyPr>
          <a:lstStyle/>
          <a:p>
            <a:pPr algn="r" rtl="1">
              <a:defRPr/>
            </a:pPr>
            <a:r>
              <a:rPr lang="ar-DZ" sz="3600" b="1" dirty="0" smtClean="0">
                <a:latin typeface="Arial" pitchFamily="34" charset="0"/>
                <a:cs typeface="Arial" pitchFamily="34" charset="0"/>
              </a:rPr>
              <a:t>  بسم الله الرحمن الرحيم والصلاة والسلام على رسول الله (صلى الله عليه وسلم) أما بعد :  تعكس العديد من المصطلحات في مجال علم النفس طبيعة الحياة التي يحياها الإنسان في عالم اليوم , وما يعانيه من مشكلات واضطرابات نفسية , حتى أصبح كل من : القلق والضغوط النفسية والاحتراق النفسي وغيرها ... تمثل ظواهر نفسية تتطلب مزيد من جهد الباحثين في دراسة الأسباب وإيجاد الحلول لمكافحة الضغوط والتخفيف من نتائجها وأصبح الاحتراق النفسي السيمه الأبرز التي يعاني منها العاملين في مختلف المهن وخاصة التعليم بمن فيهم أستاذ التربية البدنية والرياضية الذي نسلط الضوء عليه في هذه الدراسة من مستوي الاحتراق النفسي ونمط سلوكه لشخصيته بحيث هناك نمطان لشخصية الأول : نمط (أ) الذي يتصف ببعض السمات مثل : الاهتمام الزائد بالمواعيد والتنافس والاندفاع والسرعة ويركز كل اهتمامات داخل العلم والثاني الذي يتصف صاحبها ببعض السمات مثل عدم الاهتمام بالمواعيد وعدم التنافس والتروي والهدوء والصبر ولكن يمارس أنشطته بصوره عادية وعليه جاءت الدراسة الحالية لتسليط الضوء على موضوع الاحتراق النفسي لدي أستاذ التربية البدنية والرياضية </a:t>
            </a:r>
            <a:r>
              <a:rPr lang="ar-DZ" sz="3600" b="1" dirty="0" smtClean="0"/>
              <a:t>وعلاقته بالنمط السلوكي ــ للشخصية ــ</a:t>
            </a:r>
            <a:r>
              <a:rPr lang="ar-DZ" sz="3600" b="1" dirty="0" smtClean="0">
                <a:latin typeface="Arial" pitchFamily="34" charset="0"/>
                <a:cs typeface="Arial" pitchFamily="34" charset="0"/>
              </a:rPr>
              <a:t> لطور الثانوي بمدينتي ورقلة والوادي بالجمهورية الجزائرية .</a:t>
            </a:r>
          </a:p>
          <a:p>
            <a:pPr algn="r" rtl="1">
              <a:defRPr/>
            </a:pPr>
            <a:r>
              <a:rPr lang="ar-DZ" sz="3600" b="1" dirty="0" smtClean="0">
                <a:latin typeface="Arial" pitchFamily="34" charset="0"/>
                <a:cs typeface="Arial" pitchFamily="34" charset="0"/>
              </a:rPr>
              <a:t> ــ ووفق منهج علمي محدد سنتطرق إلي الموضوع على النحو التالي : </a:t>
            </a:r>
          </a:p>
          <a:p>
            <a:pPr algn="r" rtl="1">
              <a:defRPr/>
            </a:pPr>
            <a:r>
              <a:rPr lang="ar-DZ" sz="3600" b="1" dirty="0" smtClean="0">
                <a:latin typeface="Arial" pitchFamily="34" charset="0"/>
                <a:cs typeface="Arial" pitchFamily="34" charset="0"/>
              </a:rPr>
              <a:t>الفصل التمهيدي : فيه إشكالية البحث وتنتهي بتساؤل عام ثم التساؤلات الفرعية وفرضيات البحث والأهداف والأهمية وتحديد المصطلحات والدراسات السابقة والتعليق عليها .</a:t>
            </a:r>
          </a:p>
          <a:p>
            <a:pPr algn="r" rtl="1">
              <a:defRPr/>
            </a:pPr>
            <a:r>
              <a:rPr lang="ar-DZ" sz="3600" b="1" dirty="0" smtClean="0">
                <a:latin typeface="Arial" pitchFamily="34" charset="0"/>
                <a:cs typeface="Arial" pitchFamily="34" charset="0"/>
              </a:rPr>
              <a:t>الفصل النظري : سنتناول فيه (النظريات والنماذج المفسرة للاحتراق النفسي ونمط الشخصية )</a:t>
            </a:r>
          </a:p>
          <a:p>
            <a:pPr algn="r" rtl="1">
              <a:defRPr/>
            </a:pPr>
            <a:r>
              <a:rPr lang="ar-DZ" sz="3600" b="1" dirty="0" smtClean="0">
                <a:latin typeface="Arial" pitchFamily="34" charset="0"/>
                <a:cs typeface="Arial" pitchFamily="34" charset="0"/>
              </a:rPr>
              <a:t>الجانب التطبيقي : وقد خصص لإجراءات الدراسة الميدانية كالمنهج المتبع والعينة وأدوات جمع البيانات والأساليب الإحصائية ويتم عرض النتائج ومناقشتها وفي الأخير سنختتم الدراسة ببعض المقترحات تليها قائمة المراجع والملاحق .   </a:t>
            </a:r>
          </a:p>
          <a:p>
            <a:pPr indent="540000" algn="r" rtl="1">
              <a:defRPr/>
            </a:pPr>
            <a:endParaRPr lang="en-US" sz="3600" dirty="0">
              <a:latin typeface="Arial" pitchFamily="34" charset="0"/>
              <a:cs typeface="Arial" pitchFamily="34" charset="0"/>
            </a:endParaRPr>
          </a:p>
          <a:p>
            <a:pPr algn="r" rtl="1">
              <a:defRPr/>
            </a:pPr>
            <a:endParaRPr lang="ar-DZ" sz="4000" dirty="0">
              <a:latin typeface="Arial" pitchFamily="34" charset="0"/>
              <a:cs typeface="Arial" pitchFamily="34" charset="0"/>
            </a:endParaRPr>
          </a:p>
        </p:txBody>
      </p:sp>
      <p:sp>
        <p:nvSpPr>
          <p:cNvPr id="2068" name="TextBox 46"/>
          <p:cNvSpPr txBox="1">
            <a:spLocks noChangeArrowheads="1"/>
          </p:cNvSpPr>
          <p:nvPr/>
        </p:nvSpPr>
        <p:spPr bwMode="auto">
          <a:xfrm>
            <a:off x="474562" y="14316024"/>
            <a:ext cx="14111293" cy="18128040"/>
          </a:xfrm>
          <a:prstGeom prst="rect">
            <a:avLst/>
          </a:prstGeom>
          <a:noFill/>
          <a:ln w="9525">
            <a:noFill/>
            <a:miter lim="800000"/>
            <a:headEnd/>
            <a:tailEnd/>
          </a:ln>
        </p:spPr>
        <p:txBody>
          <a:bodyPr wrap="square">
            <a:spAutoFit/>
          </a:bodyPr>
          <a:lstStyle/>
          <a:p>
            <a:pPr algn="r" rtl="1"/>
            <a:r>
              <a:rPr lang="ar-DZ" sz="3600" b="1" dirty="0" smtClean="0"/>
              <a:t>  تعتبر مهنة التدريس من المهن الضاغطة نظرا لما تقتنيه من مستويات عالية من الكفاءات  والمهارات لدي المعلمين إذ يعتبر المعلم فيه الحجر الأساس فهو بمثابة القوة الدافعة للعملية التعليمية  التي يتوقف عليها تحقيق أهداف التربية ونجاحها , وما دام المعلم أنسانا وعاملا فهو  ليس في منأى عن التعرض لمثل هذه المشكلات النفسية , بل العكس فإن مهنة التدريس وصفت بأنها من أكثر المهن التي تسبب الاحتراق النفسي لأصحابها .</a:t>
            </a:r>
            <a:endParaRPr lang="en-US" sz="3600" b="1" dirty="0" smtClean="0"/>
          </a:p>
          <a:p>
            <a:pPr algn="r" rtl="1"/>
            <a:r>
              <a:rPr lang="ar-DZ" sz="3600" b="1" dirty="0" smtClean="0"/>
              <a:t>    وقد يعاني المعلم من بعض المشكلات المرتبطة بمهنة التدريس : كازدياد حجم العمل , والعبء التدريسي , وعدم القدرة على ضبط سلوك التلميذ , وفقدان التحكم والسيطرة في مجريات أمور المهنة , إضافة إلى انخفاض العائد المادي لمهنة التدريس , والنظرة الاجتماعية المتدنية  للمعلم وخاصة لأستاذ التربية البدنية والرياضية وغيرها من الأسباب , مما دعا بعض الباحثين  إلى الربط بين مهنة</a:t>
            </a:r>
            <a:r>
              <a:rPr lang="fr-FR" sz="3600" b="1" dirty="0" smtClean="0"/>
              <a:t> </a:t>
            </a:r>
            <a:r>
              <a:rPr lang="ar-DZ" sz="3600" b="1" dirty="0" smtClean="0"/>
              <a:t>التدريس والضغوط النفسية </a:t>
            </a:r>
          </a:p>
          <a:p>
            <a:pPr algn="r"/>
            <a:r>
              <a:rPr lang="ar-DZ" sz="3600" b="1" dirty="0" smtClean="0"/>
              <a:t>   وعلى هذا تتمحور مشكلة الدراسة في تحديد علاقة الاحتراق النفسي بنمط شخصية أستاذ  التربية البدنية والرياضية ــالنمط (أ) والنمط (ب) .</a:t>
            </a:r>
            <a:endParaRPr lang="en-US" sz="3600" b="1" dirty="0" smtClean="0"/>
          </a:p>
          <a:p>
            <a:pPr algn="r" rtl="1"/>
            <a:r>
              <a:rPr lang="ar-DZ" sz="3600" b="1" i="1" dirty="0" smtClean="0"/>
              <a:t>          ــ التساؤل العام :                                                                                                                   </a:t>
            </a:r>
            <a:r>
              <a:rPr lang="ar-DZ" sz="3600" b="1" dirty="0" smtClean="0"/>
              <a:t>هل هناك علاقة إرتباطية بين مستوي الاحتراق النفسي </a:t>
            </a:r>
            <a:r>
              <a:rPr lang="ar-DZ" sz="3600" b="1" dirty="0" err="1" smtClean="0"/>
              <a:t>و</a:t>
            </a:r>
            <a:r>
              <a:rPr lang="ar-DZ" sz="3600" b="1" dirty="0" smtClean="0"/>
              <a:t> النمط السلوكي للشخصية                         ( </a:t>
            </a:r>
            <a:r>
              <a:rPr lang="ar-DZ" sz="3600" b="1" dirty="0" err="1" smtClean="0"/>
              <a:t>أ</a:t>
            </a:r>
            <a:r>
              <a:rPr lang="ar-DZ" sz="3600" b="1" dirty="0" smtClean="0"/>
              <a:t> ــ </a:t>
            </a:r>
            <a:r>
              <a:rPr lang="ar-DZ" sz="3600" b="1" dirty="0" err="1" smtClean="0"/>
              <a:t>ب</a:t>
            </a:r>
            <a:r>
              <a:rPr lang="ar-DZ" sz="3600" b="1" dirty="0" smtClean="0"/>
              <a:t> ) لدى أستاذ التربية البدنية والرياضية للطور الثانوي ؟. </a:t>
            </a:r>
            <a:endParaRPr lang="ar-DZ" sz="3600" b="1" dirty="0">
              <a:solidFill>
                <a:srgbClr val="002060"/>
              </a:solidFill>
              <a:latin typeface="Arial" pitchFamily="34" charset="0"/>
              <a:cs typeface="Arial" pitchFamily="34" charset="0"/>
            </a:endParaRPr>
          </a:p>
          <a:p>
            <a:pPr algn="r" rtl="1"/>
            <a:r>
              <a:rPr lang="ar-DZ" sz="3600" b="1" i="1" dirty="0" smtClean="0"/>
              <a:t>          ــ التساؤلات الفرعية :</a:t>
            </a:r>
            <a:endParaRPr lang="en-US" sz="3600" b="1" i="1" dirty="0" smtClean="0"/>
          </a:p>
          <a:p>
            <a:pPr algn="r"/>
            <a:r>
              <a:rPr lang="ar-DZ" sz="3600" b="1" dirty="0" smtClean="0"/>
              <a:t>         1/ ما هو مستوى الاحتراق النفسي العام لدى أستاذ التربية البدنية والرياضية لطور</a:t>
            </a:r>
            <a:endParaRPr lang="en-US" sz="3600" b="1" dirty="0" smtClean="0"/>
          </a:p>
          <a:p>
            <a:pPr algn="r"/>
            <a:r>
              <a:rPr lang="ar-DZ" sz="3600" b="1" dirty="0" smtClean="0"/>
              <a:t>                  الثانوي ؟</a:t>
            </a:r>
          </a:p>
          <a:p>
            <a:pPr algn="r"/>
            <a:r>
              <a:rPr lang="ar-DZ" sz="3600" b="1" dirty="0" smtClean="0"/>
              <a:t>         2/ ما علاقة مستوى الاحتراق النفسي بالنمط السلوكي ( </a:t>
            </a:r>
            <a:r>
              <a:rPr lang="ar-DZ" sz="3600" b="1" dirty="0" err="1" smtClean="0"/>
              <a:t>أ</a:t>
            </a:r>
            <a:r>
              <a:rPr lang="ar-DZ" sz="3600" b="1" dirty="0" smtClean="0"/>
              <a:t> ــ </a:t>
            </a:r>
            <a:r>
              <a:rPr lang="ar-DZ" sz="3600" b="1" dirty="0" err="1" smtClean="0"/>
              <a:t>ب</a:t>
            </a:r>
            <a:r>
              <a:rPr lang="ar-DZ" sz="3600" b="1" dirty="0" smtClean="0"/>
              <a:t> ) لدى أستاذ التربية                          البدنية والرياضية لطور الثانوي ؟</a:t>
            </a:r>
          </a:p>
          <a:p>
            <a:pPr algn="r" rtl="1"/>
            <a:r>
              <a:rPr lang="ar-DZ" sz="3600" b="1" i="1" dirty="0" smtClean="0"/>
              <a:t>           ــ فرضيات البحث  :     </a:t>
            </a:r>
            <a:endParaRPr lang="en-US" sz="3600" b="1" i="1" dirty="0" smtClean="0"/>
          </a:p>
          <a:p>
            <a:pPr algn="ctr"/>
            <a:r>
              <a:rPr lang="ar-DZ" sz="3600" b="1" dirty="0" smtClean="0"/>
              <a:t>  1/ هناك علاقة إرتباطية بين مستوي الاحتراق النفسي والنمط السلوكي للشخصية                 ( </a:t>
            </a:r>
            <a:r>
              <a:rPr lang="ar-DZ" sz="3600" b="1" dirty="0" err="1" smtClean="0"/>
              <a:t>أ</a:t>
            </a:r>
            <a:r>
              <a:rPr lang="ar-DZ" sz="3600" b="1" dirty="0" smtClean="0"/>
              <a:t> ــ </a:t>
            </a:r>
            <a:r>
              <a:rPr lang="ar-DZ" sz="3600" b="1" dirty="0" err="1" smtClean="0"/>
              <a:t>ب</a:t>
            </a:r>
            <a:r>
              <a:rPr lang="ar-DZ" sz="3600" b="1" dirty="0" smtClean="0"/>
              <a:t> ) لدى أستاذ التربية البدنية والرياضية للطور الثانوي ؟.</a:t>
            </a:r>
            <a:endParaRPr lang="en-US" sz="3600" b="1" dirty="0" smtClean="0"/>
          </a:p>
          <a:p>
            <a:pPr algn="ctr"/>
            <a:r>
              <a:rPr lang="ar-DZ" sz="3600" b="1" dirty="0" smtClean="0"/>
              <a:t>          2/ هناك مستوى منخفض الاحتراق النفسي بالنمط السلوكي ( </a:t>
            </a:r>
            <a:r>
              <a:rPr lang="ar-DZ" sz="3600" b="1" dirty="0" err="1" smtClean="0"/>
              <a:t>أ</a:t>
            </a:r>
            <a:r>
              <a:rPr lang="ar-DZ" sz="3600" b="1" dirty="0" smtClean="0"/>
              <a:t> ــ </a:t>
            </a:r>
            <a:r>
              <a:rPr lang="ar-DZ" sz="3600" b="1" dirty="0" err="1" smtClean="0"/>
              <a:t>ب</a:t>
            </a:r>
            <a:r>
              <a:rPr lang="ar-DZ" sz="3600" b="1" dirty="0" smtClean="0"/>
              <a:t> ) لدى أستاذ التربية البدنية والرياضية لطور الثانوي ؟.</a:t>
            </a:r>
            <a:endParaRPr lang="en-US" sz="3600" b="1" dirty="0" smtClean="0"/>
          </a:p>
          <a:p>
            <a:pPr algn="ctr"/>
            <a:r>
              <a:rPr lang="ar-DZ" sz="3600" b="1" dirty="0" smtClean="0"/>
              <a:t>        3/ هناك مستوى مرتفع  الاحتراق النفسي بالنمط السلوكي ( </a:t>
            </a:r>
            <a:r>
              <a:rPr lang="ar-DZ" sz="3600" b="1" dirty="0" err="1" smtClean="0"/>
              <a:t>أ</a:t>
            </a:r>
            <a:r>
              <a:rPr lang="ar-DZ" sz="3600" b="1" dirty="0" smtClean="0"/>
              <a:t> ــ </a:t>
            </a:r>
            <a:r>
              <a:rPr lang="ar-DZ" sz="3600" b="1" dirty="0" err="1" smtClean="0"/>
              <a:t>ب</a:t>
            </a:r>
            <a:r>
              <a:rPr lang="ar-DZ" sz="3600" b="1" dirty="0" smtClean="0"/>
              <a:t> ) لدى أستاذ التربية البدنية والرياضية لطور الثانوي ؟.</a:t>
            </a:r>
            <a:endParaRPr lang="en-US" sz="3600" b="1" dirty="0" smtClean="0"/>
          </a:p>
          <a:p>
            <a:pPr algn="r" rtl="1"/>
            <a:endParaRPr lang="en-US" sz="4000" b="1" dirty="0">
              <a:solidFill>
                <a:srgbClr val="7030A0"/>
              </a:solidFill>
              <a:latin typeface="Arial" pitchFamily="34" charset="0"/>
              <a:cs typeface="Arial" pitchFamily="34" charset="0"/>
            </a:endParaRPr>
          </a:p>
          <a:p>
            <a:pPr algn="r" rtl="1">
              <a:defRPr/>
            </a:pPr>
            <a:endParaRPr lang="en-US" sz="4000" dirty="0">
              <a:latin typeface="Arial" pitchFamily="34" charset="0"/>
              <a:cs typeface="Arial" pitchFamily="34" charset="0"/>
            </a:endParaRPr>
          </a:p>
          <a:p>
            <a:pPr algn="r" rtl="1">
              <a:defRPr/>
            </a:pPr>
            <a:endParaRPr lang="en-US" sz="4000" dirty="0">
              <a:latin typeface="Arial" pitchFamily="34" charset="0"/>
              <a:cs typeface="Arial" pitchFamily="34" charset="0"/>
            </a:endParaRPr>
          </a:p>
          <a:p>
            <a:pPr algn="r" rtl="1">
              <a:defRPr/>
            </a:pPr>
            <a:endParaRPr lang="ar-DZ" sz="4000" dirty="0">
              <a:latin typeface="Arial" pitchFamily="34" charset="0"/>
              <a:cs typeface="Arial" pitchFamily="34" charset="0"/>
            </a:endParaRPr>
          </a:p>
          <a:p>
            <a:pPr algn="r" rtl="1">
              <a:defRPr/>
            </a:pPr>
            <a:endParaRPr lang="en-US" sz="4000" dirty="0">
              <a:latin typeface="Arial" pitchFamily="34" charset="0"/>
              <a:cs typeface="Arial" pitchFamily="34" charset="0"/>
            </a:endParaRPr>
          </a:p>
        </p:txBody>
      </p:sp>
      <p:sp>
        <p:nvSpPr>
          <p:cNvPr id="2065" name="AutoShape 50"/>
          <p:cNvSpPr>
            <a:spLocks noChangeArrowheads="1"/>
          </p:cNvSpPr>
          <p:nvPr/>
        </p:nvSpPr>
        <p:spPr bwMode="auto">
          <a:xfrm>
            <a:off x="6975420" y="30961078"/>
            <a:ext cx="16073550" cy="1357322"/>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C00000"/>
                </a:solidFill>
              </a:rPr>
              <a:t>خـــــلاصـــة</a:t>
            </a:r>
            <a:endParaRPr lang="en-US" sz="6000" b="1" dirty="0">
              <a:solidFill>
                <a:srgbClr val="C00000"/>
              </a:solidFill>
            </a:endParaRPr>
          </a:p>
        </p:txBody>
      </p:sp>
      <p:sp>
        <p:nvSpPr>
          <p:cNvPr id="4" name="Rectangle 74"/>
          <p:cNvSpPr>
            <a:spLocks noChangeArrowheads="1"/>
          </p:cNvSpPr>
          <p:nvPr/>
        </p:nvSpPr>
        <p:spPr bwMode="auto">
          <a:xfrm>
            <a:off x="14690725" y="26603360"/>
            <a:ext cx="14001847" cy="3046988"/>
          </a:xfrm>
          <a:prstGeom prst="rect">
            <a:avLst/>
          </a:prstGeom>
          <a:noFill/>
          <a:ln w="9525">
            <a:noFill/>
            <a:miter lim="800000"/>
            <a:headEnd/>
            <a:tailEnd/>
          </a:ln>
        </p:spPr>
        <p:txBody>
          <a:bodyPr wrap="square" anchor="ctr">
            <a:spAutoFit/>
          </a:bodyPr>
          <a:lstStyle/>
          <a:p>
            <a:pPr algn="ctr" rtl="1" eaLnBrk="0" hangingPunct="0">
              <a:tabLst>
                <a:tab pos="457200" algn="l"/>
              </a:tabLst>
            </a:pPr>
            <a:r>
              <a:rPr lang="ar-DZ" sz="4800" b="1" i="1" dirty="0" smtClean="0">
                <a:solidFill>
                  <a:srgbClr val="C00000"/>
                </a:solidFill>
                <a:cs typeface="Times New Roman" pitchFamily="18" charset="0"/>
              </a:rPr>
              <a:t>ملـــخــص الــــدراســـــة</a:t>
            </a:r>
            <a:endParaRPr lang="ar-DZ" sz="4800" b="1" i="1" dirty="0">
              <a:solidFill>
                <a:srgbClr val="C00000"/>
              </a:solidFill>
              <a:cs typeface="Times New Roman" pitchFamily="18" charset="0"/>
            </a:endParaRPr>
          </a:p>
          <a:p>
            <a:pPr algn="r" rtl="1">
              <a:tabLst>
                <a:tab pos="457200" algn="l"/>
              </a:tabLst>
            </a:pPr>
            <a:r>
              <a:rPr lang="ar-DZ" sz="3600" dirty="0" smtClean="0"/>
              <a:t>     </a:t>
            </a:r>
            <a:r>
              <a:rPr lang="ar-DZ" sz="3600" b="1" dirty="0" smtClean="0"/>
              <a:t>ستهدف الدراسة الحالية إلى التعرف على مدى مستوي الاحتراق النفسي لنمطين (أ) (ب)                                                                                                                               لشخصية أستاذ التربية البدنية , وستشمل أساتذة  مدارس ثانويات مدينة ورقلة والوادي بالجزائر للموسم الدراسي 2014/2015 ليطبق عليهم استبانه مقياس الاحتراق النفسي     العام , ومقياس نمط الشخصية لبورتنر </a:t>
            </a:r>
            <a:r>
              <a:rPr lang="fr-FR" sz="3600" b="1" dirty="0" smtClean="0"/>
              <a:t>Bortner</a:t>
            </a:r>
            <a:r>
              <a:rPr lang="ar-DZ" sz="3600" b="1" dirty="0" smtClean="0"/>
              <a:t>  </a:t>
            </a:r>
            <a:r>
              <a:rPr lang="ar-DZ" sz="3600" dirty="0" smtClean="0"/>
              <a:t> </a:t>
            </a:r>
            <a:endParaRPr lang="ar-SA" sz="2400" dirty="0"/>
          </a:p>
        </p:txBody>
      </p:sp>
      <p:pic>
        <p:nvPicPr>
          <p:cNvPr id="24" name="Picture 3" descr="J:\UKM.jpg"/>
          <p:cNvPicPr>
            <a:picLocks noChangeAspect="1" noChangeArrowheads="1"/>
          </p:cNvPicPr>
          <p:nvPr/>
        </p:nvPicPr>
        <p:blipFill>
          <a:blip r:embed="rId3"/>
          <a:srcRect/>
          <a:stretch>
            <a:fillRect/>
          </a:stretch>
        </p:blipFill>
        <p:spPr bwMode="auto">
          <a:xfrm>
            <a:off x="831752" y="671366"/>
            <a:ext cx="5848295" cy="5643456"/>
          </a:xfrm>
          <a:prstGeom prst="rect">
            <a:avLst/>
          </a:prstGeom>
          <a:noFill/>
          <a:ln w="9525">
            <a:noFill/>
            <a:miter lim="800000"/>
            <a:headEnd/>
            <a:tailEnd/>
          </a:ln>
        </p:spPr>
      </p:pic>
      <p:pic>
        <p:nvPicPr>
          <p:cNvPr id="25" name="Picture 3" descr="J:\UKM.jpg"/>
          <p:cNvPicPr>
            <a:picLocks noChangeAspect="1" noChangeArrowheads="1"/>
          </p:cNvPicPr>
          <p:nvPr/>
        </p:nvPicPr>
        <p:blipFill>
          <a:blip r:embed="rId3"/>
          <a:srcRect/>
          <a:stretch>
            <a:fillRect/>
          </a:stretch>
        </p:blipFill>
        <p:spPr bwMode="auto">
          <a:xfrm>
            <a:off x="22834656" y="599928"/>
            <a:ext cx="5848295" cy="5572018"/>
          </a:xfrm>
          <a:prstGeom prst="rect">
            <a:avLst/>
          </a:prstGeom>
          <a:noFill/>
          <a:ln w="9525">
            <a:noFill/>
            <a:miter lim="800000"/>
            <a:headEnd/>
            <a:tailEnd/>
          </a:ln>
        </p:spPr>
      </p:pic>
      <p:sp>
        <p:nvSpPr>
          <p:cNvPr id="19" name="Text Box 13"/>
          <p:cNvSpPr txBox="1">
            <a:spLocks noChangeArrowheads="1"/>
          </p:cNvSpPr>
          <p:nvPr/>
        </p:nvSpPr>
        <p:spPr bwMode="auto">
          <a:xfrm>
            <a:off x="1046066" y="8600984"/>
            <a:ext cx="8350250" cy="1015663"/>
          </a:xfrm>
          <a:prstGeom prst="rect">
            <a:avLst/>
          </a:prstGeom>
          <a:noFill/>
          <a:ln w="9525">
            <a:noFill/>
            <a:miter lim="800000"/>
            <a:headEnd/>
            <a:tailEnd/>
          </a:ln>
        </p:spPr>
        <p:txBody>
          <a:bodyPr wrap="square">
            <a:spAutoFit/>
          </a:bodyPr>
          <a:lstStyle/>
          <a:p>
            <a:pPr algn="ctr" defTabSz="4114800" rtl="1">
              <a:spcBef>
                <a:spcPct val="50000"/>
              </a:spcBef>
            </a:pPr>
            <a:r>
              <a:rPr lang="ar-DZ" sz="6000" b="1" dirty="0" smtClean="0">
                <a:solidFill>
                  <a:srgbClr val="002060"/>
                </a:solidFill>
                <a:latin typeface="Simplified Arabic" pitchFamily="2" charset="-78"/>
                <a:cs typeface="Simplified Arabic" pitchFamily="2" charset="-78"/>
              </a:rPr>
              <a:t>إشراف : </a:t>
            </a:r>
            <a:r>
              <a:rPr lang="ar-DZ" sz="6000" b="1" dirty="0" err="1" smtClean="0">
                <a:solidFill>
                  <a:srgbClr val="002060"/>
                </a:solidFill>
                <a:latin typeface="Simplified Arabic" pitchFamily="2" charset="-78"/>
                <a:cs typeface="Simplified Arabic" pitchFamily="2" charset="-78"/>
              </a:rPr>
              <a:t>د</a:t>
            </a:r>
            <a:r>
              <a:rPr lang="ar-DZ" sz="6000" b="1" dirty="0" smtClean="0">
                <a:solidFill>
                  <a:srgbClr val="002060"/>
                </a:solidFill>
                <a:latin typeface="Simplified Arabic" pitchFamily="2" charset="-78"/>
                <a:cs typeface="Simplified Arabic" pitchFamily="2" charset="-78"/>
              </a:rPr>
              <a:t>. برقوق عبد القادر</a:t>
            </a:r>
            <a:endParaRPr lang="fr-FR" sz="6000" b="1" dirty="0">
              <a:solidFill>
                <a:srgbClr val="002060"/>
              </a:solidFill>
              <a:latin typeface="Simplified Arabic" pitchFamily="2" charset="-78"/>
              <a:cs typeface="Simplified Arabic"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1481</TotalTime>
  <Words>777</Words>
  <Application>Microsoft Office PowerPoint</Application>
  <PresentationFormat>مخصص</PresentationFormat>
  <Paragraphs>51</Paragraphs>
  <Slides>1</Slides>
  <Notes>1</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Modèle par défaut</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HODNQ</dc:creator>
  <cp:lastModifiedBy>AMC</cp:lastModifiedBy>
  <cp:revision>115</cp:revision>
  <dcterms:created xsi:type="dcterms:W3CDTF">2009-01-20T09:16:06Z</dcterms:created>
  <dcterms:modified xsi:type="dcterms:W3CDTF">2015-03-02T13:19:24Z</dcterms:modified>
</cp:coreProperties>
</file>