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
  </p:notesMasterIdLst>
  <p:sldIdLst>
    <p:sldId id="256" r:id="rId2"/>
  </p:sldIdLst>
  <p:sldSz cx="29524325" cy="43205400"/>
  <p:notesSz cx="6742113" cy="9872663"/>
  <p:defaultTextStyle>
    <a:defPPr>
      <a:defRPr lang="ar-SA"/>
    </a:defPPr>
    <a:lvl1pPr algn="l" rtl="0" fontAlgn="base">
      <a:spcBef>
        <a:spcPct val="0"/>
      </a:spcBef>
      <a:spcAft>
        <a:spcPct val="0"/>
      </a:spcAft>
      <a:defRPr sz="8100" kern="1200">
        <a:solidFill>
          <a:schemeClr val="tx1"/>
        </a:solidFill>
        <a:latin typeface="Arial" charset="0"/>
        <a:ea typeface="+mn-ea"/>
        <a:cs typeface="Arial" charset="0"/>
      </a:defRPr>
    </a:lvl1pPr>
    <a:lvl2pPr marL="457200" algn="l" rtl="0" fontAlgn="base">
      <a:spcBef>
        <a:spcPct val="0"/>
      </a:spcBef>
      <a:spcAft>
        <a:spcPct val="0"/>
      </a:spcAft>
      <a:defRPr sz="8100" kern="1200">
        <a:solidFill>
          <a:schemeClr val="tx1"/>
        </a:solidFill>
        <a:latin typeface="Arial" charset="0"/>
        <a:ea typeface="+mn-ea"/>
        <a:cs typeface="Arial" charset="0"/>
      </a:defRPr>
    </a:lvl2pPr>
    <a:lvl3pPr marL="914400" algn="l" rtl="0" fontAlgn="base">
      <a:spcBef>
        <a:spcPct val="0"/>
      </a:spcBef>
      <a:spcAft>
        <a:spcPct val="0"/>
      </a:spcAft>
      <a:defRPr sz="8100" kern="1200">
        <a:solidFill>
          <a:schemeClr val="tx1"/>
        </a:solidFill>
        <a:latin typeface="Arial" charset="0"/>
        <a:ea typeface="+mn-ea"/>
        <a:cs typeface="Arial" charset="0"/>
      </a:defRPr>
    </a:lvl3pPr>
    <a:lvl4pPr marL="1371600" algn="l" rtl="0" fontAlgn="base">
      <a:spcBef>
        <a:spcPct val="0"/>
      </a:spcBef>
      <a:spcAft>
        <a:spcPct val="0"/>
      </a:spcAft>
      <a:defRPr sz="8100" kern="1200">
        <a:solidFill>
          <a:schemeClr val="tx1"/>
        </a:solidFill>
        <a:latin typeface="Arial" charset="0"/>
        <a:ea typeface="+mn-ea"/>
        <a:cs typeface="Arial" charset="0"/>
      </a:defRPr>
    </a:lvl4pPr>
    <a:lvl5pPr marL="1828800" algn="l" rtl="0" fontAlgn="base">
      <a:spcBef>
        <a:spcPct val="0"/>
      </a:spcBef>
      <a:spcAft>
        <a:spcPct val="0"/>
      </a:spcAft>
      <a:defRPr sz="8100" kern="1200">
        <a:solidFill>
          <a:schemeClr val="tx1"/>
        </a:solidFill>
        <a:latin typeface="Arial" charset="0"/>
        <a:ea typeface="+mn-ea"/>
        <a:cs typeface="Arial" charset="0"/>
      </a:defRPr>
    </a:lvl5pPr>
    <a:lvl6pPr marL="2286000" algn="l" defTabSz="914400" rtl="0" eaLnBrk="1" latinLnBrk="0" hangingPunct="1">
      <a:defRPr sz="8100" kern="1200">
        <a:solidFill>
          <a:schemeClr val="tx1"/>
        </a:solidFill>
        <a:latin typeface="Arial" charset="0"/>
        <a:ea typeface="+mn-ea"/>
        <a:cs typeface="Arial" charset="0"/>
      </a:defRPr>
    </a:lvl6pPr>
    <a:lvl7pPr marL="2743200" algn="l" defTabSz="914400" rtl="0" eaLnBrk="1" latinLnBrk="0" hangingPunct="1">
      <a:defRPr sz="8100" kern="1200">
        <a:solidFill>
          <a:schemeClr val="tx1"/>
        </a:solidFill>
        <a:latin typeface="Arial" charset="0"/>
        <a:ea typeface="+mn-ea"/>
        <a:cs typeface="Arial" charset="0"/>
      </a:defRPr>
    </a:lvl7pPr>
    <a:lvl8pPr marL="3200400" algn="l" defTabSz="914400" rtl="0" eaLnBrk="1" latinLnBrk="0" hangingPunct="1">
      <a:defRPr sz="8100" kern="1200">
        <a:solidFill>
          <a:schemeClr val="tx1"/>
        </a:solidFill>
        <a:latin typeface="Arial" charset="0"/>
        <a:ea typeface="+mn-ea"/>
        <a:cs typeface="Arial" charset="0"/>
      </a:defRPr>
    </a:lvl8pPr>
    <a:lvl9pPr marL="3657600" algn="l" defTabSz="914400" rtl="0" eaLnBrk="1" latinLnBrk="0" hangingPunct="1">
      <a:defRPr sz="81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412" autoAdjust="0"/>
    <p:restoredTop sz="94624" autoAdjust="0"/>
  </p:normalViewPr>
  <p:slideViewPr>
    <p:cSldViewPr>
      <p:cViewPr>
        <p:scale>
          <a:sx n="30" d="100"/>
          <a:sy n="30" d="100"/>
        </p:scale>
        <p:origin x="-774" y="-90"/>
      </p:cViewPr>
      <p:guideLst>
        <p:guide orient="horz" pos="13608"/>
        <p:guide pos="929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3821113"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5" name="Rectangle 3"/>
          <p:cNvSpPr>
            <a:spLocks noGrp="1" noChangeArrowheads="1"/>
          </p:cNvSpPr>
          <p:nvPr>
            <p:ph type="dt" idx="1"/>
          </p:nvPr>
        </p:nvSpPr>
        <p:spPr bwMode="auto">
          <a:xfrm>
            <a:off x="1588"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a:defRPr sz="1200">
                <a:latin typeface="Arial" pitchFamily="34" charset="0"/>
                <a:cs typeface="Arial" pitchFamily="34"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2106613" y="739775"/>
            <a:ext cx="2528887" cy="370363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74688" y="4689475"/>
            <a:ext cx="5392737" cy="44434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Cliquez pour modifier les styles du texte du masque</a:t>
            </a:r>
          </a:p>
          <a:p>
            <a:pPr lvl="1"/>
            <a:r>
              <a:rPr lang="en-US" noProof="0" smtClean="0"/>
              <a:t>Deuxième niveau</a:t>
            </a:r>
          </a:p>
          <a:p>
            <a:pPr lvl="2"/>
            <a:r>
              <a:rPr lang="en-US" noProof="0" smtClean="0"/>
              <a:t>Troisième niveau</a:t>
            </a:r>
          </a:p>
          <a:p>
            <a:pPr lvl="3"/>
            <a:r>
              <a:rPr lang="en-US" noProof="0" smtClean="0"/>
              <a:t>Quatrième niveau</a:t>
            </a:r>
          </a:p>
          <a:p>
            <a:pPr lvl="4"/>
            <a:r>
              <a:rPr lang="en-US" noProof="0" smtClean="0"/>
              <a:t>Cinquième niveau</a:t>
            </a:r>
          </a:p>
        </p:txBody>
      </p:sp>
      <p:sp>
        <p:nvSpPr>
          <p:cNvPr id="3078" name="Rectangle 6"/>
          <p:cNvSpPr>
            <a:spLocks noGrp="1" noChangeArrowheads="1"/>
          </p:cNvSpPr>
          <p:nvPr>
            <p:ph type="ftr" sz="quarter" idx="4"/>
          </p:nvPr>
        </p:nvSpPr>
        <p:spPr bwMode="auto">
          <a:xfrm>
            <a:off x="3821113"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9" name="Rectangle 7"/>
          <p:cNvSpPr>
            <a:spLocks noGrp="1" noChangeArrowheads="1"/>
          </p:cNvSpPr>
          <p:nvPr>
            <p:ph type="sldNum" sz="quarter" idx="5"/>
          </p:nvPr>
        </p:nvSpPr>
        <p:spPr bwMode="auto">
          <a:xfrm>
            <a:off x="1588"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1">
              <a:defRPr sz="1200">
                <a:latin typeface="Arial" pitchFamily="34" charset="0"/>
                <a:cs typeface="Arial" pitchFamily="34" charset="0"/>
              </a:defRPr>
            </a:lvl1pPr>
          </a:lstStyle>
          <a:p>
            <a:pPr>
              <a:defRPr/>
            </a:pPr>
            <a:fld id="{48DA095E-7000-4169-949A-870791B85AD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14563" y="13422313"/>
            <a:ext cx="25095200" cy="92598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429125" y="24482425"/>
            <a:ext cx="20666075" cy="110426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100515D-4A62-4906-82EB-73B1E899C40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F46427E-A054-40F1-B467-B83320C5A42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405850" y="1731963"/>
            <a:ext cx="6643688" cy="3686333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474788" y="1731963"/>
            <a:ext cx="19778662" cy="3686333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16EEF44-2D6B-440E-A177-D3E2E8E9FB1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3CB26D-16EF-48CE-92E2-2FC07C2A687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32038" y="27763788"/>
            <a:ext cx="25095200" cy="8580437"/>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32038" y="18311813"/>
            <a:ext cx="25095200" cy="94519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DAB16D-3B81-421E-87C5-6EA81600EF5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474788"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4838363"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E32C365-CD7E-42C5-93D7-53955CC34DB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476375" y="1730375"/>
            <a:ext cx="26571575" cy="72009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476375" y="9671050"/>
            <a:ext cx="13044488"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476375" y="13701713"/>
            <a:ext cx="13044488"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4998700" y="9671050"/>
            <a:ext cx="13049250"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4998700" y="13701713"/>
            <a:ext cx="13049250"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9B77524-E9E1-4E93-B8C9-A8695D6C77A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459C98E-F48E-4904-B9F6-5D0EFAD1CF9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3E70FA0-15D3-4C1C-9D82-EE0683FE61D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76375" y="1720850"/>
            <a:ext cx="9713913" cy="7319963"/>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1542713" y="1720850"/>
            <a:ext cx="16505237" cy="368744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476375" y="9040813"/>
            <a:ext cx="9713913" cy="295544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FE26E0B-F11B-4271-AC76-08AB82861B5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786438" y="30243463"/>
            <a:ext cx="17714912" cy="3570287"/>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786438" y="3860800"/>
            <a:ext cx="17714912" cy="259222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5786438" y="33813750"/>
            <a:ext cx="17714912" cy="50704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AAD4595-5FF7-4740-8D89-41275836113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2000"/>
            <a:lum/>
          </a:blip>
          <a:srcRect/>
          <a:stretch>
            <a:fillRect l="-62000" r="-62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74788" y="1731963"/>
            <a:ext cx="26574750" cy="7200900"/>
          </a:xfrm>
          <a:prstGeom prst="rect">
            <a:avLst/>
          </a:prstGeom>
          <a:noFill/>
          <a:ln w="9525">
            <a:noFill/>
            <a:miter lim="800000"/>
            <a:headEnd/>
            <a:tailEnd/>
          </a:ln>
        </p:spPr>
        <p:txBody>
          <a:bodyPr vert="horz" wrap="square" lIns="411480" tIns="205740" rIns="411480" bIns="205740" numCol="1" anchor="ctr" anchorCtr="0" compatLnSpc="1">
            <a:prstTxWarp prst="textNoShape">
              <a:avLst/>
            </a:prstTxWarp>
          </a:bodyPr>
          <a:lstStyle/>
          <a:p>
            <a:pPr lvl="0"/>
            <a:r>
              <a:rPr lang="en-US" smtClean="0"/>
              <a:t>Cliquez pour modifier le style du titre</a:t>
            </a:r>
          </a:p>
        </p:txBody>
      </p:sp>
      <p:sp>
        <p:nvSpPr>
          <p:cNvPr id="1027" name="Rectangle 3"/>
          <p:cNvSpPr>
            <a:spLocks noGrp="1" noChangeArrowheads="1"/>
          </p:cNvSpPr>
          <p:nvPr>
            <p:ph type="body" idx="1"/>
          </p:nvPr>
        </p:nvSpPr>
        <p:spPr bwMode="auto">
          <a:xfrm>
            <a:off x="1474788" y="10082213"/>
            <a:ext cx="26574750" cy="28513087"/>
          </a:xfrm>
          <a:prstGeom prst="rect">
            <a:avLst/>
          </a:prstGeom>
          <a:noFill/>
          <a:ln w="9525">
            <a:noFill/>
            <a:miter lim="800000"/>
            <a:headEnd/>
            <a:tailEnd/>
          </a:ln>
        </p:spPr>
        <p:txBody>
          <a:bodyPr vert="horz" wrap="square" lIns="411480" tIns="205740" rIns="411480" bIns="205740" numCol="1" anchor="t" anchorCtr="0" compatLnSpc="1">
            <a:prstTxWarp prst="textNoShape">
              <a:avLst/>
            </a:prstTxWarp>
          </a:bodyPr>
          <a:lstStyle/>
          <a:p>
            <a:pPr lvl="0"/>
            <a:r>
              <a:rPr lang="en-US" smtClean="0"/>
              <a:t>Cliquez pour modifier les styles du texte du masque</a:t>
            </a:r>
          </a:p>
          <a:p>
            <a:pPr lvl="1"/>
            <a:r>
              <a:rPr lang="en-US" smtClean="0"/>
              <a:t>Deuxième niveau</a:t>
            </a:r>
          </a:p>
          <a:p>
            <a:pPr lvl="2"/>
            <a:r>
              <a:rPr lang="en-US" smtClean="0"/>
              <a:t>Troisième niveau</a:t>
            </a:r>
          </a:p>
          <a:p>
            <a:pPr lvl="3"/>
            <a:r>
              <a:rPr lang="en-US" smtClean="0"/>
              <a:t>Quatrième niveau</a:t>
            </a:r>
          </a:p>
          <a:p>
            <a:pPr lvl="4"/>
            <a:r>
              <a:rPr lang="en-US" smtClean="0"/>
              <a:t>Cinquième niveau</a:t>
            </a:r>
          </a:p>
        </p:txBody>
      </p:sp>
      <p:sp>
        <p:nvSpPr>
          <p:cNvPr id="1028" name="Rectangle 4"/>
          <p:cNvSpPr>
            <a:spLocks noGrp="1" noChangeArrowheads="1"/>
          </p:cNvSpPr>
          <p:nvPr>
            <p:ph type="dt" sz="half" idx="2"/>
          </p:nvPr>
        </p:nvSpPr>
        <p:spPr bwMode="auto">
          <a:xfrm>
            <a:off x="21158200" y="39346188"/>
            <a:ext cx="6891338"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r" rtl="1">
              <a:defRPr sz="6300">
                <a:latin typeface="Arial" pitchFamily="34" charset="0"/>
                <a:cs typeface="Arial" pitchFamily="34" charset="0"/>
              </a:defRPr>
            </a:lvl1pPr>
          </a:lstStyle>
          <a:p>
            <a:pPr>
              <a:defRPr/>
            </a:pPr>
            <a:endParaRPr lang="fr-FR"/>
          </a:p>
        </p:txBody>
      </p:sp>
      <p:sp>
        <p:nvSpPr>
          <p:cNvPr id="1029" name="Rectangle 5"/>
          <p:cNvSpPr>
            <a:spLocks noGrp="1" noChangeArrowheads="1"/>
          </p:cNvSpPr>
          <p:nvPr>
            <p:ph type="ftr" sz="quarter" idx="3"/>
          </p:nvPr>
        </p:nvSpPr>
        <p:spPr bwMode="auto">
          <a:xfrm>
            <a:off x="10086975" y="39346188"/>
            <a:ext cx="9350375"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ctr" rtl="1">
              <a:defRPr sz="6300">
                <a:latin typeface="Arial" pitchFamily="34" charset="0"/>
                <a:cs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1474788" y="39346188"/>
            <a:ext cx="6891337"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l" rtl="1">
              <a:defRPr sz="6300">
                <a:latin typeface="Arial" pitchFamily="34" charset="0"/>
                <a:cs typeface="Arial" pitchFamily="34" charset="0"/>
              </a:defRPr>
            </a:lvl1pPr>
          </a:lstStyle>
          <a:p>
            <a:pPr>
              <a:defRPr/>
            </a:pPr>
            <a:fld id="{7265070A-9899-4B27-9921-AF9892865A6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14800" rtl="1" eaLnBrk="0" fontAlgn="base" hangingPunct="0">
        <a:spcBef>
          <a:spcPct val="0"/>
        </a:spcBef>
        <a:spcAft>
          <a:spcPct val="0"/>
        </a:spcAft>
        <a:defRPr sz="19800">
          <a:solidFill>
            <a:schemeClr val="tx2"/>
          </a:solidFill>
          <a:latin typeface="+mj-lt"/>
          <a:ea typeface="+mj-ea"/>
          <a:cs typeface="+mj-cs"/>
        </a:defRPr>
      </a:lvl1pPr>
      <a:lvl2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2pPr>
      <a:lvl3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3pPr>
      <a:lvl4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4pPr>
      <a:lvl5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5pPr>
      <a:lvl6pPr marL="457200" algn="ctr" defTabSz="4114800" rtl="1" fontAlgn="base">
        <a:spcBef>
          <a:spcPct val="0"/>
        </a:spcBef>
        <a:spcAft>
          <a:spcPct val="0"/>
        </a:spcAft>
        <a:defRPr sz="19800">
          <a:solidFill>
            <a:schemeClr val="tx2"/>
          </a:solidFill>
          <a:latin typeface="Arial" pitchFamily="34" charset="0"/>
          <a:cs typeface="Arial" pitchFamily="34" charset="0"/>
        </a:defRPr>
      </a:lvl6pPr>
      <a:lvl7pPr marL="914400" algn="ctr" defTabSz="4114800" rtl="1" fontAlgn="base">
        <a:spcBef>
          <a:spcPct val="0"/>
        </a:spcBef>
        <a:spcAft>
          <a:spcPct val="0"/>
        </a:spcAft>
        <a:defRPr sz="19800">
          <a:solidFill>
            <a:schemeClr val="tx2"/>
          </a:solidFill>
          <a:latin typeface="Arial" pitchFamily="34" charset="0"/>
          <a:cs typeface="Arial" pitchFamily="34" charset="0"/>
        </a:defRPr>
      </a:lvl7pPr>
      <a:lvl8pPr marL="1371600" algn="ctr" defTabSz="4114800" rtl="1" fontAlgn="base">
        <a:spcBef>
          <a:spcPct val="0"/>
        </a:spcBef>
        <a:spcAft>
          <a:spcPct val="0"/>
        </a:spcAft>
        <a:defRPr sz="19800">
          <a:solidFill>
            <a:schemeClr val="tx2"/>
          </a:solidFill>
          <a:latin typeface="Arial" pitchFamily="34" charset="0"/>
          <a:cs typeface="Arial" pitchFamily="34" charset="0"/>
        </a:defRPr>
      </a:lvl8pPr>
      <a:lvl9pPr marL="1828800" algn="ctr" defTabSz="4114800" rtl="1" fontAlgn="base">
        <a:spcBef>
          <a:spcPct val="0"/>
        </a:spcBef>
        <a:spcAft>
          <a:spcPct val="0"/>
        </a:spcAft>
        <a:defRPr sz="19800">
          <a:solidFill>
            <a:schemeClr val="tx2"/>
          </a:solidFill>
          <a:latin typeface="Arial" pitchFamily="34" charset="0"/>
          <a:cs typeface="Arial" pitchFamily="34" charset="0"/>
        </a:defRPr>
      </a:lvl9pPr>
    </p:titleStyle>
    <p:bodyStyle>
      <a:lvl1pPr marL="1543050" indent="-1543050" algn="r" defTabSz="4114800" rtl="1" eaLnBrk="0" fontAlgn="base" hangingPunct="0">
        <a:spcBef>
          <a:spcPct val="20000"/>
        </a:spcBef>
        <a:spcAft>
          <a:spcPct val="0"/>
        </a:spcAft>
        <a:buChar char="•"/>
        <a:defRPr sz="14400">
          <a:solidFill>
            <a:schemeClr val="tx1"/>
          </a:solidFill>
          <a:latin typeface="+mn-lt"/>
          <a:ea typeface="+mn-ea"/>
          <a:cs typeface="+mn-cs"/>
        </a:defRPr>
      </a:lvl1pPr>
      <a:lvl2pPr marL="3343275" indent="-1285875" algn="r" defTabSz="4114800" rtl="1" eaLnBrk="0" fontAlgn="base" hangingPunct="0">
        <a:spcBef>
          <a:spcPct val="20000"/>
        </a:spcBef>
        <a:spcAft>
          <a:spcPct val="0"/>
        </a:spcAft>
        <a:buChar char="–"/>
        <a:defRPr sz="12600">
          <a:solidFill>
            <a:schemeClr val="tx1"/>
          </a:solidFill>
          <a:latin typeface="+mn-lt"/>
          <a:cs typeface="+mn-cs"/>
        </a:defRPr>
      </a:lvl2pPr>
      <a:lvl3pPr marL="5143500" indent="-1028700" algn="r" defTabSz="4114800" rtl="1" eaLnBrk="0" fontAlgn="base" hangingPunct="0">
        <a:spcBef>
          <a:spcPct val="20000"/>
        </a:spcBef>
        <a:spcAft>
          <a:spcPct val="0"/>
        </a:spcAft>
        <a:buChar char="•"/>
        <a:defRPr sz="10800">
          <a:solidFill>
            <a:schemeClr val="tx1"/>
          </a:solidFill>
          <a:latin typeface="+mn-lt"/>
          <a:cs typeface="+mn-cs"/>
        </a:defRPr>
      </a:lvl3pPr>
      <a:lvl4pPr marL="7200900" indent="-1028700" algn="r" defTabSz="4114800" rtl="1" eaLnBrk="0" fontAlgn="base" hangingPunct="0">
        <a:spcBef>
          <a:spcPct val="20000"/>
        </a:spcBef>
        <a:spcAft>
          <a:spcPct val="0"/>
        </a:spcAft>
        <a:buChar char="–"/>
        <a:defRPr sz="9000">
          <a:solidFill>
            <a:schemeClr val="tx1"/>
          </a:solidFill>
          <a:latin typeface="+mn-lt"/>
          <a:cs typeface="+mn-cs"/>
        </a:defRPr>
      </a:lvl4pPr>
      <a:lvl5pPr marL="9258300" indent="-1028700" algn="r" defTabSz="4114800" rtl="1" eaLnBrk="0" fontAlgn="base" hangingPunct="0">
        <a:spcBef>
          <a:spcPct val="20000"/>
        </a:spcBef>
        <a:spcAft>
          <a:spcPct val="0"/>
        </a:spcAft>
        <a:buChar char="»"/>
        <a:defRPr sz="9000">
          <a:solidFill>
            <a:schemeClr val="tx1"/>
          </a:solidFill>
          <a:latin typeface="+mn-lt"/>
          <a:cs typeface="+mn-cs"/>
        </a:defRPr>
      </a:lvl5pPr>
      <a:lvl6pPr marL="9715500" indent="-1028700" algn="r" defTabSz="4114800" rtl="1" fontAlgn="base">
        <a:spcBef>
          <a:spcPct val="20000"/>
        </a:spcBef>
        <a:spcAft>
          <a:spcPct val="0"/>
        </a:spcAft>
        <a:buChar char="»"/>
        <a:defRPr sz="9000">
          <a:solidFill>
            <a:schemeClr val="tx1"/>
          </a:solidFill>
          <a:latin typeface="+mn-lt"/>
          <a:cs typeface="+mn-cs"/>
        </a:defRPr>
      </a:lvl6pPr>
      <a:lvl7pPr marL="10172700" indent="-1028700" algn="r" defTabSz="4114800" rtl="1" fontAlgn="base">
        <a:spcBef>
          <a:spcPct val="20000"/>
        </a:spcBef>
        <a:spcAft>
          <a:spcPct val="0"/>
        </a:spcAft>
        <a:buChar char="»"/>
        <a:defRPr sz="9000">
          <a:solidFill>
            <a:schemeClr val="tx1"/>
          </a:solidFill>
          <a:latin typeface="+mn-lt"/>
          <a:cs typeface="+mn-cs"/>
        </a:defRPr>
      </a:lvl7pPr>
      <a:lvl8pPr marL="10629900" indent="-1028700" algn="r" defTabSz="4114800" rtl="1" fontAlgn="base">
        <a:spcBef>
          <a:spcPct val="20000"/>
        </a:spcBef>
        <a:spcAft>
          <a:spcPct val="0"/>
        </a:spcAft>
        <a:buChar char="»"/>
        <a:defRPr sz="9000">
          <a:solidFill>
            <a:schemeClr val="tx1"/>
          </a:solidFill>
          <a:latin typeface="+mn-lt"/>
          <a:cs typeface="+mn-cs"/>
        </a:defRPr>
      </a:lvl8pPr>
      <a:lvl9pPr marL="11087100" indent="-1028700" algn="r" defTabSz="4114800" rtl="1" fontAlgn="base">
        <a:spcBef>
          <a:spcPct val="20000"/>
        </a:spcBef>
        <a:spcAft>
          <a:spcPct val="0"/>
        </a:spcAft>
        <a:buChar char="»"/>
        <a:defRPr sz="9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Text Box 13"/>
          <p:cNvSpPr txBox="1">
            <a:spLocks noChangeArrowheads="1"/>
          </p:cNvSpPr>
          <p:nvPr/>
        </p:nvSpPr>
        <p:spPr bwMode="auto">
          <a:xfrm>
            <a:off x="10118692" y="5672026"/>
            <a:ext cx="8350250" cy="1006475"/>
          </a:xfrm>
          <a:prstGeom prst="rect">
            <a:avLst/>
          </a:prstGeom>
          <a:noFill/>
          <a:ln w="9525">
            <a:noFill/>
            <a:miter lim="800000"/>
            <a:headEnd/>
            <a:tailEnd/>
          </a:ln>
        </p:spPr>
        <p:txBody>
          <a:bodyPr>
            <a:spAutoFit/>
          </a:bodyPr>
          <a:lstStyle/>
          <a:p>
            <a:pPr algn="ctr" defTabSz="4114800" rtl="1">
              <a:spcBef>
                <a:spcPct val="50000"/>
              </a:spcBef>
            </a:pPr>
            <a:r>
              <a:rPr lang="ar-DZ" sz="6000" b="1" dirty="0">
                <a:latin typeface="Simplified Arabic" pitchFamily="2" charset="-78"/>
                <a:cs typeface="Simplified Arabic" pitchFamily="2" charset="-78"/>
              </a:rPr>
              <a:t>عنـوان الدراسـة</a:t>
            </a:r>
            <a:endParaRPr lang="fr-FR" sz="6000" b="1" dirty="0">
              <a:latin typeface="Simplified Arabic" pitchFamily="2" charset="-78"/>
              <a:cs typeface="Simplified Arabic" pitchFamily="2" charset="-78"/>
            </a:endParaRPr>
          </a:p>
        </p:txBody>
      </p:sp>
      <p:sp>
        <p:nvSpPr>
          <p:cNvPr id="2069" name="Text Box 21"/>
          <p:cNvSpPr txBox="1">
            <a:spLocks noChangeArrowheads="1"/>
          </p:cNvSpPr>
          <p:nvPr/>
        </p:nvSpPr>
        <p:spPr bwMode="auto">
          <a:xfrm>
            <a:off x="19082642" y="432348"/>
            <a:ext cx="9661525" cy="3836988"/>
          </a:xfrm>
          <a:prstGeom prst="rect">
            <a:avLst/>
          </a:prstGeom>
          <a:solidFill>
            <a:srgbClr val="FFFFFF"/>
          </a:solidFill>
          <a:ln w="9525">
            <a:solidFill>
              <a:srgbClr val="000000"/>
            </a:solidFill>
            <a:miter lim="800000"/>
            <a:headEnd/>
            <a:tailEnd/>
          </a:ln>
        </p:spPr>
        <p:txBody>
          <a:bodyPr/>
          <a:lstStyle/>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الاسم : </a:t>
            </a:r>
            <a:r>
              <a:rPr lang="ar-DZ" sz="4000" b="1" dirty="0" smtClean="0">
                <a:effectLst>
                  <a:outerShdw blurRad="38100" dist="38100" dir="2700000" algn="tl">
                    <a:srgbClr val="C0C0C0"/>
                  </a:outerShdw>
                </a:effectLst>
                <a:latin typeface="Arial" pitchFamily="34" charset="0"/>
                <a:cs typeface="Arial" pitchFamily="34" charset="0"/>
              </a:rPr>
              <a:t>المولدي</a:t>
            </a:r>
            <a:r>
              <a:rPr lang="ar-DZ" sz="4000" b="1" dirty="0" smtClean="0">
                <a:effectLst>
                  <a:outerShdw blurRad="38100" dist="38100" dir="2700000" algn="tl">
                    <a:srgbClr val="C0C0C0"/>
                  </a:outerShdw>
                </a:effectLst>
                <a:latin typeface="Arial" pitchFamily="34" charset="0"/>
                <a:cs typeface="Arial" pitchFamily="34" charset="0"/>
              </a:rPr>
              <a:t>              </a:t>
            </a:r>
            <a:r>
              <a:rPr lang="ar-DZ" sz="4000" b="1" dirty="0" smtClean="0">
                <a:effectLst>
                  <a:outerShdw blurRad="38100" dist="38100" dir="2700000" algn="tl">
                    <a:srgbClr val="C0C0C0"/>
                  </a:outerShdw>
                </a:effectLst>
                <a:latin typeface="Arial" pitchFamily="34" charset="0"/>
                <a:cs typeface="Arial" pitchFamily="34" charset="0"/>
              </a:rPr>
              <a:t>اللقب: </a:t>
            </a:r>
            <a:r>
              <a:rPr lang="ar-DZ" sz="4000" b="1" dirty="0" smtClean="0">
                <a:effectLst>
                  <a:outerShdw blurRad="38100" dist="38100" dir="2700000" algn="tl">
                    <a:srgbClr val="C0C0C0"/>
                  </a:outerShdw>
                </a:effectLst>
                <a:latin typeface="Arial" pitchFamily="34" charset="0"/>
                <a:cs typeface="Arial" pitchFamily="34" charset="0"/>
              </a:rPr>
              <a:t>درويش</a:t>
            </a:r>
            <a:r>
              <a:rPr lang="ar-DZ" sz="4000" b="1" dirty="0" smtClean="0">
                <a:effectLst>
                  <a:outerShdw blurRad="38100" dist="38100" dir="2700000" algn="tl">
                    <a:srgbClr val="C0C0C0"/>
                  </a:outerShdw>
                </a:effectLst>
                <a:latin typeface="Arial" pitchFamily="34" charset="0"/>
                <a:cs typeface="Arial" pitchFamily="34" charset="0"/>
              </a:rPr>
              <a:t> </a:t>
            </a:r>
            <a:endParaRPr lang="fr-FR" sz="4000" b="1" dirty="0">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err="1" smtClean="0">
                <a:effectLst>
                  <a:outerShdw blurRad="38100" dist="38100" dir="2700000" algn="tl">
                    <a:srgbClr val="C0C0C0"/>
                  </a:outerShdw>
                </a:effectLst>
                <a:latin typeface="Arial" pitchFamily="34" charset="0"/>
                <a:cs typeface="Arial" pitchFamily="34" charset="0"/>
              </a:rPr>
              <a:t>الاسم </a:t>
            </a:r>
            <a:r>
              <a:rPr lang="ar-DZ" sz="4000" b="1" dirty="0" smtClean="0">
                <a:effectLst>
                  <a:outerShdw blurRad="38100" dist="38100" dir="2700000" algn="tl">
                    <a:srgbClr val="C0C0C0"/>
                  </a:outerShdw>
                </a:effectLst>
                <a:latin typeface="Arial" pitchFamily="34" charset="0"/>
                <a:cs typeface="Arial" pitchFamily="34" charset="0"/>
              </a:rPr>
              <a:t>: يوسف               </a:t>
            </a:r>
            <a:r>
              <a:rPr lang="ar-DZ" sz="4000" b="1" dirty="0" smtClean="0">
                <a:effectLst>
                  <a:outerShdw blurRad="38100" dist="38100" dir="2700000" algn="tl">
                    <a:srgbClr val="C0C0C0"/>
                  </a:outerShdw>
                </a:effectLst>
                <a:latin typeface="Arial" pitchFamily="34" charset="0"/>
                <a:cs typeface="Arial" pitchFamily="34" charset="0"/>
              </a:rPr>
              <a:t>اللقب : </a:t>
            </a:r>
            <a:r>
              <a:rPr lang="ar-DZ" sz="4000" b="1" dirty="0" err="1" smtClean="0">
                <a:effectLst>
                  <a:outerShdw blurRad="38100" dist="38100" dir="2700000" algn="tl">
                    <a:srgbClr val="C0C0C0"/>
                  </a:outerShdw>
                </a:effectLst>
                <a:latin typeface="Arial" pitchFamily="34" charset="0"/>
                <a:cs typeface="Arial" pitchFamily="34" charset="0"/>
              </a:rPr>
              <a:t>عبشّة</a:t>
            </a:r>
            <a:endParaRPr lang="ar-DZ" sz="4000" b="1" dirty="0" smtClean="0">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smtClean="0">
                <a:solidFill>
                  <a:srgbClr val="C00000"/>
                </a:solidFill>
                <a:effectLst>
                  <a:outerShdw blurRad="38100" dist="38100" dir="2700000" algn="tl">
                    <a:srgbClr val="C0C0C0"/>
                  </a:outerShdw>
                </a:effectLst>
                <a:latin typeface="Arial" pitchFamily="34" charset="0"/>
                <a:cs typeface="Arial" pitchFamily="34" charset="0"/>
              </a:rPr>
              <a:t>      تحت </a:t>
            </a:r>
            <a:r>
              <a:rPr lang="ar-DZ" sz="4000" b="1" dirty="0" smtClean="0">
                <a:solidFill>
                  <a:srgbClr val="C00000"/>
                </a:solidFill>
                <a:effectLst>
                  <a:outerShdw blurRad="38100" dist="38100" dir="2700000" algn="tl">
                    <a:srgbClr val="C0C0C0"/>
                  </a:outerShdw>
                </a:effectLst>
                <a:latin typeface="Arial" pitchFamily="34" charset="0"/>
                <a:cs typeface="Arial" pitchFamily="34" charset="0"/>
              </a:rPr>
              <a:t>إشراف الأستاذ: </a:t>
            </a:r>
            <a:r>
              <a:rPr lang="ar-DZ" sz="4000" b="1" dirty="0" err="1" smtClean="0">
                <a:solidFill>
                  <a:srgbClr val="C00000"/>
                </a:solidFill>
                <a:effectLst>
                  <a:outerShdw blurRad="38100" dist="38100" dir="2700000" algn="tl">
                    <a:srgbClr val="C0C0C0"/>
                  </a:outerShdw>
                </a:effectLst>
                <a:latin typeface="Arial" pitchFamily="34" charset="0"/>
                <a:cs typeface="Arial" pitchFamily="34" charset="0"/>
              </a:rPr>
              <a:t>عيّـــــــاد</a:t>
            </a:r>
            <a:r>
              <a:rPr lang="ar-DZ" sz="4000" b="1" dirty="0" smtClean="0">
                <a:solidFill>
                  <a:srgbClr val="C00000"/>
                </a:solidFill>
                <a:effectLst>
                  <a:outerShdw blurRad="38100" dist="38100" dir="2700000" algn="tl">
                    <a:srgbClr val="C0C0C0"/>
                  </a:outerShdw>
                </a:effectLst>
                <a:latin typeface="Arial" pitchFamily="34" charset="0"/>
                <a:cs typeface="Arial" pitchFamily="34" charset="0"/>
              </a:rPr>
              <a:t> مصطفى</a:t>
            </a:r>
            <a:endParaRPr lang="ar-DZ" sz="4000" b="1" dirty="0">
              <a:solidFill>
                <a:srgbClr val="C00000"/>
              </a:solidFill>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الثانية ماستر:</a:t>
            </a:r>
            <a:r>
              <a:rPr lang="ar-DZ" sz="4000" b="1" dirty="0">
                <a:solidFill>
                  <a:srgbClr val="C00000"/>
                </a:solidFill>
                <a:effectLst>
                  <a:outerShdw blurRad="38100" dist="38100" dir="2700000" algn="tl">
                    <a:srgbClr val="C0C0C0"/>
                  </a:outerShdw>
                </a:effectLst>
                <a:latin typeface="Arial" pitchFamily="34" charset="0"/>
                <a:cs typeface="Arial" pitchFamily="34" charset="0"/>
              </a:rPr>
              <a:t> علوم وتقنيات النشاطات البدنية والرياضية </a:t>
            </a:r>
          </a:p>
          <a:p>
            <a:pPr algn="r" rtl="1" eaLnBrk="0" hangingPunct="0">
              <a:lnSpc>
                <a:spcPct val="150000"/>
              </a:lnSpc>
              <a:defRPr/>
            </a:pPr>
            <a:r>
              <a:rPr lang="ar-DZ" sz="4000" b="1" dirty="0">
                <a:solidFill>
                  <a:srgbClr val="C00000"/>
                </a:solidFill>
                <a:effectLst>
                  <a:outerShdw blurRad="38100" dist="38100" dir="2700000" algn="tl">
                    <a:srgbClr val="C0C0C0"/>
                  </a:outerShdw>
                </a:effectLst>
                <a:latin typeface="Arial" pitchFamily="34" charset="0"/>
                <a:cs typeface="Arial" pitchFamily="34" charset="0"/>
              </a:rPr>
              <a:t> </a:t>
            </a:r>
            <a:endParaRPr lang="fr-FR" sz="4000" b="1" dirty="0">
              <a:solidFill>
                <a:srgbClr val="C00000"/>
              </a:solidFill>
              <a:effectLst>
                <a:outerShdw blurRad="38100" dist="38100" dir="2700000" algn="tl">
                  <a:srgbClr val="C0C0C0"/>
                </a:outerShdw>
              </a:effectLst>
              <a:latin typeface="Arial" pitchFamily="34" charset="0"/>
              <a:cs typeface="Arial" pitchFamily="34" charset="0"/>
            </a:endParaRPr>
          </a:p>
        </p:txBody>
      </p:sp>
      <p:sp>
        <p:nvSpPr>
          <p:cNvPr id="2052" name="Rectangle 26"/>
          <p:cNvSpPr>
            <a:spLocks noChangeArrowheads="1"/>
          </p:cNvSpPr>
          <p:nvPr/>
        </p:nvSpPr>
        <p:spPr bwMode="auto">
          <a:xfrm>
            <a:off x="15932150" y="24188738"/>
            <a:ext cx="184150" cy="915987"/>
          </a:xfrm>
          <a:prstGeom prst="rect">
            <a:avLst/>
          </a:prstGeom>
          <a:noFill/>
          <a:ln w="9525">
            <a:noFill/>
            <a:miter lim="800000"/>
            <a:headEnd/>
            <a:tailEnd/>
          </a:ln>
        </p:spPr>
        <p:txBody>
          <a:bodyPr wrap="none" anchor="ctr">
            <a:spAutoFit/>
          </a:bodyPr>
          <a:lstStyle/>
          <a:p>
            <a:pPr rtl="1"/>
            <a:r>
              <a:rPr lang="en-US" sz="1800"/>
              <a:t/>
            </a:r>
            <a:br>
              <a:rPr lang="en-US" sz="1800"/>
            </a:br>
            <a:endParaRPr lang="en-US" sz="1800"/>
          </a:p>
          <a:p>
            <a:pPr eaLnBrk="0" hangingPunct="0"/>
            <a:endParaRPr lang="en-US" sz="1800"/>
          </a:p>
        </p:txBody>
      </p:sp>
      <p:sp>
        <p:nvSpPr>
          <p:cNvPr id="2053" name="Rectangle 27"/>
          <p:cNvSpPr>
            <a:spLocks noChangeArrowheads="1"/>
          </p:cNvSpPr>
          <p:nvPr/>
        </p:nvSpPr>
        <p:spPr bwMode="auto">
          <a:xfrm>
            <a:off x="15932150" y="25104725"/>
            <a:ext cx="184150" cy="641350"/>
          </a:xfrm>
          <a:prstGeom prst="rect">
            <a:avLst/>
          </a:prstGeom>
          <a:noFill/>
          <a:ln w="9525">
            <a:noFill/>
            <a:miter lim="800000"/>
            <a:headEnd/>
            <a:tailEnd/>
          </a:ln>
        </p:spPr>
        <p:txBody>
          <a:bodyPr wrap="none" anchor="ctr">
            <a:spAutoFit/>
          </a:bodyPr>
          <a:lstStyle/>
          <a:p>
            <a:pPr rtl="1"/>
            <a:endParaRPr lang="en-US" sz="1800"/>
          </a:p>
          <a:p>
            <a:pPr eaLnBrk="0" hangingPunct="0"/>
            <a:endParaRPr lang="en-US" sz="1800"/>
          </a:p>
        </p:txBody>
      </p:sp>
      <p:sp>
        <p:nvSpPr>
          <p:cNvPr id="2054" name="Rectangle 30"/>
          <p:cNvSpPr>
            <a:spLocks noChangeArrowheads="1"/>
          </p:cNvSpPr>
          <p:nvPr/>
        </p:nvSpPr>
        <p:spPr bwMode="auto">
          <a:xfrm>
            <a:off x="15932150" y="25746075"/>
            <a:ext cx="285750" cy="808038"/>
          </a:xfrm>
          <a:prstGeom prst="rect">
            <a:avLst/>
          </a:prstGeom>
          <a:noFill/>
          <a:ln w="9525">
            <a:noFill/>
            <a:miter lim="800000"/>
            <a:headEnd/>
            <a:tailEnd/>
          </a:ln>
        </p:spPr>
        <p:txBody>
          <a:bodyPr wrap="none" anchor="ctr">
            <a:spAutoFit/>
          </a:bodyPr>
          <a:lstStyle/>
          <a:p>
            <a:pPr rtl="1"/>
            <a:r>
              <a:rPr lang="ar-DZ" sz="2900"/>
              <a:t>.</a:t>
            </a:r>
            <a:endParaRPr lang="en-US" sz="1800"/>
          </a:p>
          <a:p>
            <a:pPr eaLnBrk="0" hangingPunct="0"/>
            <a:endParaRPr lang="en-US" sz="1800"/>
          </a:p>
        </p:txBody>
      </p:sp>
      <p:sp>
        <p:nvSpPr>
          <p:cNvPr id="2055" name="AutoShape 43"/>
          <p:cNvSpPr>
            <a:spLocks noChangeArrowheads="1"/>
          </p:cNvSpPr>
          <p:nvPr/>
        </p:nvSpPr>
        <p:spPr bwMode="auto">
          <a:xfrm>
            <a:off x="1260380" y="8886736"/>
            <a:ext cx="13373100" cy="1150937"/>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a:solidFill>
                  <a:srgbClr val="C00000"/>
                </a:solidFill>
              </a:rPr>
              <a:t>الإشكالية</a:t>
            </a:r>
            <a:r>
              <a:rPr lang="ar-DZ" b="1">
                <a:solidFill>
                  <a:srgbClr val="C00000"/>
                </a:solidFill>
              </a:rPr>
              <a:t>:</a:t>
            </a:r>
            <a:endParaRPr lang="en-US" b="1">
              <a:solidFill>
                <a:srgbClr val="C00000"/>
              </a:solidFill>
            </a:endParaRPr>
          </a:p>
        </p:txBody>
      </p:sp>
      <p:sp>
        <p:nvSpPr>
          <p:cNvPr id="2056" name="AutoShape 47"/>
          <p:cNvSpPr>
            <a:spLocks noChangeArrowheads="1"/>
          </p:cNvSpPr>
          <p:nvPr/>
        </p:nvSpPr>
        <p:spPr bwMode="auto">
          <a:xfrm>
            <a:off x="15626258" y="9001300"/>
            <a:ext cx="13139737" cy="1223962"/>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a:solidFill>
                  <a:srgbClr val="C00000"/>
                </a:solidFill>
              </a:rPr>
              <a:t>مقدمة</a:t>
            </a:r>
            <a:r>
              <a:rPr lang="ar-DZ" b="1">
                <a:solidFill>
                  <a:srgbClr val="C00000"/>
                </a:solidFill>
              </a:rPr>
              <a:t> :</a:t>
            </a:r>
            <a:endParaRPr lang="en-US" b="1">
              <a:solidFill>
                <a:srgbClr val="C00000"/>
              </a:solidFill>
            </a:endParaRPr>
          </a:p>
        </p:txBody>
      </p:sp>
      <p:sp>
        <p:nvSpPr>
          <p:cNvPr id="2057" name="AutoShape 50"/>
          <p:cNvSpPr>
            <a:spLocks noChangeArrowheads="1"/>
          </p:cNvSpPr>
          <p:nvPr/>
        </p:nvSpPr>
        <p:spPr bwMode="auto">
          <a:xfrm>
            <a:off x="6761106" y="26246170"/>
            <a:ext cx="18073814" cy="757238"/>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a:solidFill>
                  <a:srgbClr val="C00000"/>
                </a:solidFill>
              </a:rPr>
              <a:t>قائمة المراجع</a:t>
            </a:r>
            <a:endParaRPr lang="en-US" sz="6000" b="1">
              <a:solidFill>
                <a:srgbClr val="C00000"/>
              </a:solidFill>
            </a:endParaRPr>
          </a:p>
        </p:txBody>
      </p:sp>
      <p:sp>
        <p:nvSpPr>
          <p:cNvPr id="2058" name="Rectangle 69"/>
          <p:cNvSpPr>
            <a:spLocks noChangeArrowheads="1"/>
          </p:cNvSpPr>
          <p:nvPr/>
        </p:nvSpPr>
        <p:spPr bwMode="auto">
          <a:xfrm>
            <a:off x="2592810" y="7705156"/>
            <a:ext cx="26023887" cy="830997"/>
          </a:xfrm>
          <a:prstGeom prst="rect">
            <a:avLst/>
          </a:prstGeom>
          <a:noFill/>
          <a:ln w="9525">
            <a:solidFill>
              <a:schemeClr val="tx1"/>
            </a:solidFill>
            <a:miter lim="800000"/>
            <a:headEnd/>
            <a:tailEnd/>
          </a:ln>
        </p:spPr>
        <p:txBody>
          <a:bodyPr wrap="square" anchor="ctr">
            <a:spAutoFit/>
          </a:bodyPr>
          <a:lstStyle/>
          <a:p>
            <a:pPr algn="ctr" rtl="1"/>
            <a:r>
              <a:rPr lang="ar-DZ" sz="4800" b="1" dirty="0" smtClean="0">
                <a:solidFill>
                  <a:srgbClr val="002060"/>
                </a:solidFill>
              </a:rPr>
              <a:t>سمات الشخصية و علاقتها  بدافعية الانجاز لدى التلاميذ المشاركين في الرياضة المدرسية</a:t>
            </a:r>
            <a:endParaRPr lang="en-US" sz="4800" b="1" dirty="0">
              <a:solidFill>
                <a:srgbClr val="002060"/>
              </a:solidFill>
            </a:endParaRPr>
          </a:p>
        </p:txBody>
      </p:sp>
      <p:sp>
        <p:nvSpPr>
          <p:cNvPr id="2" name="Rectangle 73"/>
          <p:cNvSpPr>
            <a:spLocks noChangeArrowheads="1"/>
          </p:cNvSpPr>
          <p:nvPr/>
        </p:nvSpPr>
        <p:spPr bwMode="auto">
          <a:xfrm>
            <a:off x="1224658" y="23186876"/>
            <a:ext cx="23288788" cy="3231654"/>
          </a:xfrm>
          <a:prstGeom prst="rect">
            <a:avLst/>
          </a:prstGeom>
          <a:noFill/>
          <a:ln w="9525">
            <a:noFill/>
            <a:miter lim="800000"/>
            <a:headEnd/>
            <a:tailEnd/>
          </a:ln>
        </p:spPr>
        <p:txBody>
          <a:bodyPr wrap="square" anchor="ctr">
            <a:spAutoFit/>
          </a:bodyPr>
          <a:lstStyle/>
          <a:p>
            <a:pPr algn="r"/>
            <a:r>
              <a:rPr lang="ar-DZ" sz="4000" dirty="0" smtClean="0"/>
              <a:t> </a:t>
            </a:r>
            <a:r>
              <a:rPr lang="ar-IQ" sz="2400" dirty="0" smtClean="0"/>
              <a:t>إن </a:t>
            </a:r>
            <a:r>
              <a:rPr lang="ar-IQ" sz="2400" dirty="0" smtClean="0"/>
              <a:t>السمات الشخصية التي يتميز </a:t>
            </a:r>
            <a:r>
              <a:rPr lang="ar-IQ" sz="2400" dirty="0" err="1" smtClean="0"/>
              <a:t>بها</a:t>
            </a:r>
            <a:r>
              <a:rPr lang="ar-IQ" sz="2400" dirty="0" smtClean="0"/>
              <a:t> الفرد عن غيره من الافراد </a:t>
            </a:r>
            <a:r>
              <a:rPr lang="ar-IQ" sz="2400" dirty="0" err="1" smtClean="0"/>
              <a:t>الاخرين </a:t>
            </a:r>
            <a:r>
              <a:rPr lang="ar-IQ" sz="2400" dirty="0" smtClean="0"/>
              <a:t>،تؤثر على سلوكه وبالتالي فإن أفعالنا  و تصرفاتنا في أجزاء كثيرة منها سببها يعود إلى هذه السمات، أو لدرجة هذه السمات،وهو ما ينعكس على دافعية الانجاز لكل أفعالنا،وخاصة في المجال الرياضي.</a:t>
            </a:r>
            <a:endParaRPr lang="en-US" sz="2400" dirty="0" smtClean="0"/>
          </a:p>
          <a:p>
            <a:pPr algn="r"/>
            <a:r>
              <a:rPr lang="ar-IQ" sz="2400" dirty="0" smtClean="0"/>
              <a:t>ومنه فإن لاختلاف السمات الشخصية الاثر الواضح على دافعية الانجاز للتلاميذ المشاركين في الرياضة المدرسية.</a:t>
            </a:r>
            <a:endParaRPr lang="en-US" sz="2400" dirty="0" smtClean="0"/>
          </a:p>
          <a:p>
            <a:pPr rtl="1"/>
            <a:r>
              <a:rPr lang="ar-IQ" sz="2400" dirty="0" smtClean="0"/>
              <a:t> </a:t>
            </a:r>
            <a:endParaRPr lang="en-US" sz="2400" dirty="0" smtClean="0"/>
          </a:p>
          <a:p>
            <a:pPr algn="r" rtl="1"/>
            <a:endParaRPr lang="en-US" sz="2400" dirty="0" smtClean="0"/>
          </a:p>
          <a:p>
            <a:pPr algn="r" rtl="1"/>
            <a:r>
              <a:rPr lang="ar-SA" sz="4000" b="1" dirty="0" smtClean="0">
                <a:solidFill>
                  <a:srgbClr val="002060"/>
                </a:solidFill>
              </a:rPr>
              <a:t>...............................................................................................................................................................</a:t>
            </a:r>
            <a:endParaRPr lang="en-US" sz="3600" b="1" dirty="0">
              <a:solidFill>
                <a:srgbClr val="002060"/>
              </a:solidFill>
            </a:endParaRPr>
          </a:p>
          <a:p>
            <a:pPr algn="r" rtl="1"/>
            <a:endParaRPr lang="fr-FR" sz="2800" b="1" dirty="0"/>
          </a:p>
        </p:txBody>
      </p:sp>
      <p:sp>
        <p:nvSpPr>
          <p:cNvPr id="2061" name="Rectangle 74"/>
          <p:cNvSpPr>
            <a:spLocks noChangeArrowheads="1"/>
          </p:cNvSpPr>
          <p:nvPr/>
        </p:nvSpPr>
        <p:spPr bwMode="auto">
          <a:xfrm>
            <a:off x="10945738" y="27723380"/>
            <a:ext cx="18002375" cy="6247864"/>
          </a:xfrm>
          <a:prstGeom prst="rect">
            <a:avLst/>
          </a:prstGeom>
          <a:noFill/>
          <a:ln w="9525">
            <a:noFill/>
            <a:miter lim="800000"/>
            <a:headEnd/>
            <a:tailEnd/>
          </a:ln>
        </p:spPr>
        <p:txBody>
          <a:bodyPr wrap="square" anchor="ctr">
            <a:spAutoFit/>
          </a:bodyPr>
          <a:lstStyle/>
          <a:p>
            <a:pPr algn="r" rtl="1" eaLnBrk="0" hangingPunct="0">
              <a:tabLst>
                <a:tab pos="457200" algn="l"/>
              </a:tabLst>
            </a:pPr>
            <a:r>
              <a:rPr lang="ar-DZ" sz="4000" b="1" dirty="0">
                <a:solidFill>
                  <a:srgbClr val="C00000"/>
                </a:solidFill>
                <a:cs typeface="Times New Roman" pitchFamily="18" charset="0"/>
              </a:rPr>
              <a:t>باللغة العربية </a:t>
            </a:r>
            <a:r>
              <a:rPr lang="ar-DZ" sz="4000" b="1" dirty="0" smtClean="0">
                <a:solidFill>
                  <a:srgbClr val="C00000"/>
                </a:solidFill>
                <a:cs typeface="Times New Roman" pitchFamily="18" charset="0"/>
              </a:rPr>
              <a:t>:</a:t>
            </a:r>
            <a:r>
              <a:rPr lang="ar-SA" sz="2800" dirty="0" smtClean="0">
                <a:solidFill>
                  <a:srgbClr val="00B050"/>
                </a:solidFill>
              </a:rPr>
              <a:t>...</a:t>
            </a:r>
            <a:r>
              <a:rPr lang="fr-FR" sz="2800" dirty="0" smtClean="0"/>
              <a:t>  </a:t>
            </a:r>
            <a:endParaRPr lang="en-US" sz="2800" dirty="0" smtClean="0"/>
          </a:p>
          <a:p>
            <a:pPr algn="r"/>
            <a:r>
              <a:rPr lang="ar-SA" sz="2400" dirty="0" smtClean="0"/>
              <a:t>--أحمد زكي محمد و عثمان لبيب فراج-علم النفس التعليمي-</a:t>
            </a:r>
            <a:r>
              <a:rPr lang="ar-SA" sz="2400" dirty="0" err="1" smtClean="0"/>
              <a:t>ط1</a:t>
            </a:r>
            <a:r>
              <a:rPr lang="ar-SA" sz="2400" dirty="0" smtClean="0"/>
              <a:t>-مكتبة النهضة المعرفية- 1997- القاهرة</a:t>
            </a:r>
            <a:endParaRPr lang="en-US" sz="2400" dirty="0" smtClean="0"/>
          </a:p>
          <a:p>
            <a:pPr algn="r"/>
            <a:r>
              <a:rPr lang="ar-DZ" sz="2400" dirty="0" smtClean="0"/>
              <a:t>2_أمين أنور </a:t>
            </a:r>
            <a:r>
              <a:rPr lang="ar-DZ" sz="2400" dirty="0" err="1" smtClean="0"/>
              <a:t>الخولي</a:t>
            </a:r>
            <a:r>
              <a:rPr lang="ar-DZ" sz="2400" dirty="0" smtClean="0"/>
              <a:t> و </a:t>
            </a:r>
            <a:r>
              <a:rPr lang="ar-DZ" sz="2400" dirty="0" err="1" smtClean="0"/>
              <a:t>أخرون</a:t>
            </a:r>
            <a:r>
              <a:rPr lang="ar-DZ" sz="2400" dirty="0" smtClean="0"/>
              <a:t>-التربية الرياضية المدرسية: دليل معتم الفصل وطالب التربية العلمية-</a:t>
            </a:r>
            <a:r>
              <a:rPr lang="ar-DZ" sz="2400" dirty="0" err="1" smtClean="0"/>
              <a:t>ط4</a:t>
            </a:r>
            <a:r>
              <a:rPr lang="ar-DZ" sz="2400" dirty="0" smtClean="0"/>
              <a:t> -دار الفكر العربي- 1998- القاهرة.</a:t>
            </a:r>
            <a:endParaRPr lang="en-US" sz="2400" dirty="0" smtClean="0"/>
          </a:p>
          <a:p>
            <a:pPr algn="r"/>
            <a:r>
              <a:rPr lang="fr-FR" sz="2400" dirty="0" smtClean="0"/>
              <a:t>_3</a:t>
            </a:r>
            <a:r>
              <a:rPr lang="ar-DZ" sz="2400" dirty="0" smtClean="0"/>
              <a:t>سيد حمد غنيم-</a:t>
            </a:r>
            <a:r>
              <a:rPr lang="ar-DZ" sz="2400" u="sng" dirty="0" smtClean="0"/>
              <a:t>سيكولوجية </a:t>
            </a:r>
            <a:r>
              <a:rPr lang="ar-DZ" sz="2400" u="sng" dirty="0" err="1" smtClean="0"/>
              <a:t>الشخصية</a:t>
            </a:r>
            <a:r>
              <a:rPr lang="ar-DZ" sz="2400" dirty="0" err="1" smtClean="0"/>
              <a:t> </a:t>
            </a:r>
            <a:r>
              <a:rPr lang="ar-DZ" sz="2400" dirty="0" smtClean="0"/>
              <a:t>-دار النهضة </a:t>
            </a:r>
            <a:r>
              <a:rPr lang="ar-DZ" sz="2400" dirty="0" err="1" smtClean="0"/>
              <a:t>العربية-1975 </a:t>
            </a:r>
            <a:r>
              <a:rPr lang="ar-DZ" sz="2400" dirty="0" smtClean="0"/>
              <a:t>-القاهرة </a:t>
            </a:r>
            <a:endParaRPr lang="en-US" sz="2400" dirty="0" smtClean="0"/>
          </a:p>
          <a:p>
            <a:pPr algn="r"/>
            <a:r>
              <a:rPr lang="fr-FR" sz="2400" dirty="0" smtClean="0"/>
              <a:t>_4</a:t>
            </a:r>
            <a:r>
              <a:rPr lang="ar-DZ" sz="2400" dirty="0" smtClean="0"/>
              <a:t>محمد حسن </a:t>
            </a:r>
            <a:r>
              <a:rPr lang="ar-DZ" sz="2400" dirty="0" err="1" smtClean="0"/>
              <a:t>علاوي</a:t>
            </a:r>
            <a:r>
              <a:rPr lang="ar-DZ" sz="2400" dirty="0" smtClean="0"/>
              <a:t>- </a:t>
            </a:r>
            <a:r>
              <a:rPr lang="ar-DZ" sz="2400" u="sng" dirty="0" smtClean="0"/>
              <a:t>علم النفس الرياضي</a:t>
            </a:r>
            <a:r>
              <a:rPr lang="ar-DZ" sz="2400" dirty="0" smtClean="0"/>
              <a:t>-</a:t>
            </a:r>
            <a:r>
              <a:rPr lang="ar-DZ" sz="2400" dirty="0" err="1" smtClean="0"/>
              <a:t>ط8</a:t>
            </a:r>
            <a:r>
              <a:rPr lang="ar-DZ" sz="2400" dirty="0" smtClean="0"/>
              <a:t>- دار </a:t>
            </a:r>
            <a:r>
              <a:rPr lang="ar-DZ" sz="2400" dirty="0" err="1" smtClean="0"/>
              <a:t>المعارف </a:t>
            </a:r>
            <a:r>
              <a:rPr lang="ar-DZ" sz="2400" dirty="0" smtClean="0"/>
              <a:t>-1982-القاهرة</a:t>
            </a:r>
            <a:endParaRPr lang="en-US" sz="2400" dirty="0" smtClean="0"/>
          </a:p>
          <a:p>
            <a:pPr algn="r"/>
            <a:r>
              <a:rPr lang="fr-FR" sz="2400" dirty="0" smtClean="0"/>
              <a:t>_5 </a:t>
            </a:r>
            <a:r>
              <a:rPr lang="ar-SA" sz="2400" dirty="0" smtClean="0"/>
              <a:t>محمد السيد و محمد </a:t>
            </a:r>
            <a:r>
              <a:rPr lang="ar-SA" sz="2400" dirty="0" err="1" smtClean="0"/>
              <a:t>الزعيلاوي</a:t>
            </a:r>
            <a:r>
              <a:rPr lang="ar-SA" sz="2400" dirty="0" smtClean="0"/>
              <a:t>-</a:t>
            </a:r>
            <a:r>
              <a:rPr lang="ar-SA" sz="2400" u="sng" dirty="0" smtClean="0"/>
              <a:t>تربية المراهق بين الإسلام و علم النفس</a:t>
            </a:r>
            <a:r>
              <a:rPr lang="ar-SA" sz="2400" dirty="0" smtClean="0"/>
              <a:t>-رسالة دكتوراه-مؤسسة الكتب الثقافية-1994</a:t>
            </a:r>
            <a:endParaRPr lang="en-US" sz="2400" dirty="0" smtClean="0"/>
          </a:p>
          <a:p>
            <a:pPr algn="r"/>
            <a:r>
              <a:rPr lang="fr-FR" sz="2400" dirty="0" smtClean="0"/>
              <a:t>_6</a:t>
            </a:r>
            <a:r>
              <a:rPr lang="ar-SA" sz="2400" dirty="0" smtClean="0"/>
              <a:t>د.رمضان </a:t>
            </a:r>
            <a:r>
              <a:rPr lang="ar-SA" sz="2400" dirty="0" err="1" smtClean="0"/>
              <a:t>محمدالقذافي-</a:t>
            </a:r>
            <a:r>
              <a:rPr lang="ar-SA" sz="2400" u="sng" dirty="0" err="1" smtClean="0"/>
              <a:t>الشخصية </a:t>
            </a:r>
            <a:r>
              <a:rPr lang="ar-SA" sz="2400" u="sng" dirty="0" smtClean="0"/>
              <a:t>:نظرياتها و اختباراتها و أساليب قياسها</a:t>
            </a:r>
            <a:r>
              <a:rPr lang="ar-SA" sz="2400" dirty="0" smtClean="0"/>
              <a:t>-منشورات الجامعة المفتوحة-1993</a:t>
            </a:r>
            <a:endParaRPr lang="en-US" sz="2400" dirty="0" smtClean="0"/>
          </a:p>
          <a:p>
            <a:pPr algn="l">
              <a:tabLst>
                <a:tab pos="457200" algn="l"/>
              </a:tabLst>
            </a:pPr>
            <a:r>
              <a:rPr lang="ar-SA" sz="2400" dirty="0" smtClean="0">
                <a:solidFill>
                  <a:srgbClr val="00B050"/>
                </a:solidFill>
              </a:rPr>
              <a:t>..................................................................................................................................</a:t>
            </a:r>
            <a:endParaRPr lang="ar-SA" sz="2400" dirty="0">
              <a:solidFill>
                <a:srgbClr val="00B050"/>
              </a:solidFill>
            </a:endParaRPr>
          </a:p>
          <a:p>
            <a:pPr algn="r" rtl="1">
              <a:tabLst>
                <a:tab pos="457200" algn="l"/>
              </a:tabLst>
            </a:pPr>
            <a:r>
              <a:rPr lang="ar-SA" sz="2400" dirty="0">
                <a:solidFill>
                  <a:srgbClr val="00B050"/>
                </a:solidFill>
              </a:rPr>
              <a:t>..................................................................................................................................</a:t>
            </a:r>
          </a:p>
          <a:p>
            <a:pPr algn="r" rtl="1">
              <a:tabLst>
                <a:tab pos="457200" algn="l"/>
              </a:tabLst>
            </a:pPr>
            <a:r>
              <a:rPr lang="ar-SA" sz="2400" dirty="0">
                <a:solidFill>
                  <a:srgbClr val="00B050"/>
                </a:solidFill>
              </a:rPr>
              <a:t>..................................................................................................................................</a:t>
            </a:r>
          </a:p>
          <a:p>
            <a:pPr algn="r" rtl="1">
              <a:tabLst>
                <a:tab pos="457200" algn="l"/>
              </a:tabLst>
            </a:pPr>
            <a:r>
              <a:rPr lang="ar-SA" sz="2400" dirty="0">
                <a:solidFill>
                  <a:srgbClr val="00B050"/>
                </a:solidFill>
              </a:rPr>
              <a:t>..................................................................................................................................</a:t>
            </a:r>
          </a:p>
          <a:p>
            <a:pPr algn="r" rtl="1">
              <a:tabLst>
                <a:tab pos="457200" algn="l"/>
              </a:tabLst>
            </a:pPr>
            <a:r>
              <a:rPr lang="ar-SA" sz="2400" dirty="0">
                <a:solidFill>
                  <a:srgbClr val="00B050"/>
                </a:solidFill>
              </a:rPr>
              <a:t>..................................................................................................................................</a:t>
            </a:r>
          </a:p>
          <a:p>
            <a:pPr algn="r" rtl="1">
              <a:tabLst>
                <a:tab pos="457200" algn="l"/>
              </a:tabLst>
            </a:pPr>
            <a:r>
              <a:rPr lang="ar-SA" sz="2400" dirty="0">
                <a:solidFill>
                  <a:srgbClr val="00B050"/>
                </a:solidFill>
              </a:rPr>
              <a:t>..................................................................................................................................</a:t>
            </a:r>
          </a:p>
          <a:p>
            <a:pPr algn="r" rtl="1">
              <a:tabLst>
                <a:tab pos="457200" algn="l"/>
              </a:tabLst>
            </a:pPr>
            <a:r>
              <a:rPr lang="ar-SA" sz="2400" dirty="0">
                <a:solidFill>
                  <a:srgbClr val="00B050"/>
                </a:solidFill>
              </a:rPr>
              <a:t>..................................................................................................................................</a:t>
            </a:r>
          </a:p>
          <a:p>
            <a:pPr algn="r" rtl="1">
              <a:tabLst>
                <a:tab pos="457200" algn="l"/>
              </a:tabLst>
            </a:pPr>
            <a:r>
              <a:rPr lang="ar-SA" sz="2400" dirty="0">
                <a:solidFill>
                  <a:srgbClr val="00B050"/>
                </a:solidFill>
              </a:rPr>
              <a:t>..................................................................................................................................</a:t>
            </a:r>
          </a:p>
          <a:p>
            <a:pPr algn="r" rtl="1">
              <a:tabLst>
                <a:tab pos="457200" algn="l"/>
              </a:tabLst>
            </a:pPr>
            <a:endParaRPr lang="en-US" sz="2400" dirty="0"/>
          </a:p>
        </p:txBody>
      </p:sp>
      <p:sp>
        <p:nvSpPr>
          <p:cNvPr id="2062" name="Rectangle 69"/>
          <p:cNvSpPr>
            <a:spLocks noChangeArrowheads="1"/>
          </p:cNvSpPr>
          <p:nvPr/>
        </p:nvSpPr>
        <p:spPr bwMode="auto">
          <a:xfrm>
            <a:off x="7689850" y="111125"/>
            <a:ext cx="12573000" cy="4786313"/>
          </a:xfrm>
          <a:prstGeom prst="rect">
            <a:avLst/>
          </a:prstGeom>
          <a:noFill/>
          <a:ln w="9525">
            <a:solidFill>
              <a:schemeClr val="bg1"/>
            </a:solidFill>
            <a:miter lim="800000"/>
            <a:headEnd/>
            <a:tailEnd/>
          </a:ln>
        </p:spPr>
        <p:txBody>
          <a:bodyPr anchor="ctr">
            <a:spAutoFit/>
          </a:bodyPr>
          <a:lstStyle/>
          <a:p>
            <a:pPr algn="ctr" rtl="1">
              <a:spcAft>
                <a:spcPts val="1000"/>
              </a:spcAft>
            </a:pPr>
            <a:r>
              <a:rPr lang="ar-DZ" sz="7000" b="1" dirty="0">
                <a:latin typeface="Arabic Typesetting" pitchFamily="66" charset="-78"/>
                <a:cs typeface="Arabic Typesetting" pitchFamily="66" charset="-78"/>
              </a:rPr>
              <a:t>وزارة التعليم العالي و البحث العلمي</a:t>
            </a:r>
          </a:p>
          <a:p>
            <a:pPr algn="ctr" rtl="1">
              <a:spcAft>
                <a:spcPts val="1000"/>
              </a:spcAft>
            </a:pPr>
            <a:r>
              <a:rPr lang="ar-DZ" sz="7000" b="1" dirty="0">
                <a:latin typeface="Arabic Typesetting" pitchFamily="66" charset="-78"/>
                <a:cs typeface="Arabic Typesetting" pitchFamily="66" charset="-78"/>
              </a:rPr>
              <a:t>جامعة </a:t>
            </a:r>
            <a:r>
              <a:rPr lang="ar-SA" sz="7000" b="1" dirty="0">
                <a:latin typeface="Arabic Typesetting" pitchFamily="66" charset="-78"/>
                <a:cs typeface="Arabic Typesetting" pitchFamily="66" charset="-78"/>
              </a:rPr>
              <a:t>قاصدي </a:t>
            </a:r>
            <a:r>
              <a:rPr lang="ar-SA" sz="7000" b="1" dirty="0" err="1">
                <a:latin typeface="Arabic Typesetting" pitchFamily="66" charset="-78"/>
                <a:cs typeface="Arabic Typesetting" pitchFamily="66" charset="-78"/>
              </a:rPr>
              <a:t>مرباح</a:t>
            </a:r>
            <a:r>
              <a:rPr lang="ar-SA" sz="7000" b="1" dirty="0">
                <a:latin typeface="Arabic Typesetting" pitchFamily="66" charset="-78"/>
                <a:cs typeface="Arabic Typesetting" pitchFamily="66" charset="-78"/>
              </a:rPr>
              <a:t> -</a:t>
            </a:r>
            <a:r>
              <a:rPr lang="ar-SA" sz="7000" b="1" dirty="0" err="1">
                <a:latin typeface="Arabic Typesetting" pitchFamily="66" charset="-78"/>
                <a:cs typeface="Arabic Typesetting" pitchFamily="66" charset="-78"/>
              </a:rPr>
              <a:t>ورقلة</a:t>
            </a:r>
            <a:endParaRPr lang="fr-FR" sz="7000" b="1" dirty="0">
              <a:latin typeface="Arabic Typesetting" pitchFamily="66" charset="-78"/>
              <a:cs typeface="Arabic Typesetting" pitchFamily="66" charset="-78"/>
            </a:endParaRPr>
          </a:p>
          <a:p>
            <a:pPr algn="ctr" rtl="1">
              <a:spcAft>
                <a:spcPts val="1000"/>
              </a:spcAft>
            </a:pPr>
            <a:r>
              <a:rPr lang="ar-DZ" sz="7000" b="1" dirty="0">
                <a:latin typeface="Arabic Typesetting" pitchFamily="66" charset="-78"/>
                <a:cs typeface="Arabic Typesetting" pitchFamily="66" charset="-78"/>
              </a:rPr>
              <a:t>معهد علوم وتقنيات النشاطات البدنية و الرياضية</a:t>
            </a:r>
            <a:endParaRPr lang="fr-FR" sz="7000" b="1" dirty="0">
              <a:latin typeface="Arabic Typesetting" pitchFamily="66" charset="-78"/>
              <a:cs typeface="Arabic Typesetting" pitchFamily="66" charset="-78"/>
            </a:endParaRPr>
          </a:p>
          <a:p>
            <a:pPr algn="ctr" rtl="1">
              <a:spcAft>
                <a:spcPts val="1000"/>
              </a:spcAft>
            </a:pPr>
            <a:endParaRPr lang="fr-FR" sz="7000" b="1" dirty="0">
              <a:solidFill>
                <a:srgbClr val="00B050"/>
              </a:solidFill>
              <a:latin typeface="Euphemia" pitchFamily="34" charset="0"/>
              <a:cs typeface="Arabic Typesetting" pitchFamily="66" charset="-78"/>
            </a:endParaRPr>
          </a:p>
        </p:txBody>
      </p:sp>
      <p:sp>
        <p:nvSpPr>
          <p:cNvPr id="2067" name="TextBox 4"/>
          <p:cNvSpPr txBox="1">
            <a:spLocks noChangeArrowheads="1"/>
          </p:cNvSpPr>
          <p:nvPr/>
        </p:nvSpPr>
        <p:spPr bwMode="auto">
          <a:xfrm>
            <a:off x="15410234" y="10225436"/>
            <a:ext cx="13430344" cy="16527601"/>
          </a:xfrm>
          <a:prstGeom prst="rect">
            <a:avLst/>
          </a:prstGeom>
          <a:noFill/>
          <a:ln w="9525">
            <a:noFill/>
            <a:miter lim="800000"/>
            <a:headEnd/>
            <a:tailEnd/>
          </a:ln>
        </p:spPr>
        <p:txBody>
          <a:bodyPr wrap="square">
            <a:spAutoFit/>
          </a:bodyPr>
          <a:lstStyle/>
          <a:p>
            <a:pPr algn="r"/>
            <a:r>
              <a:rPr lang="en-US" sz="4000" dirty="0" smtClean="0"/>
              <a:t> </a:t>
            </a:r>
            <a:r>
              <a:rPr lang="ar-DZ" sz="2400" dirty="0" smtClean="0"/>
              <a:t>الإنسان كائن حي مركب فهو جسم و عقل و روح ومشاعر تتفاعل كلها معا لتبقى عليه حيا مستمتعا بحياته محققا لأهدافه، و الإنسان فوق كل هذا فهو قادر على التطور و الإنجاز، يستطيع أن يعدل من جسمه و حركاته و عقله و قدراته وروحه و مشاعره و </a:t>
            </a:r>
            <a:r>
              <a:rPr lang="ar-DZ" sz="2400" dirty="0" err="1" smtClean="0"/>
              <a:t>إنفعالاته</a:t>
            </a:r>
            <a:r>
              <a:rPr lang="ar-DZ" sz="2400" dirty="0" smtClean="0"/>
              <a:t> بما يكون في مجمله شخصية الفرد, ليعيش حياة هنيئة و </a:t>
            </a:r>
            <a:r>
              <a:rPr lang="ar-DZ" sz="2400" dirty="0" err="1" smtClean="0"/>
              <a:t>سعيدة.</a:t>
            </a:r>
            <a:r>
              <a:rPr lang="ar-DZ" sz="2400" dirty="0" smtClean="0"/>
              <a:t> </a:t>
            </a:r>
            <a:endParaRPr lang="en-US" sz="2400" dirty="0" smtClean="0"/>
          </a:p>
          <a:p>
            <a:pPr algn="r"/>
            <a:r>
              <a:rPr lang="ar-DZ" sz="2400" dirty="0" smtClean="0"/>
              <a:t>    وقد حضي موضوع الشخصية باهتمام كبير من قبل علماء النفس منذ النصف الأخير من هذا القرن فقد </a:t>
            </a:r>
            <a:r>
              <a:rPr lang="ar-DZ" sz="2400" dirty="0" err="1" smtClean="0"/>
              <a:t>عرفها"</a:t>
            </a:r>
            <a:r>
              <a:rPr lang="ar-DZ" sz="2400" dirty="0" smtClean="0"/>
              <a:t> </a:t>
            </a:r>
            <a:r>
              <a:rPr lang="en-US" sz="2400" dirty="0" smtClean="0"/>
              <a:t>Burt</a:t>
            </a:r>
            <a:r>
              <a:rPr lang="ar-DZ" sz="2400" dirty="0" smtClean="0"/>
              <a:t> " </a:t>
            </a:r>
            <a:r>
              <a:rPr lang="ar-DZ" sz="2400" dirty="0" err="1" smtClean="0"/>
              <a:t>بأنها </a:t>
            </a:r>
            <a:r>
              <a:rPr lang="ar-DZ" sz="2400" dirty="0" smtClean="0"/>
              <a:t>" ذلك النظام الكامل من النزاعات الثابتة نسبيا الجسمية والنفسية والتي تميز فردا معينا وتقرر الأساليب المميزة لتكيفه مع بيئته المادية </a:t>
            </a:r>
            <a:r>
              <a:rPr lang="ar-DZ" sz="2400" dirty="0" err="1" smtClean="0"/>
              <a:t>والاجتماعية'' .</a:t>
            </a:r>
            <a:endParaRPr lang="en-US" sz="2400" dirty="0" smtClean="0"/>
          </a:p>
          <a:p>
            <a:pPr algn="r"/>
            <a:r>
              <a:rPr lang="ar-DZ" sz="2400" dirty="0" smtClean="0"/>
              <a:t>     ومن الطبيعي أن اختلاف الأفراد في سماتهم الشخصية(الاستقلال الذاتي,الثقة بالنفس,مستوى الطموح, الاجتماعية,الاكتئاب,العدوانية) ينعكس على سلوكهم وبالتالي على أدائهم العقلي، البدني والنفسي و على </a:t>
            </a:r>
            <a:r>
              <a:rPr lang="ar-DZ" sz="2400" dirty="0" err="1" smtClean="0"/>
              <a:t>دافعيتهم</a:t>
            </a:r>
            <a:r>
              <a:rPr lang="ar-DZ" sz="2400" dirty="0" smtClean="0"/>
              <a:t> في الميدان الرياضي خاصة.</a:t>
            </a:r>
            <a:endParaRPr lang="en-US" sz="2400" dirty="0" smtClean="0"/>
          </a:p>
          <a:p>
            <a:pPr algn="r"/>
            <a:r>
              <a:rPr lang="ar-DZ" sz="2400" dirty="0" smtClean="0"/>
              <a:t>      بناءا عليه جاءت دراستنا هذه كمحاولة لدراسة العلاقة بين تأثير السمات الشخصية و دافعية الإنجاز، كما أردنا أن تكون دراستنا هذه من خلال سمات التلاميذ المشاركين في الرياضة المدرسية و التي تشكل بناء الشخصية حيث تدرس الشخصية كنظام متكامل من السمات الجسمية و العقلية و الاجتماعية و الانفعالية الثابتة نسبيا التي تميز كل فرد عن الآخر و تحدد أسلوب تعامله و تفاعله مع الآخرين و مع البيئة الاجتماعية المحيطة </a:t>
            </a:r>
            <a:r>
              <a:rPr lang="ar-DZ" sz="2400" dirty="0" err="1" smtClean="0"/>
              <a:t>به</a:t>
            </a:r>
            <a:r>
              <a:rPr lang="ar-DZ" sz="2400" dirty="0" smtClean="0"/>
              <a:t>.وهذا ما حاولنا توضيحه من خلال إخضاعنا لتلاميذ المرحلة الثانوية للدراسة,من أجل تحديد مدى تأثير السمات الفردية على دافعية </a:t>
            </a:r>
            <a:r>
              <a:rPr lang="ar-DZ" sz="2400" dirty="0" err="1" smtClean="0"/>
              <a:t>الانجاز.</a:t>
            </a:r>
            <a:r>
              <a:rPr lang="ar-DZ" sz="2400" dirty="0" smtClean="0"/>
              <a:t>  </a:t>
            </a:r>
            <a:endParaRPr lang="en-US" sz="2400" dirty="0" smtClean="0"/>
          </a:p>
          <a:p>
            <a:pPr algn="l"/>
            <a:r>
              <a:rPr lang="ar-DZ" sz="2400" dirty="0" err="1" smtClean="0">
                <a:latin typeface="Arial" pitchFamily="34" charset="0"/>
                <a:cs typeface="Arial" pitchFamily="34" charset="0"/>
              </a:rPr>
              <a:t>.......</a:t>
            </a:r>
            <a:r>
              <a:rPr lang="ar-SA" sz="2400" dirty="0" smtClean="0">
                <a:latin typeface="Arial" pitchFamily="34" charset="0"/>
                <a:cs typeface="Arial" pitchFamily="34" charset="0"/>
              </a:rPr>
              <a:t>...</a:t>
            </a:r>
            <a:r>
              <a:rPr lang="ar-DZ" sz="2400" dirty="0" smtClean="0">
                <a:latin typeface="Arial" pitchFamily="34" charset="0"/>
                <a:cs typeface="Arial" pitchFamily="34" charset="0"/>
              </a:rPr>
              <a:t>...........................</a:t>
            </a:r>
            <a:r>
              <a:rPr lang="ar-SA" sz="2400" dirty="0" smtClean="0">
                <a:latin typeface="Arial" pitchFamily="34" charset="0"/>
                <a:cs typeface="Arial" pitchFamily="34" charset="0"/>
              </a:rPr>
              <a:t>.............</a:t>
            </a:r>
            <a:endParaRPr lang="ar-DZ" sz="4000" dirty="0" smtClean="0">
              <a:latin typeface="Arial" pitchFamily="34" charset="0"/>
              <a:cs typeface="Arial" pitchFamily="34" charset="0"/>
            </a:endParaRPr>
          </a:p>
          <a:p>
            <a:pPr lvl="0" algn="r" rtl="1"/>
            <a:r>
              <a:rPr lang="ar-DZ" sz="4000" b="1" dirty="0" smtClean="0"/>
              <a:t>مخطط   الدراسة </a:t>
            </a:r>
            <a:endParaRPr lang="ar-DZ" sz="4000" b="1" dirty="0" smtClean="0"/>
          </a:p>
          <a:p>
            <a:pPr algn="r"/>
            <a:r>
              <a:rPr lang="ar-DZ" sz="2400" dirty="0" smtClean="0"/>
              <a:t>مقدمة </a:t>
            </a:r>
            <a:endParaRPr lang="en-US" sz="2400" dirty="0" smtClean="0"/>
          </a:p>
          <a:p>
            <a:pPr algn="r"/>
            <a:r>
              <a:rPr lang="ar-DZ" sz="2400" dirty="0" smtClean="0"/>
              <a:t>الباب الأول: الجانب النظري </a:t>
            </a:r>
            <a:endParaRPr lang="en-US" sz="2400" dirty="0" smtClean="0"/>
          </a:p>
          <a:p>
            <a:pPr algn="r"/>
            <a:r>
              <a:rPr lang="ar-DZ" sz="2400" dirty="0" smtClean="0"/>
              <a:t>الفصل </a:t>
            </a:r>
            <a:r>
              <a:rPr lang="ar-DZ" sz="2400" dirty="0" err="1" smtClean="0"/>
              <a:t>الأول </a:t>
            </a:r>
            <a:r>
              <a:rPr lang="ar-DZ" sz="2400" dirty="0" smtClean="0"/>
              <a:t>: مدخل عام لدراسة</a:t>
            </a:r>
            <a:endParaRPr lang="en-US" sz="2400" dirty="0" smtClean="0"/>
          </a:p>
          <a:p>
            <a:pPr algn="r"/>
            <a:r>
              <a:rPr lang="ar-DZ" sz="2400" dirty="0" smtClean="0"/>
              <a:t>الإشكالية </a:t>
            </a:r>
            <a:endParaRPr lang="en-US" sz="2400" dirty="0" smtClean="0"/>
          </a:p>
          <a:p>
            <a:pPr algn="r"/>
            <a:r>
              <a:rPr lang="ar-DZ" sz="2400" dirty="0" err="1" smtClean="0"/>
              <a:t>الفرضيات </a:t>
            </a:r>
            <a:r>
              <a:rPr lang="ar-DZ" sz="2400" dirty="0" smtClean="0"/>
              <a:t>( </a:t>
            </a:r>
            <a:r>
              <a:rPr lang="ar-DZ" sz="2400" dirty="0" err="1" smtClean="0"/>
              <a:t>العامة </a:t>
            </a:r>
            <a:r>
              <a:rPr lang="ar-DZ" sz="2400" dirty="0" smtClean="0"/>
              <a:t>، </a:t>
            </a:r>
            <a:r>
              <a:rPr lang="ar-DZ" sz="2400" dirty="0" err="1" smtClean="0"/>
              <a:t>الجزئية )</a:t>
            </a:r>
            <a:r>
              <a:rPr lang="ar-DZ" sz="2400" dirty="0" smtClean="0"/>
              <a:t> </a:t>
            </a:r>
            <a:endParaRPr lang="en-US" sz="2400" dirty="0" smtClean="0"/>
          </a:p>
          <a:p>
            <a:pPr algn="r"/>
            <a:r>
              <a:rPr lang="ar-DZ" sz="2400" dirty="0" smtClean="0"/>
              <a:t>أهمية الدراسة </a:t>
            </a:r>
            <a:endParaRPr lang="en-US" sz="2400" dirty="0" smtClean="0"/>
          </a:p>
          <a:p>
            <a:pPr algn="r"/>
            <a:r>
              <a:rPr lang="ar-DZ" sz="2400" dirty="0" smtClean="0"/>
              <a:t>تحديد المصطلحات </a:t>
            </a:r>
            <a:r>
              <a:rPr lang="ar-DZ" sz="2400" dirty="0" err="1" smtClean="0"/>
              <a:t>المفاهيم </a:t>
            </a:r>
            <a:r>
              <a:rPr lang="ar-DZ" sz="2400" dirty="0" smtClean="0"/>
              <a:t>( 1- </a:t>
            </a:r>
            <a:r>
              <a:rPr lang="ar-DZ" sz="2400" dirty="0" err="1" smtClean="0"/>
              <a:t>االسمة</a:t>
            </a:r>
            <a:r>
              <a:rPr lang="ar-DZ" sz="2400" dirty="0" smtClean="0"/>
              <a:t> </a:t>
            </a:r>
            <a:r>
              <a:rPr lang="ar-DZ" sz="2400" dirty="0" err="1" smtClean="0"/>
              <a:t>2 </a:t>
            </a:r>
            <a:r>
              <a:rPr lang="ar-DZ" sz="2400" dirty="0" smtClean="0"/>
              <a:t>-الشخصية  3- الدافعية 4-الرياضة </a:t>
            </a:r>
            <a:r>
              <a:rPr lang="ar-DZ" sz="2400" dirty="0" err="1" smtClean="0"/>
              <a:t>المدرسية )</a:t>
            </a:r>
            <a:endParaRPr lang="en-US" sz="2400" dirty="0" smtClean="0"/>
          </a:p>
          <a:p>
            <a:pPr algn="r"/>
            <a:r>
              <a:rPr lang="ar-DZ" sz="2400" dirty="0" smtClean="0"/>
              <a:t> الفصل </a:t>
            </a:r>
            <a:r>
              <a:rPr lang="ar-DZ" sz="2400" dirty="0" err="1" smtClean="0"/>
              <a:t>الثاني </a:t>
            </a:r>
            <a:r>
              <a:rPr lang="ar-DZ" sz="2400" dirty="0" smtClean="0"/>
              <a:t>: الدراسات السابقة </a:t>
            </a:r>
            <a:endParaRPr lang="en-US" sz="2400" dirty="0" smtClean="0"/>
          </a:p>
          <a:p>
            <a:pPr lvl="0" algn="r"/>
            <a:r>
              <a:rPr lang="ar-DZ" sz="2400" dirty="0" smtClean="0"/>
              <a:t>عرض الدراسات السابقة </a:t>
            </a:r>
            <a:endParaRPr lang="en-US" sz="2400" dirty="0" smtClean="0"/>
          </a:p>
          <a:p>
            <a:pPr lvl="0" algn="r"/>
            <a:r>
              <a:rPr lang="ar-DZ" sz="2400" dirty="0" smtClean="0"/>
              <a:t>نقد الدراسات  السابقة </a:t>
            </a:r>
            <a:endParaRPr lang="en-US" sz="2400" dirty="0" smtClean="0"/>
          </a:p>
          <a:p>
            <a:pPr algn="r"/>
            <a:r>
              <a:rPr lang="ar-DZ" sz="2400" dirty="0" smtClean="0"/>
              <a:t>الباب الثاني: الجانب التطبيقي</a:t>
            </a:r>
            <a:endParaRPr lang="en-US" sz="2400" dirty="0" smtClean="0"/>
          </a:p>
          <a:p>
            <a:pPr algn="r"/>
            <a:r>
              <a:rPr lang="ar-DZ" sz="2400" dirty="0" smtClean="0"/>
              <a:t>الفصل الأول:طرق و منهجية  الدراسة </a:t>
            </a:r>
            <a:endParaRPr lang="en-US" sz="2400" dirty="0" smtClean="0"/>
          </a:p>
          <a:p>
            <a:pPr algn="r"/>
            <a:r>
              <a:rPr lang="ar-DZ" sz="2400" dirty="0" smtClean="0"/>
              <a:t>المنهج المتبع</a:t>
            </a:r>
            <a:endParaRPr lang="en-US" sz="2400" dirty="0" smtClean="0"/>
          </a:p>
          <a:p>
            <a:pPr algn="r"/>
            <a:r>
              <a:rPr lang="ar-DZ" sz="2400" dirty="0" smtClean="0"/>
              <a:t>الدراسة الاستطلاعية</a:t>
            </a:r>
            <a:endParaRPr lang="en-US" sz="2400" dirty="0" smtClean="0"/>
          </a:p>
          <a:p>
            <a:pPr algn="r"/>
            <a:r>
              <a:rPr lang="ar-DZ" sz="2400" dirty="0" smtClean="0"/>
              <a:t>عينة البحث</a:t>
            </a:r>
            <a:endParaRPr lang="en-US" sz="2400" dirty="0" smtClean="0"/>
          </a:p>
          <a:p>
            <a:pPr algn="r"/>
            <a:r>
              <a:rPr lang="ar-DZ" sz="2400" dirty="0" smtClean="0"/>
              <a:t>متغيرات الدراسة </a:t>
            </a:r>
            <a:endParaRPr lang="en-US" sz="2400" dirty="0" smtClean="0"/>
          </a:p>
          <a:p>
            <a:pPr algn="r"/>
            <a:r>
              <a:rPr lang="ar-DZ" sz="2400" dirty="0" smtClean="0"/>
              <a:t>حدود الدراسة </a:t>
            </a:r>
            <a:endParaRPr lang="en-US" sz="2400" dirty="0" smtClean="0"/>
          </a:p>
          <a:p>
            <a:pPr algn="r"/>
            <a:r>
              <a:rPr lang="ar-DZ" sz="2400" dirty="0" smtClean="0"/>
              <a:t>أدوات جمع  البيانات </a:t>
            </a:r>
            <a:endParaRPr lang="en-US" sz="2400" dirty="0" smtClean="0"/>
          </a:p>
          <a:p>
            <a:pPr algn="r"/>
            <a:r>
              <a:rPr lang="ar-DZ" sz="2400" dirty="0" smtClean="0"/>
              <a:t>أساليب التحاليل  الاحصائية </a:t>
            </a:r>
            <a:endParaRPr lang="en-US" sz="2400" dirty="0" smtClean="0"/>
          </a:p>
          <a:p>
            <a:pPr algn="r"/>
            <a:r>
              <a:rPr lang="ar-DZ" sz="2400" dirty="0" smtClean="0"/>
              <a:t>الفصل الثاني:  عرض وتحليل النتائج</a:t>
            </a:r>
            <a:endParaRPr lang="en-US" sz="2400" dirty="0" smtClean="0"/>
          </a:p>
          <a:p>
            <a:pPr algn="r"/>
            <a:r>
              <a:rPr lang="ar-DZ" sz="2400" dirty="0" smtClean="0"/>
              <a:t> الاستنتاج </a:t>
            </a:r>
            <a:endParaRPr lang="en-US" sz="2400" dirty="0" smtClean="0"/>
          </a:p>
          <a:p>
            <a:pPr algn="r"/>
            <a:r>
              <a:rPr lang="ar-DZ" sz="2400" dirty="0" smtClean="0"/>
              <a:t>الخاتمة</a:t>
            </a:r>
            <a:endParaRPr lang="en-US" sz="2400" dirty="0" smtClean="0"/>
          </a:p>
          <a:p>
            <a:pPr rtl="1"/>
            <a:r>
              <a:rPr lang="en-US" sz="2400" dirty="0" smtClean="0"/>
              <a:t> </a:t>
            </a:r>
          </a:p>
          <a:p>
            <a:pPr rtl="1"/>
            <a:r>
              <a:rPr lang="en-US" sz="2400" dirty="0" smtClean="0"/>
              <a:t> </a:t>
            </a:r>
          </a:p>
          <a:p>
            <a:pPr lvl="0" algn="r" rtl="1"/>
            <a:endParaRPr lang="en-US" sz="2400" dirty="0" smtClean="0"/>
          </a:p>
          <a:p>
            <a:pPr indent="540000" algn="r" rtl="1">
              <a:defRPr/>
            </a:pPr>
            <a:endParaRPr lang="en-US" sz="3600" dirty="0">
              <a:latin typeface="Arial" pitchFamily="34" charset="0"/>
              <a:cs typeface="Arial" pitchFamily="34" charset="0"/>
            </a:endParaRPr>
          </a:p>
          <a:p>
            <a:pPr algn="r" rtl="1">
              <a:defRPr/>
            </a:pPr>
            <a:endParaRPr lang="ar-DZ" sz="4000" dirty="0">
              <a:latin typeface="Arial" pitchFamily="34" charset="0"/>
              <a:cs typeface="Arial" pitchFamily="34" charset="0"/>
            </a:endParaRPr>
          </a:p>
        </p:txBody>
      </p:sp>
      <p:sp>
        <p:nvSpPr>
          <p:cNvPr id="2068" name="TextBox 46"/>
          <p:cNvSpPr txBox="1">
            <a:spLocks noChangeArrowheads="1"/>
          </p:cNvSpPr>
          <p:nvPr/>
        </p:nvSpPr>
        <p:spPr bwMode="auto">
          <a:xfrm>
            <a:off x="792610" y="10297444"/>
            <a:ext cx="13358336" cy="21267360"/>
          </a:xfrm>
          <a:prstGeom prst="rect">
            <a:avLst/>
          </a:prstGeom>
          <a:noFill/>
          <a:ln w="9525">
            <a:noFill/>
            <a:miter lim="800000"/>
            <a:headEnd/>
            <a:tailEnd/>
          </a:ln>
        </p:spPr>
        <p:txBody>
          <a:bodyPr wrap="square">
            <a:spAutoFit/>
          </a:bodyPr>
          <a:lstStyle/>
          <a:p>
            <a:pPr algn="r" rtl="1"/>
            <a:r>
              <a:rPr lang="ar-DZ" sz="4000" b="1" dirty="0" smtClean="0"/>
              <a:t>01 - </a:t>
            </a:r>
            <a:r>
              <a:rPr lang="ar-DZ" sz="4000" b="1" dirty="0" err="1" smtClean="0"/>
              <a:t>الإشكالية:</a:t>
            </a:r>
            <a:r>
              <a:rPr lang="ar-DZ" sz="4000" b="1" dirty="0" smtClean="0"/>
              <a:t> </a:t>
            </a:r>
            <a:endParaRPr lang="ar-DZ" sz="4000" b="1" dirty="0" smtClean="0"/>
          </a:p>
          <a:p>
            <a:pPr algn="r"/>
            <a:r>
              <a:rPr lang="ar-DZ" sz="2400" dirty="0" smtClean="0"/>
              <a:t>تتعدد أسباب السلوك الانساني بين أسباب داخلية وأخرى خارجية,فإذا كانت البيئة المحيطة </a:t>
            </a:r>
            <a:r>
              <a:rPr lang="ar-DZ" sz="2400" dirty="0" err="1" smtClean="0"/>
              <a:t>بالانسان</a:t>
            </a:r>
            <a:r>
              <a:rPr lang="ar-DZ" sz="2400" dirty="0" smtClean="0"/>
              <a:t> تمثل الاسباب الخارجية فإن السمات الشخصية للفرد هي البيئة الداخلية، بمعنى أننا </a:t>
            </a:r>
            <a:r>
              <a:rPr lang="ar-DZ" sz="2400" dirty="0" err="1" smtClean="0"/>
              <a:t>لانستطيع</a:t>
            </a:r>
            <a:r>
              <a:rPr lang="ar-DZ" sz="2400" dirty="0" smtClean="0"/>
              <a:t> أن نتنبأ بما يمكن أن يقوم </a:t>
            </a:r>
            <a:r>
              <a:rPr lang="ar-DZ" sz="2400" dirty="0" err="1" smtClean="0"/>
              <a:t>به</a:t>
            </a:r>
            <a:r>
              <a:rPr lang="ar-DZ" sz="2400" dirty="0" smtClean="0"/>
              <a:t> الفرد في كل موقف من المواقف إذا عرفنا منبهات البيئة وحدها، وأثرها على الجهاز العصبي، بل لابد أن نعرف شيا عن حالته الداخلية، كان نعرف حاجاته وميوله واتجاهاته،وما ي</a:t>
            </a:r>
            <a:r>
              <a:rPr lang="ar-TN" sz="2400" dirty="0" smtClean="0"/>
              <a:t>خ</a:t>
            </a:r>
            <a:r>
              <a:rPr lang="ar-DZ" sz="2400" dirty="0" smtClean="0"/>
              <a:t>تلج نفسه من رغبات وما يسعى إلى تحقيقه من أهداف هذه العوامل مجتمعة هي </a:t>
            </a:r>
            <a:r>
              <a:rPr lang="ar-DZ" sz="2400" dirty="0" err="1" smtClean="0"/>
              <a:t>ماتسمى</a:t>
            </a:r>
            <a:r>
              <a:rPr lang="ar-DZ" sz="2400" dirty="0" smtClean="0"/>
              <a:t> بالدوافع.</a:t>
            </a:r>
            <a:endParaRPr lang="en-US" sz="2400" dirty="0" smtClean="0"/>
          </a:p>
          <a:p>
            <a:pPr algn="r"/>
            <a:r>
              <a:rPr lang="ar-DZ" sz="2400" dirty="0" smtClean="0"/>
              <a:t>وتتأثر الدوافع عند التلميذ بعدة عوامل يمكن أن تكون عوامل خارجية تتعلق بالمحيط والأسرة والمؤسسة التربوية، أو داخلية تتعلق بعوامل الشخصية وسماتها لهذا </a:t>
            </a:r>
            <a:r>
              <a:rPr lang="ar-DZ" sz="2400" dirty="0" err="1" smtClean="0"/>
              <a:t>التلميذ.</a:t>
            </a:r>
            <a:r>
              <a:rPr lang="ar-DZ" sz="2400" dirty="0" smtClean="0"/>
              <a:t> وتعتبر السمات أو الصفات الشخصية التي يحملها كل </a:t>
            </a:r>
            <a:r>
              <a:rPr lang="ar-DZ" sz="2400" dirty="0" err="1" smtClean="0"/>
              <a:t>تلميذ </a:t>
            </a:r>
            <a:r>
              <a:rPr lang="ar-DZ" sz="2400" dirty="0" smtClean="0"/>
              <a:t>(الاستقلال الذاتي،الثقة </a:t>
            </a:r>
            <a:r>
              <a:rPr lang="ar-DZ" sz="2400" dirty="0" err="1" smtClean="0"/>
              <a:t>بالنفس،الطموح،الاجتماعية </a:t>
            </a:r>
            <a:r>
              <a:rPr lang="ar-DZ" sz="2400" dirty="0" smtClean="0"/>
              <a:t>،الاكتئاب،العدوانية) ويختلف عن الآخرين هي إحدى هذه العوامل التي يمكن أن تؤثر في الأداء وفعاليته، وتدرس الشخصية كنظام متكامل من السمات الجسمية والعقلية والاجتماعية والانفعالية الثانية نسبيا والتي تميز الفرد عن غيره وتحدد أسلوب تعامله وتفاعله مع الآخرين ومع البيئة الاجتماعية المحيطة </a:t>
            </a:r>
            <a:r>
              <a:rPr lang="ar-DZ" sz="2400" dirty="0" err="1" smtClean="0"/>
              <a:t>به</a:t>
            </a:r>
            <a:r>
              <a:rPr lang="ar-DZ" sz="2400" dirty="0" smtClean="0"/>
              <a:t>، وهذا ما </a:t>
            </a:r>
            <a:r>
              <a:rPr lang="ar-DZ" sz="2400" dirty="0" err="1" smtClean="0"/>
              <a:t>يؤكده "</a:t>
            </a:r>
            <a:r>
              <a:rPr lang="fr-FR" sz="2400" dirty="0" err="1" smtClean="0"/>
              <a:t>Auport</a:t>
            </a:r>
            <a:r>
              <a:rPr lang="ar-DZ" sz="2400" dirty="0" smtClean="0"/>
              <a:t> 1961" في تعريفه للشخصية، إذ ينظر إلى السمات باعتبارها الوحدة الطبيعية لوصف الشخصية.</a:t>
            </a:r>
            <a:endParaRPr lang="en-US" sz="2400" dirty="0" smtClean="0"/>
          </a:p>
          <a:p>
            <a:pPr algn="r"/>
            <a:r>
              <a:rPr lang="ar-DZ" sz="2400" dirty="0" smtClean="0"/>
              <a:t>إن الفوارق في السمات الشخصية بين التلاميذ المشاركين في الرياضة المدرسية تؤثر في دافعية الانجاز </a:t>
            </a:r>
            <a:r>
              <a:rPr lang="ar-DZ" sz="2400" dirty="0" err="1" smtClean="0"/>
              <a:t>بالاضافة</a:t>
            </a:r>
            <a:r>
              <a:rPr lang="ar-DZ" sz="2400" dirty="0" smtClean="0"/>
              <a:t> للاختلاف في درجة  السمات وما له من تأثير في زيادة أو نقصان دافعية الانجاز.</a:t>
            </a:r>
            <a:endParaRPr lang="en-US" sz="2400" dirty="0" smtClean="0"/>
          </a:p>
          <a:p>
            <a:pPr algn="r"/>
            <a:r>
              <a:rPr lang="ar-DZ" sz="2400" dirty="0" smtClean="0"/>
              <a:t>ومن هنا نطرح التساؤلات التالية:</a:t>
            </a:r>
            <a:endParaRPr lang="en-US" sz="2400" dirty="0" smtClean="0"/>
          </a:p>
          <a:p>
            <a:pPr algn="r"/>
            <a:r>
              <a:rPr lang="ar-DZ" sz="2400" dirty="0" smtClean="0"/>
              <a:t>1_ ما هو </a:t>
            </a:r>
            <a:r>
              <a:rPr lang="ar-DZ" sz="2400" dirty="0" err="1" smtClean="0"/>
              <a:t>يأثير</a:t>
            </a:r>
            <a:r>
              <a:rPr lang="ar-DZ" sz="2400" dirty="0" smtClean="0"/>
              <a:t> السمات </a:t>
            </a:r>
            <a:r>
              <a:rPr lang="ar-DZ" sz="2400" dirty="0" err="1" smtClean="0"/>
              <a:t>الشخصية (</a:t>
            </a:r>
            <a:r>
              <a:rPr lang="ar-DZ" sz="2400" dirty="0" smtClean="0"/>
              <a:t>(الاستقلال الذاتي،الثقة </a:t>
            </a:r>
            <a:r>
              <a:rPr lang="ar-DZ" sz="2400" dirty="0" err="1" smtClean="0"/>
              <a:t>بالنفس،الطموح،الاجتماعية </a:t>
            </a:r>
            <a:r>
              <a:rPr lang="ar-DZ" sz="2400" dirty="0" smtClean="0"/>
              <a:t>،الاكتئاب،العدوانية) على دافعية الانجاز لدى التلاميذ المشاركين في الرياضة </a:t>
            </a:r>
            <a:r>
              <a:rPr lang="ar-DZ" sz="2400" dirty="0" err="1" smtClean="0"/>
              <a:t>المدرسية ؟</a:t>
            </a:r>
            <a:endParaRPr lang="en-US" sz="2400" dirty="0" smtClean="0"/>
          </a:p>
          <a:p>
            <a:pPr algn="r"/>
            <a:r>
              <a:rPr lang="ar-DZ" sz="2400" dirty="0" smtClean="0"/>
              <a:t>2_ هل تختلف درجة السمات الشخصية(الاستقلال الذاتي،الثقة </a:t>
            </a:r>
            <a:r>
              <a:rPr lang="ar-DZ" sz="2400" dirty="0" err="1" smtClean="0"/>
              <a:t>بالنفس،الطموح،الاجتماعية </a:t>
            </a:r>
            <a:r>
              <a:rPr lang="ar-DZ" sz="2400" dirty="0" smtClean="0"/>
              <a:t>،الاكتئاب،العدوانية) عند الفئة ذات دافعية الانجاز المرتفعة، عنه عند الفئة ذات دافعية الانجاز المنخفضة للرياضيين </a:t>
            </a:r>
            <a:r>
              <a:rPr lang="ar-DZ" sz="2400" dirty="0" err="1" smtClean="0"/>
              <a:t>المتمدرسين.</a:t>
            </a:r>
            <a:endParaRPr lang="en-US" sz="2400" dirty="0" smtClean="0"/>
          </a:p>
          <a:p>
            <a:pPr algn="r"/>
            <a:r>
              <a:rPr lang="ar-DZ" sz="4000" b="1" dirty="0" err="1" smtClean="0"/>
              <a:t>02</a:t>
            </a:r>
            <a:r>
              <a:rPr lang="ar-DZ" sz="4000" b="1" dirty="0" err="1" smtClean="0"/>
              <a:t>.</a:t>
            </a:r>
            <a:r>
              <a:rPr lang="ar-DZ" sz="4000" b="1" dirty="0" smtClean="0"/>
              <a:t> فرضيات </a:t>
            </a:r>
            <a:r>
              <a:rPr lang="ar-DZ" sz="4000" b="1" dirty="0" err="1" smtClean="0"/>
              <a:t>البحث:</a:t>
            </a:r>
            <a:r>
              <a:rPr lang="ar-DZ" sz="4000" b="1" dirty="0" smtClean="0"/>
              <a:t> </a:t>
            </a:r>
            <a:endParaRPr lang="en-US" sz="4000" b="1" dirty="0" smtClean="0"/>
          </a:p>
          <a:p>
            <a:pPr algn="r"/>
            <a:r>
              <a:rPr lang="ar-DZ" sz="2400" dirty="0" smtClean="0"/>
              <a:t>الفرضية العامة</a:t>
            </a:r>
            <a:endParaRPr lang="en-US" sz="2400" dirty="0" smtClean="0"/>
          </a:p>
          <a:p>
            <a:pPr algn="r"/>
            <a:r>
              <a:rPr lang="ar-DZ" sz="2400" dirty="0" smtClean="0"/>
              <a:t>توجد علاقة ارتباطيه ذات دلالة إحصائية بين كل السمات الشخصية و دافعية الانجاز لدى التلاميذ المشاركين في الرياضة المدرسية.</a:t>
            </a:r>
            <a:endParaRPr lang="en-US" sz="2400" dirty="0" smtClean="0"/>
          </a:p>
          <a:p>
            <a:pPr algn="r"/>
            <a:r>
              <a:rPr lang="ar-DZ" sz="2400" dirty="0" smtClean="0"/>
              <a:t>الفرضيات الجزئية:</a:t>
            </a:r>
            <a:endParaRPr lang="en-US" sz="2400" dirty="0" smtClean="0"/>
          </a:p>
          <a:p>
            <a:pPr lvl="0" algn="r"/>
            <a:r>
              <a:rPr lang="ar-DZ" sz="2400" dirty="0" smtClean="0"/>
              <a:t>توجد علاقة </a:t>
            </a:r>
            <a:r>
              <a:rPr lang="ar-DZ" sz="2400" dirty="0" err="1" smtClean="0"/>
              <a:t>إرتباطية</a:t>
            </a:r>
            <a:r>
              <a:rPr lang="ar-DZ" sz="2400" dirty="0" smtClean="0"/>
              <a:t> موجبة بين السمات الشخصية و دافعية الانجاز لدى التلاميذ المشاركين في الرياضة المدرسية.</a:t>
            </a:r>
            <a:endParaRPr lang="en-US" sz="2400" dirty="0" smtClean="0"/>
          </a:p>
          <a:p>
            <a:pPr algn="r" rtl="1"/>
            <a:r>
              <a:rPr lang="ar-DZ" sz="2400" dirty="0" smtClean="0"/>
              <a:t>هناك فروق ذات دلالة إحصائية  لدرجة السمات الشخصية ودرجة دافعية الانجاز  </a:t>
            </a:r>
            <a:endParaRPr lang="en-US" sz="2400" dirty="0" smtClean="0"/>
          </a:p>
          <a:p>
            <a:pPr algn="r"/>
            <a:r>
              <a:rPr lang="ar-DZ" sz="4000" b="1" dirty="0" smtClean="0"/>
              <a:t>03-أهمية </a:t>
            </a:r>
            <a:r>
              <a:rPr lang="ar-DZ" sz="4000" b="1" dirty="0" err="1" smtClean="0"/>
              <a:t>الدراسة:</a:t>
            </a:r>
            <a:endParaRPr lang="ar-DZ" sz="4000" b="1" dirty="0" smtClean="0"/>
          </a:p>
          <a:p>
            <a:pPr algn="r"/>
            <a:r>
              <a:rPr lang="ar-DZ" sz="2400" dirty="0" smtClean="0"/>
              <a:t>تعد دراسة السمات </a:t>
            </a:r>
            <a:r>
              <a:rPr lang="ar-DZ" sz="2400" dirty="0" err="1" smtClean="0"/>
              <a:t>الشخصية </a:t>
            </a:r>
            <a:r>
              <a:rPr lang="ar-DZ" sz="2400" dirty="0" smtClean="0"/>
              <a:t>(الاستقلال الذاتي،الثقة </a:t>
            </a:r>
            <a:r>
              <a:rPr lang="ar-DZ" sz="2400" dirty="0" err="1" smtClean="0"/>
              <a:t>بالنفس،الطموح،الاجتماعية </a:t>
            </a:r>
            <a:r>
              <a:rPr lang="ar-DZ" sz="2400" dirty="0" smtClean="0"/>
              <a:t>،الاكتئاب،العدوانية) من أهم الدراسات النفسية المعاصرة وهي التي يكون فيها الفرد موضوع الدراسة، فتحديد سمات شخصية الإنسان بصورة موضوعية ودقيقة يعد من الأمور البالغة الأهمية في فهم الشخصية الإنسانية و السلوك بصورة عامة.</a:t>
            </a:r>
            <a:endParaRPr lang="en-US" sz="2400" dirty="0" smtClean="0"/>
          </a:p>
          <a:p>
            <a:pPr algn="r" rtl="1"/>
            <a:r>
              <a:rPr lang="ar-DZ" sz="2400" dirty="0" smtClean="0"/>
              <a:t>لذا فإننا نسعى لدراسة تأثير هذه السمات الشخصية على دافعية الانجاز و كذلك مدى تأثير درجة هذه السمات الشخصية على درجة انخفاض او ارتفاع دافعية الانجاز لدى التلاميذ المشاركين في الرياضة </a:t>
            </a:r>
            <a:r>
              <a:rPr lang="ar-DZ" sz="2400" dirty="0" err="1" smtClean="0"/>
              <a:t>المدرسية.</a:t>
            </a:r>
            <a:r>
              <a:rPr lang="ar-DZ" sz="2400" dirty="0" smtClean="0"/>
              <a:t>  </a:t>
            </a:r>
            <a:endParaRPr lang="en-US" sz="2400" dirty="0" smtClean="0"/>
          </a:p>
          <a:p>
            <a:pPr rtl="1"/>
            <a:r>
              <a:rPr lang="ar-DZ" sz="4000" dirty="0" smtClean="0"/>
              <a:t> </a:t>
            </a:r>
            <a:endParaRPr lang="en-US" sz="4000" dirty="0" smtClean="0"/>
          </a:p>
          <a:p>
            <a:pPr rtl="1"/>
            <a:r>
              <a:rPr lang="ar-DZ" sz="4000" dirty="0" smtClean="0"/>
              <a:t> </a:t>
            </a:r>
            <a:endParaRPr lang="en-US" sz="4000" dirty="0" smtClean="0"/>
          </a:p>
          <a:p>
            <a:pPr rtl="1"/>
            <a:r>
              <a:rPr lang="ar-DZ" sz="4000" dirty="0" smtClean="0"/>
              <a:t> </a:t>
            </a:r>
            <a:endParaRPr lang="en-US" sz="4000" dirty="0" smtClean="0"/>
          </a:p>
          <a:p>
            <a:pPr rtl="1"/>
            <a:r>
              <a:rPr lang="ar-DZ" sz="4000" dirty="0" smtClean="0"/>
              <a:t> </a:t>
            </a:r>
            <a:endParaRPr lang="en-US" sz="4000" dirty="0" smtClean="0"/>
          </a:p>
          <a:p>
            <a:pPr rtl="1"/>
            <a:r>
              <a:rPr lang="ar-DZ" sz="4000" dirty="0" smtClean="0"/>
              <a:t> </a:t>
            </a:r>
            <a:endParaRPr lang="en-US" sz="4000" dirty="0" smtClean="0"/>
          </a:p>
          <a:p>
            <a:pPr rtl="1"/>
            <a:r>
              <a:rPr lang="ar-DZ" sz="4000" dirty="0" smtClean="0"/>
              <a:t> </a:t>
            </a:r>
            <a:endParaRPr lang="en-US" sz="4000" dirty="0" smtClean="0"/>
          </a:p>
          <a:p>
            <a:pPr rtl="1"/>
            <a:r>
              <a:rPr lang="ar-DZ" sz="4000" dirty="0" smtClean="0"/>
              <a:t> </a:t>
            </a:r>
            <a:endParaRPr lang="en-US" sz="4000" dirty="0" smtClean="0"/>
          </a:p>
          <a:p>
            <a:pPr rtl="1"/>
            <a:r>
              <a:rPr lang="ar-DZ" sz="4000" dirty="0" smtClean="0"/>
              <a:t> </a:t>
            </a:r>
            <a:endParaRPr lang="en-US" sz="4000" dirty="0" smtClean="0"/>
          </a:p>
          <a:p>
            <a:pPr rtl="1"/>
            <a:r>
              <a:rPr lang="ar-DZ" sz="4000" dirty="0" smtClean="0"/>
              <a:t> </a:t>
            </a:r>
            <a:endParaRPr lang="en-US" sz="4000" dirty="0" smtClean="0"/>
          </a:p>
          <a:p>
            <a:pPr rtl="1"/>
            <a:r>
              <a:rPr lang="ar-DZ" sz="4000" dirty="0" smtClean="0"/>
              <a:t> </a:t>
            </a:r>
            <a:endParaRPr lang="en-US" sz="4000" dirty="0" smtClean="0"/>
          </a:p>
          <a:p>
            <a:pPr rtl="1"/>
            <a:r>
              <a:rPr lang="ar-DZ" sz="4000" dirty="0" smtClean="0"/>
              <a:t> </a:t>
            </a:r>
            <a:endParaRPr lang="en-US" sz="4000" dirty="0" smtClean="0"/>
          </a:p>
          <a:p>
            <a:pPr rtl="1"/>
            <a:r>
              <a:rPr lang="ar-DZ" sz="4000" dirty="0" smtClean="0"/>
              <a:t> </a:t>
            </a:r>
            <a:endParaRPr lang="en-US" sz="4000" dirty="0" smtClean="0"/>
          </a:p>
          <a:p>
            <a:pPr rtl="1"/>
            <a:r>
              <a:rPr lang="ar-DZ" sz="4000" dirty="0" smtClean="0"/>
              <a:t> </a:t>
            </a:r>
            <a:endParaRPr lang="en-US" sz="4000" dirty="0" smtClean="0"/>
          </a:p>
          <a:p>
            <a:pPr rtl="1"/>
            <a:r>
              <a:rPr lang="ar-DZ" sz="4000" dirty="0" smtClean="0"/>
              <a:t> </a:t>
            </a:r>
            <a:endParaRPr lang="en-US" sz="4000" dirty="0" smtClean="0"/>
          </a:p>
          <a:p>
            <a:pPr algn="r" rtl="1"/>
            <a:endParaRPr lang="en-US" sz="4000" dirty="0" smtClean="0"/>
          </a:p>
        </p:txBody>
      </p:sp>
      <p:sp>
        <p:nvSpPr>
          <p:cNvPr id="2065" name="AutoShape 50"/>
          <p:cNvSpPr>
            <a:spLocks noChangeArrowheads="1"/>
          </p:cNvSpPr>
          <p:nvPr/>
        </p:nvSpPr>
        <p:spPr bwMode="auto">
          <a:xfrm>
            <a:off x="1584698" y="22394788"/>
            <a:ext cx="22788722" cy="866775"/>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a:solidFill>
                  <a:srgbClr val="C00000"/>
                </a:solidFill>
              </a:rPr>
              <a:t>خلاصة</a:t>
            </a:r>
            <a:endParaRPr lang="en-US" sz="6000" b="1" dirty="0">
              <a:solidFill>
                <a:srgbClr val="C00000"/>
              </a:solidFill>
            </a:endParaRPr>
          </a:p>
        </p:txBody>
      </p:sp>
      <p:pic>
        <p:nvPicPr>
          <p:cNvPr id="3" name="Picture 3" descr="J:\UKM.jpg"/>
          <p:cNvPicPr>
            <a:picLocks noChangeAspect="1" noChangeArrowheads="1"/>
          </p:cNvPicPr>
          <p:nvPr/>
        </p:nvPicPr>
        <p:blipFill>
          <a:blip r:embed="rId2" cstate="print"/>
          <a:srcRect/>
          <a:stretch>
            <a:fillRect/>
          </a:stretch>
        </p:blipFill>
        <p:spPr bwMode="auto">
          <a:xfrm>
            <a:off x="1046163" y="742950"/>
            <a:ext cx="6092825" cy="2528888"/>
          </a:xfrm>
          <a:prstGeom prst="rect">
            <a:avLst/>
          </a:prstGeom>
          <a:noFill/>
          <a:ln w="9525">
            <a:noFill/>
            <a:miter lim="800000"/>
            <a:headEnd/>
            <a:tailEnd/>
          </a:ln>
        </p:spPr>
      </p:pic>
      <p:sp>
        <p:nvSpPr>
          <p:cNvPr id="4" name="Rectangle 74"/>
          <p:cNvSpPr>
            <a:spLocks noChangeArrowheads="1"/>
          </p:cNvSpPr>
          <p:nvPr/>
        </p:nvSpPr>
        <p:spPr bwMode="auto">
          <a:xfrm>
            <a:off x="1728714" y="27651372"/>
            <a:ext cx="8501026" cy="14250055"/>
          </a:xfrm>
          <a:prstGeom prst="rect">
            <a:avLst/>
          </a:prstGeom>
          <a:noFill/>
          <a:ln w="9525">
            <a:noFill/>
            <a:miter lim="800000"/>
            <a:headEnd/>
            <a:tailEnd/>
          </a:ln>
        </p:spPr>
        <p:txBody>
          <a:bodyPr wrap="square" anchor="ctr">
            <a:spAutoFit/>
          </a:bodyPr>
          <a:lstStyle/>
          <a:p>
            <a:pPr algn="r" rtl="1" eaLnBrk="0" hangingPunct="0">
              <a:tabLst>
                <a:tab pos="457200" algn="l"/>
              </a:tabLst>
            </a:pPr>
            <a:r>
              <a:rPr lang="ar-DZ" sz="4000" b="1" dirty="0">
                <a:solidFill>
                  <a:srgbClr val="C00000"/>
                </a:solidFill>
                <a:cs typeface="Times New Roman" pitchFamily="18" charset="0"/>
              </a:rPr>
              <a:t>باللغة الأجنبية:</a:t>
            </a:r>
          </a:p>
          <a:p>
            <a:pPr rtl="1"/>
            <a:r>
              <a:rPr lang="fr-FR" sz="4000" dirty="0"/>
              <a:t>.</a:t>
            </a:r>
            <a:r>
              <a:rPr lang="ar-SA" sz="2800" dirty="0">
                <a:solidFill>
                  <a:srgbClr val="00B050"/>
                </a:solidFill>
              </a:rPr>
              <a:t> </a:t>
            </a:r>
            <a:r>
              <a:rPr lang="ar-SA" sz="2800" dirty="0" smtClean="0">
                <a:solidFill>
                  <a:srgbClr val="00B050"/>
                </a:solidFill>
              </a:rPr>
              <a:t>.......................................................................</a:t>
            </a:r>
            <a:r>
              <a:rPr lang="en-GB" sz="2800" dirty="0" smtClean="0"/>
              <a:t> -Sage. G –An </a:t>
            </a:r>
            <a:r>
              <a:rPr lang="en-GB" sz="2800" dirty="0" err="1" smtClean="0"/>
              <a:t>asseessement</a:t>
            </a:r>
            <a:r>
              <a:rPr lang="en-GB" sz="2800" dirty="0" smtClean="0"/>
              <a:t> of personality profiles and </a:t>
            </a:r>
            <a:r>
              <a:rPr lang="en-GB" sz="2800" dirty="0" err="1" smtClean="0"/>
              <a:t>withim</a:t>
            </a:r>
            <a:r>
              <a:rPr lang="en-GB" sz="2800" dirty="0" smtClean="0"/>
              <a:t> </a:t>
            </a:r>
            <a:r>
              <a:rPr lang="en-GB" sz="2800" dirty="0" err="1" smtClean="0"/>
              <a:t>intercollegiat</a:t>
            </a:r>
            <a:r>
              <a:rPr lang="en-GB" sz="2800" dirty="0" smtClean="0"/>
              <a:t> athletes from  </a:t>
            </a:r>
            <a:r>
              <a:rPr lang="en-GB" sz="2800" dirty="0" err="1" smtClean="0"/>
              <a:t>differents</a:t>
            </a:r>
            <a:r>
              <a:rPr lang="en-GB" sz="2800" dirty="0" smtClean="0"/>
              <a:t> sport  - psychology of sports may field-</a:t>
            </a:r>
            <a:r>
              <a:rPr lang="en-GB" sz="2800" dirty="0" err="1" smtClean="0"/>
              <a:t>publishging</a:t>
            </a:r>
            <a:r>
              <a:rPr lang="en-GB" sz="2800" dirty="0" smtClean="0"/>
              <a:t> company-1976.</a:t>
            </a:r>
            <a:endParaRPr lang="en-US" sz="2800" dirty="0" smtClean="0"/>
          </a:p>
          <a:p>
            <a:pPr rtl="1"/>
            <a:r>
              <a:rPr lang="fr-FR" sz="2800" dirty="0" smtClean="0"/>
              <a:t>-THIL(E) THOMAS(R)- L'éducateur sportif préparation au brevet d'état-Paris- 2000.</a:t>
            </a:r>
            <a:endParaRPr lang="en-US" sz="2800" dirty="0" smtClean="0"/>
          </a:p>
          <a:p>
            <a:pPr rtl="1"/>
            <a:r>
              <a:rPr lang="ar-DZ" sz="2800" dirty="0" smtClean="0"/>
              <a:t> </a:t>
            </a:r>
            <a:endParaRPr lang="en-US" sz="2800" dirty="0" smtClean="0"/>
          </a:p>
          <a:p>
            <a:pPr rtl="1"/>
            <a:r>
              <a:rPr lang="ar-DZ" sz="2800" dirty="0" smtClean="0"/>
              <a:t> </a:t>
            </a:r>
            <a:endParaRPr lang="en-US" sz="2800" dirty="0" smtClean="0"/>
          </a:p>
          <a:p>
            <a:pPr>
              <a:tabLst>
                <a:tab pos="457200" algn="l"/>
              </a:tabLst>
            </a:pPr>
            <a:r>
              <a:rPr lang="ar-SA" sz="2800" dirty="0" err="1" smtClean="0">
                <a:solidFill>
                  <a:srgbClr val="00B050"/>
                </a:solidFill>
              </a:rPr>
              <a:t>...........................................................</a:t>
            </a:r>
            <a:r>
              <a:rPr lang="ar-SA" sz="2800" dirty="0" smtClean="0">
                <a:solidFill>
                  <a:srgbClr val="00B050"/>
                </a:solidFill>
              </a:rPr>
              <a:t> </a:t>
            </a:r>
            <a:r>
              <a:rPr lang="ar-SA" sz="2800" dirty="0">
                <a:solidFill>
                  <a:srgbClr val="00B050"/>
                </a:solidFill>
              </a:rPr>
              <a:t>..................................................................................................................................</a:t>
            </a:r>
          </a:p>
          <a:p>
            <a:pPr>
              <a:tabLst>
                <a:tab pos="457200" algn="l"/>
              </a:tabLst>
            </a:pPr>
            <a:r>
              <a:rPr lang="ar-SA" sz="2800" dirty="0" smtClean="0">
                <a:solidFill>
                  <a:srgbClr val="00B050"/>
                </a:solidFill>
              </a:rPr>
              <a:t>................................................................ ..................................................................</a:t>
            </a:r>
            <a:endParaRPr lang="ar-SA" sz="2800" dirty="0">
              <a:solidFill>
                <a:srgbClr val="00B050"/>
              </a:solidFill>
            </a:endParaRPr>
          </a:p>
          <a:p>
            <a:pPr>
              <a:tabLst>
                <a:tab pos="457200" algn="l"/>
              </a:tabLst>
            </a:pPr>
            <a:r>
              <a:rPr lang="ar-SA" sz="2800" dirty="0">
                <a:solidFill>
                  <a:srgbClr val="00B050"/>
                </a:solidFill>
              </a:rPr>
              <a:t>..................................................................................................................................</a:t>
            </a:r>
          </a:p>
          <a:p>
            <a:pPr>
              <a:tabLst>
                <a:tab pos="457200" algn="l"/>
              </a:tabLst>
            </a:pPr>
            <a:r>
              <a:rPr lang="ar-SA" sz="2800" dirty="0">
                <a:solidFill>
                  <a:srgbClr val="00B050"/>
                </a:solidFill>
              </a:rPr>
              <a:t>..................................................................................................................................</a:t>
            </a:r>
          </a:p>
          <a:p>
            <a:pPr>
              <a:tabLst>
                <a:tab pos="457200" algn="l"/>
              </a:tabLst>
            </a:pPr>
            <a:r>
              <a:rPr lang="ar-SA" sz="2800" dirty="0">
                <a:solidFill>
                  <a:srgbClr val="00B050"/>
                </a:solidFill>
              </a:rPr>
              <a:t>..................................................................................................................................</a:t>
            </a:r>
          </a:p>
          <a:p>
            <a:pPr>
              <a:tabLst>
                <a:tab pos="457200" algn="l"/>
              </a:tabLst>
            </a:pPr>
            <a:r>
              <a:rPr lang="ar-SA" sz="2800" dirty="0">
                <a:solidFill>
                  <a:srgbClr val="00B050"/>
                </a:solidFill>
              </a:rPr>
              <a:t>..................................................................................................................................</a:t>
            </a:r>
          </a:p>
          <a:p>
            <a:pPr>
              <a:tabLst>
                <a:tab pos="457200" algn="l"/>
              </a:tabLst>
            </a:pPr>
            <a:r>
              <a:rPr lang="ar-SA" sz="2800" dirty="0">
                <a:solidFill>
                  <a:srgbClr val="00B050"/>
                </a:solidFill>
              </a:rPr>
              <a:t>..................................................................................................................................</a:t>
            </a:r>
          </a:p>
          <a:p>
            <a:pPr>
              <a:tabLst>
                <a:tab pos="457200" algn="l"/>
              </a:tabLst>
            </a:pPr>
            <a:r>
              <a:rPr lang="ar-SA" sz="2800" dirty="0">
                <a:solidFill>
                  <a:srgbClr val="00B050"/>
                </a:solidFill>
              </a:rPr>
              <a:t>..................................................................................................................................</a:t>
            </a:r>
          </a:p>
          <a:p>
            <a:pPr>
              <a:tabLst>
                <a:tab pos="457200" algn="l"/>
              </a:tabLst>
            </a:pPr>
            <a:r>
              <a:rPr lang="ar-SA" sz="2800" dirty="0">
                <a:solidFill>
                  <a:srgbClr val="00B050"/>
                </a:solidFill>
              </a:rPr>
              <a:t>..................................................................................................................................</a:t>
            </a:r>
          </a:p>
          <a:p>
            <a:pPr>
              <a:tabLst>
                <a:tab pos="457200" algn="l"/>
              </a:tabLst>
            </a:pPr>
            <a:r>
              <a:rPr lang="ar-SA" sz="2800" dirty="0">
                <a:solidFill>
                  <a:srgbClr val="00B050"/>
                </a:solidFill>
              </a:rPr>
              <a:t>..................................................................................................................................</a:t>
            </a:r>
          </a:p>
          <a:p>
            <a:pPr>
              <a:tabLst>
                <a:tab pos="457200" algn="l"/>
              </a:tabLst>
            </a:pPr>
            <a:endParaRPr lang="ar-SA" sz="2800" dirty="0">
              <a:solidFill>
                <a:srgbClr val="00B050"/>
              </a:solidFill>
            </a:endParaRPr>
          </a:p>
        </p:txBody>
      </p:sp>
      <p:pic>
        <p:nvPicPr>
          <p:cNvPr id="1026" name="Picture 2"/>
          <p:cNvPicPr>
            <a:picLocks noChangeAspect="1" noChangeArrowheads="1"/>
          </p:cNvPicPr>
          <p:nvPr/>
        </p:nvPicPr>
        <p:blipFill>
          <a:blip r:embed="rId3" cstate="print"/>
          <a:srcRect/>
          <a:stretch>
            <a:fillRect/>
          </a:stretch>
        </p:blipFill>
        <p:spPr bwMode="auto">
          <a:xfrm>
            <a:off x="1224658" y="3672708"/>
            <a:ext cx="4291740" cy="3528392"/>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22899066" y="4320780"/>
            <a:ext cx="4680520" cy="3384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1268</TotalTime>
  <Words>845</Words>
  <Application>Microsoft Office PowerPoint</Application>
  <PresentationFormat>مخصص</PresentationFormat>
  <Paragraphs>112</Paragraphs>
  <Slides>1</Slides>
  <Notes>0</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Modèle par défaut</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HODNQ</dc:creator>
  <cp:lastModifiedBy>acer</cp:lastModifiedBy>
  <cp:revision>99</cp:revision>
  <dcterms:created xsi:type="dcterms:W3CDTF">2009-01-20T09:16:06Z</dcterms:created>
  <dcterms:modified xsi:type="dcterms:W3CDTF">2015-02-24T00:04:40Z</dcterms:modified>
</cp:coreProperties>
</file>