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notesMasterIdLst>
    <p:notesMasterId r:id="rId3"/>
  </p:notesMasterIdLst>
  <p:sldIdLst>
    <p:sldId id="256" r:id="rId2"/>
  </p:sldIdLst>
  <p:sldSz cx="29524325" cy="43205400"/>
  <p:notesSz cx="6742113" cy="9872663"/>
  <p:defaultTextStyle>
    <a:defPPr>
      <a:defRPr lang="ar-SA"/>
    </a:defPPr>
    <a:lvl1pPr algn="l" rtl="0" fontAlgn="base">
      <a:spcBef>
        <a:spcPct val="0"/>
      </a:spcBef>
      <a:spcAft>
        <a:spcPct val="0"/>
      </a:spcAft>
      <a:defRPr sz="8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8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8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8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8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81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81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81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81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aximized" horzBarState="maximized">
    <p:restoredLeft sz="84380"/>
    <p:restoredTop sz="94660"/>
  </p:normalViewPr>
  <p:slideViewPr>
    <p:cSldViewPr>
      <p:cViewPr>
        <p:scale>
          <a:sx n="20" d="100"/>
          <a:sy n="20" d="100"/>
        </p:scale>
        <p:origin x="-2196" y="498"/>
      </p:cViewPr>
      <p:guideLst>
        <p:guide orient="horz" pos="13608"/>
        <p:guide pos="92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21113" y="0"/>
            <a:ext cx="29210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210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106613" y="739775"/>
            <a:ext cx="2528887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4688" y="4689475"/>
            <a:ext cx="5392737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Cliquez pour modifier les styles du texte du masque</a:t>
            </a:r>
          </a:p>
          <a:p>
            <a:pPr lvl="1"/>
            <a:r>
              <a:rPr lang="en-US" noProof="0" smtClean="0"/>
              <a:t>Deuxième niveau</a:t>
            </a:r>
          </a:p>
          <a:p>
            <a:pPr lvl="2"/>
            <a:r>
              <a:rPr lang="en-US" noProof="0" smtClean="0"/>
              <a:t>Troisième niveau</a:t>
            </a:r>
          </a:p>
          <a:p>
            <a:pPr lvl="3"/>
            <a:r>
              <a:rPr lang="en-US" noProof="0" smtClean="0"/>
              <a:t>Quatrième niveau</a:t>
            </a:r>
          </a:p>
          <a:p>
            <a:pPr lvl="4"/>
            <a:r>
              <a:rPr lang="en-US" noProof="0" smtClean="0"/>
              <a:t>Cinquième niveau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21113" y="9377363"/>
            <a:ext cx="29210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9377363"/>
            <a:ext cx="29210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DC7DCF4-11D0-4013-9726-559614DECA38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57563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1660743" y="33704386"/>
            <a:ext cx="27863582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5595" tIns="207797" rIns="415595" bIns="207797" anchor="t" compatLnSpc="1"/>
          <a:lstStyle/>
          <a:p>
            <a:endParaRPr kumimoji="0" lang="en-US"/>
          </a:p>
        </p:txBody>
      </p:sp>
      <p:sp>
        <p:nvSpPr>
          <p:cNvPr id="29" name="Titre 28"/>
          <p:cNvSpPr>
            <a:spLocks noGrp="1"/>
          </p:cNvSpPr>
          <p:nvPr>
            <p:ph type="ctrTitle"/>
          </p:nvPr>
        </p:nvSpPr>
        <p:spPr>
          <a:xfrm>
            <a:off x="1230180" y="30576492"/>
            <a:ext cx="27310001" cy="7700963"/>
          </a:xfrm>
        </p:spPr>
        <p:txBody>
          <a:bodyPr anchor="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230180" y="24483060"/>
            <a:ext cx="27310001" cy="5760720"/>
          </a:xfrm>
        </p:spPr>
        <p:txBody>
          <a:bodyPr anchor="b"/>
          <a:lstStyle>
            <a:lvl1pPr marL="0" indent="0" algn="l">
              <a:buNone/>
              <a:defRPr sz="10900">
                <a:solidFill>
                  <a:schemeClr val="tx2">
                    <a:shade val="75000"/>
                  </a:schemeClr>
                </a:solidFill>
              </a:defRPr>
            </a:lvl1pPr>
            <a:lvl2pPr marL="2077974" indent="0" algn="ctr">
              <a:buNone/>
            </a:lvl2pPr>
            <a:lvl3pPr marL="4155948" indent="0" algn="ctr">
              <a:buNone/>
            </a:lvl3pPr>
            <a:lvl4pPr marL="6233922" indent="0" algn="ctr">
              <a:buNone/>
            </a:lvl4pPr>
            <a:lvl5pPr marL="8311896" indent="0" algn="ctr">
              <a:buNone/>
            </a:lvl5pPr>
            <a:lvl6pPr marL="10389870" indent="0" algn="ctr">
              <a:buNone/>
            </a:lvl6pPr>
            <a:lvl7pPr marL="12467844" indent="0" algn="ctr">
              <a:buNone/>
            </a:lvl7pPr>
            <a:lvl8pPr marL="14545818" indent="0" algn="ctr">
              <a:buNone/>
            </a:lvl8pPr>
            <a:lvl9pPr marL="16623792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2"/>
          </p:nvPr>
        </p:nvSpPr>
        <p:spPr>
          <a:xfrm>
            <a:off x="26571892" y="40785898"/>
            <a:ext cx="2450519" cy="1555394"/>
          </a:xfrm>
        </p:spPr>
        <p:txBody>
          <a:bodyPr/>
          <a:lstStyle/>
          <a:p>
            <a:pPr>
              <a:defRPr/>
            </a:pPr>
            <a:fld id="{D72EACED-2872-4DDB-BD95-280F910C96C6}" type="slidenum">
              <a:rPr lang="en-US" smtClean="0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AF77CE-E5C0-4431-BC92-DB69CA32DC16}" type="slidenum">
              <a:rPr lang="en-US" smtClean="0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2143244" y="3460442"/>
            <a:ext cx="5904865" cy="36864608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76216" y="3460442"/>
            <a:ext cx="20174955" cy="36864608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CE86F2-2AF8-45D2-864D-6B69C749E49B}" type="slidenum">
              <a:rPr lang="en-US" smtClean="0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r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7" name="Espace réservé du conten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>
          <a:xfrm>
            <a:off x="11563694" y="480063"/>
            <a:ext cx="9349370" cy="1820228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>
          <a:xfrm>
            <a:off x="26571892" y="40785898"/>
            <a:ext cx="2450519" cy="1555394"/>
          </a:xfrm>
        </p:spPr>
        <p:txBody>
          <a:bodyPr/>
          <a:lstStyle/>
          <a:p>
            <a:pPr>
              <a:defRPr/>
            </a:pPr>
            <a:fld id="{91709B73-2E69-46D3-99A8-DC48F6C3786B}" type="slidenum">
              <a:rPr lang="en-US" smtClean="0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1660743" y="21702886"/>
            <a:ext cx="27863582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5595" tIns="207797" rIns="415595" bIns="207797" anchor="t" compatLnSpc="1"/>
          <a:lstStyle/>
          <a:p>
            <a:endParaRPr kumimoji="0" lang="en-US"/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>
          <a:xfrm>
            <a:off x="1230180" y="10561320"/>
            <a:ext cx="27310001" cy="7680960"/>
          </a:xfrm>
        </p:spPr>
        <p:txBody>
          <a:bodyPr anchor="b"/>
          <a:lstStyle>
            <a:lvl1pPr marL="0" indent="0" algn="r">
              <a:buNone/>
              <a:defRPr sz="91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7C2836-63B9-4193-A8D7-0A938F9B0E53}" type="slidenum">
              <a:rPr lang="en-US" smtClean="0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582721" y="18566638"/>
            <a:ext cx="28048109" cy="7464398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9"/>
          <p:cNvSpPr>
            <a:spLocks noGrp="1"/>
          </p:cNvSpPr>
          <p:nvPr>
            <p:ph type="title"/>
          </p:nvPr>
        </p:nvSpPr>
        <p:spPr>
          <a:xfrm>
            <a:off x="974303" y="2880360"/>
            <a:ext cx="28048109" cy="5299862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984144" y="10081260"/>
            <a:ext cx="13531982" cy="29763720"/>
          </a:xfrm>
        </p:spPr>
        <p:txBody>
          <a:bodyPr/>
          <a:lstStyle>
            <a:lvl1pPr>
              <a:defRPr sz="12700"/>
            </a:lvl1pPr>
            <a:lvl2pPr>
              <a:defRPr sz="109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15008199" y="10081260"/>
            <a:ext cx="14024054" cy="29763720"/>
          </a:xfrm>
        </p:spPr>
        <p:txBody>
          <a:bodyPr/>
          <a:lstStyle>
            <a:lvl1pPr>
              <a:defRPr sz="12700"/>
            </a:lvl1pPr>
            <a:lvl2pPr>
              <a:defRPr sz="109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B20CC7-4688-4632-9143-322C991F25E6}" type="slidenum">
              <a:rPr lang="en-US" smtClean="0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re 28"/>
          <p:cNvSpPr>
            <a:spLocks noGrp="1"/>
          </p:cNvSpPr>
          <p:nvPr>
            <p:ph type="title"/>
          </p:nvPr>
        </p:nvSpPr>
        <p:spPr>
          <a:xfrm>
            <a:off x="984144" y="34084260"/>
            <a:ext cx="27802073" cy="5560695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908732" y="4200525"/>
            <a:ext cx="13853431" cy="4030501"/>
          </a:xfrm>
        </p:spPr>
        <p:txBody>
          <a:bodyPr anchor="ctr"/>
          <a:lstStyle>
            <a:lvl1pPr marL="0" indent="0">
              <a:buNone/>
              <a:defRPr sz="82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9100" b="1"/>
            </a:lvl2pPr>
            <a:lvl3pPr>
              <a:buNone/>
              <a:defRPr sz="8200" b="1"/>
            </a:lvl3pPr>
            <a:lvl4pPr>
              <a:buNone/>
              <a:defRPr sz="7300" b="1"/>
            </a:lvl4pPr>
            <a:lvl5pPr>
              <a:buNone/>
              <a:defRPr sz="73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25" name="Espace réservé du texte 24"/>
          <p:cNvSpPr>
            <a:spLocks noGrp="1"/>
          </p:cNvSpPr>
          <p:nvPr>
            <p:ph type="body" sz="half" idx="3"/>
          </p:nvPr>
        </p:nvSpPr>
        <p:spPr>
          <a:xfrm>
            <a:off x="14997949" y="4200525"/>
            <a:ext cx="13858871" cy="4030501"/>
          </a:xfrm>
        </p:spPr>
        <p:txBody>
          <a:bodyPr anchor="ctr"/>
          <a:lstStyle>
            <a:lvl1pPr marL="0" indent="0">
              <a:buNone/>
              <a:defRPr sz="82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9100" b="1"/>
            </a:lvl2pPr>
            <a:lvl3pPr>
              <a:buNone/>
              <a:defRPr sz="8200" b="1"/>
            </a:lvl3pPr>
            <a:lvl4pPr>
              <a:buNone/>
              <a:defRPr sz="7300" b="1"/>
            </a:lvl4pPr>
            <a:lvl5pPr>
              <a:buNone/>
              <a:defRPr sz="73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908732" y="8291036"/>
            <a:ext cx="13853431" cy="24833107"/>
          </a:xfrm>
        </p:spPr>
        <p:txBody>
          <a:bodyPr/>
          <a:lstStyle>
            <a:lvl1pPr>
              <a:defRPr sz="109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8" name="Espace réservé du contenu 27"/>
          <p:cNvSpPr>
            <a:spLocks noGrp="1"/>
          </p:cNvSpPr>
          <p:nvPr>
            <p:ph sz="quarter" idx="4"/>
          </p:nvPr>
        </p:nvSpPr>
        <p:spPr>
          <a:xfrm>
            <a:off x="15009910" y="8291036"/>
            <a:ext cx="13846908" cy="24833107"/>
          </a:xfrm>
        </p:spPr>
        <p:txBody>
          <a:bodyPr/>
          <a:lstStyle>
            <a:lvl1pPr>
              <a:defRPr sz="109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26571893" y="40805100"/>
            <a:ext cx="2460360" cy="1555394"/>
          </a:xfrm>
        </p:spPr>
        <p:txBody>
          <a:bodyPr/>
          <a:lstStyle/>
          <a:p>
            <a:pPr>
              <a:defRPr/>
            </a:pPr>
            <a:fld id="{F5024779-04BF-4C7F-80A6-79456096E577}" type="slidenum">
              <a:rPr lang="en-US" smtClean="0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1660743" y="37924743"/>
            <a:ext cx="27863582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5595" tIns="207797" rIns="415595" bIns="207797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974303" y="2880360"/>
            <a:ext cx="28048109" cy="5299862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A8257E-3A94-4DEB-82E5-A5436B0E6622}" type="slidenum">
              <a:rPr lang="en-US" smtClean="0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24" name="Espace réservé du pied de page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1EBBE2-AF8D-4CEF-90B9-7E0C065FB63F}" type="slidenum">
              <a:rPr lang="en-US" smtClean="0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1660743" y="36849440"/>
            <a:ext cx="27863582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5595" tIns="207797" rIns="415595" bIns="207797" anchor="t" compatLnSpc="1"/>
          <a:lstStyle/>
          <a:p>
            <a:endParaRPr kumimoji="0" lang="en-US"/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>
          <a:xfrm>
            <a:off x="1476216" y="34564320"/>
            <a:ext cx="27310001" cy="3280410"/>
          </a:xfrm>
        </p:spPr>
        <p:txBody>
          <a:bodyPr anchor="ctr"/>
          <a:lstStyle>
            <a:lvl1pPr algn="l">
              <a:buNone/>
              <a:defRPr sz="91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idx="2"/>
          </p:nvPr>
        </p:nvSpPr>
        <p:spPr>
          <a:xfrm>
            <a:off x="1476218" y="3840480"/>
            <a:ext cx="9713300" cy="30243780"/>
          </a:xfrm>
        </p:spPr>
        <p:txBody>
          <a:bodyPr/>
          <a:lstStyle>
            <a:lvl1pPr marL="0" indent="0">
              <a:buNone/>
              <a:defRPr sz="6400"/>
            </a:lvl1pPr>
            <a:lvl2pPr>
              <a:buNone/>
              <a:defRPr sz="5500"/>
            </a:lvl2pPr>
            <a:lvl3pPr>
              <a:buNone/>
              <a:defRPr sz="4500"/>
            </a:lvl3pPr>
            <a:lvl4pPr>
              <a:buNone/>
              <a:defRPr sz="4100"/>
            </a:lvl4pPr>
            <a:lvl5pPr>
              <a:buNone/>
              <a:defRPr sz="41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11543191" y="3840480"/>
            <a:ext cx="17243026" cy="30243780"/>
          </a:xfrm>
        </p:spPr>
        <p:txBody>
          <a:bodyPr/>
          <a:lstStyle>
            <a:lvl1pPr>
              <a:defRPr sz="14500"/>
            </a:lvl1pPr>
            <a:lvl2pPr>
              <a:defRPr sz="12700"/>
            </a:lvl2pPr>
            <a:lvl3pPr>
              <a:defRPr sz="10900"/>
            </a:lvl3pPr>
            <a:lvl4pPr>
              <a:defRPr sz="9100"/>
            </a:lvl4pPr>
            <a:lvl5pPr>
              <a:defRPr sz="91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29" name="Espace réservé du pied de page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EB5941-0926-4BA1-BEB5-39DFB2FA9568}" type="slidenum">
              <a:rPr lang="en-US" smtClean="0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/>
          <p:cNvSpPr>
            <a:spLocks noGrp="1"/>
          </p:cNvSpPr>
          <p:nvPr>
            <p:ph type="pic" idx="1"/>
          </p:nvPr>
        </p:nvSpPr>
        <p:spPr>
          <a:xfrm>
            <a:off x="11317658" y="3884794"/>
            <a:ext cx="16238379" cy="2304288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145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2E2CAF-0190-4B3F-8E6D-EA9972A774B2}" type="slidenum">
              <a:rPr lang="en-US" smtClean="0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>
          <a:xfrm>
            <a:off x="1230180" y="31460688"/>
            <a:ext cx="18944775" cy="3290414"/>
          </a:xfrm>
        </p:spPr>
        <p:txBody>
          <a:bodyPr anchor="ctr"/>
          <a:lstStyle>
            <a:lvl1pPr algn="l">
              <a:buNone/>
              <a:defRPr sz="91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sz="half" idx="2"/>
          </p:nvPr>
        </p:nvSpPr>
        <p:spPr>
          <a:xfrm>
            <a:off x="1230180" y="34859273"/>
            <a:ext cx="18944775" cy="4840605"/>
          </a:xfrm>
        </p:spPr>
        <p:txBody>
          <a:bodyPr lIns="498714" tIns="0"/>
          <a:lstStyle>
            <a:lvl1pPr marL="0" indent="0">
              <a:buNone/>
              <a:defRPr sz="6400"/>
            </a:lvl1pPr>
            <a:lvl2pPr>
              <a:defRPr sz="5500"/>
            </a:lvl2pPr>
            <a:lvl3pPr>
              <a:defRPr sz="4500"/>
            </a:lvl3pPr>
            <a:lvl4pPr>
              <a:defRPr sz="4100"/>
            </a:lvl4pPr>
            <a:lvl5pPr>
              <a:defRPr sz="41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1660743" y="6620661"/>
            <a:ext cx="27863582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5595" tIns="207797" rIns="415595" bIns="207797" anchor="t" compatLnSpc="1"/>
          <a:lstStyle/>
          <a:p>
            <a:endParaRPr kumimoji="0" lang="en-US"/>
          </a:p>
        </p:txBody>
      </p:sp>
      <p:sp>
        <p:nvSpPr>
          <p:cNvPr id="8" name="Espace réservé du texte 7"/>
          <p:cNvSpPr>
            <a:spLocks noGrp="1"/>
          </p:cNvSpPr>
          <p:nvPr>
            <p:ph type="body" idx="1"/>
          </p:nvPr>
        </p:nvSpPr>
        <p:spPr>
          <a:xfrm>
            <a:off x="984144" y="9791224"/>
            <a:ext cx="28048109" cy="28513567"/>
          </a:xfrm>
          <a:prstGeom prst="rect">
            <a:avLst/>
          </a:prstGeom>
        </p:spPr>
        <p:txBody>
          <a:bodyPr vert="horz" lIns="415595" tIns="207797" rIns="415595" bIns="207797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2"/>
          </p:nvPr>
        </p:nvSpPr>
        <p:spPr>
          <a:xfrm>
            <a:off x="20913064" y="480063"/>
            <a:ext cx="8119189" cy="1820228"/>
          </a:xfrm>
          <a:prstGeom prst="rect">
            <a:avLst/>
          </a:prstGeom>
        </p:spPr>
        <p:txBody>
          <a:bodyPr vert="horz" lIns="415595" tIns="207797" rIns="415595" bIns="207797"/>
          <a:lstStyle>
            <a:lvl1pPr algn="l" eaLnBrk="1" latinLnBrk="0" hangingPunct="1">
              <a:defRPr kumimoji="0" sz="55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3"/>
          </p:nvPr>
        </p:nvSpPr>
        <p:spPr>
          <a:xfrm>
            <a:off x="10087478" y="480063"/>
            <a:ext cx="10825586" cy="1820228"/>
          </a:xfrm>
          <a:prstGeom prst="rect">
            <a:avLst/>
          </a:prstGeom>
        </p:spPr>
        <p:txBody>
          <a:bodyPr vert="horz" lIns="415595" tIns="207797" rIns="415595" bIns="207797"/>
          <a:lstStyle>
            <a:lvl1pPr algn="r" eaLnBrk="1" latinLnBrk="0" hangingPunct="1">
              <a:defRPr kumimoji="0" sz="55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26571893" y="40805103"/>
            <a:ext cx="2460360" cy="1540193"/>
          </a:xfrm>
          <a:prstGeom prst="rect">
            <a:avLst/>
          </a:prstGeom>
        </p:spPr>
        <p:txBody>
          <a:bodyPr vert="horz" lIns="415595" tIns="207797" rIns="415595" bIns="207797"/>
          <a:lstStyle>
            <a:lvl1pPr algn="r" eaLnBrk="1" latinLnBrk="0" hangingPunct="1">
              <a:defRPr kumimoji="0" sz="55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0DCB0D2-4FE6-4BA7-856F-94770030BA12}" type="slidenum">
              <a:rPr lang="en-US" smtClean="0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10" name="Espace réservé du titre 9"/>
          <p:cNvSpPr>
            <a:spLocks noGrp="1"/>
          </p:cNvSpPr>
          <p:nvPr>
            <p:ph type="title"/>
          </p:nvPr>
        </p:nvSpPr>
        <p:spPr>
          <a:xfrm>
            <a:off x="984144" y="2880360"/>
            <a:ext cx="28048109" cy="5280660"/>
          </a:xfrm>
          <a:prstGeom prst="rect">
            <a:avLst/>
          </a:prstGeom>
        </p:spPr>
        <p:txBody>
          <a:bodyPr vert="horz" lIns="415595" tIns="207797" rIns="415595" bIns="207797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1660743" y="6620661"/>
            <a:ext cx="27863582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5595" tIns="207797" rIns="415595" bIns="207797" anchor="t" compatLnSpc="1"/>
          <a:lstStyle/>
          <a:p>
            <a:endParaRPr kumimoji="0" lang="en-US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1660743" y="6665315"/>
            <a:ext cx="27863582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5595" tIns="207797" rIns="415595" bIns="207797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164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1558481" indent="-1558481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14500" kern="1200">
          <a:solidFill>
            <a:schemeClr val="tx2"/>
          </a:solidFill>
          <a:latin typeface="+mn-lt"/>
          <a:ea typeface="+mn-ea"/>
          <a:cs typeface="+mn-cs"/>
        </a:defRPr>
      </a:lvl1pPr>
      <a:lvl2pPr marL="3376708" indent="-1298734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12700" kern="1200">
          <a:solidFill>
            <a:schemeClr val="tx2"/>
          </a:solidFill>
          <a:latin typeface="+mn-lt"/>
          <a:ea typeface="+mn-ea"/>
          <a:cs typeface="+mn-cs"/>
        </a:defRPr>
      </a:lvl2pPr>
      <a:lvl3pPr marL="5194935" indent="-1038987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10900" kern="1200">
          <a:solidFill>
            <a:schemeClr val="tx2"/>
          </a:solidFill>
          <a:latin typeface="+mn-lt"/>
          <a:ea typeface="+mn-ea"/>
          <a:cs typeface="+mn-cs"/>
        </a:defRPr>
      </a:lvl3pPr>
      <a:lvl4pPr marL="7272909" indent="-1038987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9100" kern="1200">
          <a:solidFill>
            <a:schemeClr val="tx2"/>
          </a:solidFill>
          <a:latin typeface="+mn-lt"/>
          <a:ea typeface="+mn-ea"/>
          <a:cs typeface="+mn-cs"/>
        </a:defRPr>
      </a:lvl4pPr>
      <a:lvl5pPr marL="9350883" indent="-1038987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8200" kern="1200">
          <a:solidFill>
            <a:schemeClr val="tx2"/>
          </a:solidFill>
          <a:latin typeface="+mn-lt"/>
          <a:ea typeface="+mn-ea"/>
          <a:cs typeface="+mn-cs"/>
        </a:defRPr>
      </a:lvl5pPr>
      <a:lvl6pPr marL="11428857" indent="-1038987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8200" kern="1200">
          <a:solidFill>
            <a:schemeClr val="tx2"/>
          </a:solidFill>
          <a:latin typeface="+mn-lt"/>
          <a:ea typeface="+mn-ea"/>
          <a:cs typeface="+mn-cs"/>
        </a:defRPr>
      </a:lvl6pPr>
      <a:lvl7pPr marL="13506831" indent="-1038987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7300" kern="1200">
          <a:solidFill>
            <a:schemeClr val="tx2"/>
          </a:solidFill>
          <a:latin typeface="+mn-lt"/>
          <a:ea typeface="+mn-ea"/>
          <a:cs typeface="+mn-cs"/>
        </a:defRPr>
      </a:lvl7pPr>
      <a:lvl8pPr marL="15584805" indent="-1038987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73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17662779" indent="-1038987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6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07797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415594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623392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831189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03898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246784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454581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662379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1" name="Picture 2" descr="J:\Cle usbb\ball\final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2278975" y="0"/>
            <a:ext cx="6100763" cy="610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2051" name="Text Box 13"/>
          <p:cNvSpPr txBox="1">
            <a:spLocks noChangeArrowheads="1"/>
          </p:cNvSpPr>
          <p:nvPr/>
        </p:nvSpPr>
        <p:spPr bwMode="auto">
          <a:xfrm>
            <a:off x="10444163" y="8820150"/>
            <a:ext cx="83502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114800" rtl="1">
              <a:spcBef>
                <a:spcPct val="50000"/>
              </a:spcBef>
            </a:pPr>
            <a:r>
              <a:rPr lang="ar-DZ" sz="6000" b="1" dirty="0">
                <a:latin typeface="Simplified Arabic" pitchFamily="2" charset="-78"/>
                <a:cs typeface="Simplified Arabic" pitchFamily="2" charset="-78"/>
              </a:rPr>
              <a:t>عنـوان الدراسـة</a:t>
            </a:r>
            <a:endParaRPr lang="fr-FR" sz="6000" b="1" dirty="0">
              <a:latin typeface="Simplified Arabic" pitchFamily="2" charset="-78"/>
              <a:cs typeface="Simplified Arabic" pitchFamily="2" charset="-78"/>
            </a:endParaRPr>
          </a:p>
        </p:txBody>
      </p:sp>
      <p:sp>
        <p:nvSpPr>
          <p:cNvPr id="2069" name="Text Box 21"/>
          <p:cNvSpPr txBox="1">
            <a:spLocks noChangeArrowheads="1"/>
          </p:cNvSpPr>
          <p:nvPr/>
        </p:nvSpPr>
        <p:spPr bwMode="auto">
          <a:xfrm>
            <a:off x="18619788" y="6172200"/>
            <a:ext cx="9661525" cy="3836988"/>
          </a:xfrm>
          <a:prstGeom prst="rect">
            <a:avLst/>
          </a:pr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 eaLnBrk="0" hangingPunct="0">
              <a:lnSpc>
                <a:spcPct val="150000"/>
              </a:lnSpc>
              <a:defRPr/>
            </a:pPr>
            <a:r>
              <a:rPr lang="ar-DZ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الطلبة   : </a:t>
            </a:r>
            <a:r>
              <a:rPr lang="ar-DZ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ar-SA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يونس بقاري -  حمزة القروي</a:t>
            </a:r>
            <a:r>
              <a:rPr lang="ar-DZ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ar-DZ" sz="40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 rtl="1" eaLnBrk="0" hangingPunct="0">
              <a:lnSpc>
                <a:spcPct val="150000"/>
              </a:lnSpc>
              <a:defRPr/>
            </a:pPr>
            <a:r>
              <a:rPr lang="ar-DZ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الأستاذ </a:t>
            </a:r>
            <a:r>
              <a:rPr lang="ar-DZ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المشرف: </a:t>
            </a:r>
            <a:r>
              <a:rPr lang="ar-SA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عبد الكريم بن عبد الواحد</a:t>
            </a:r>
            <a:endParaRPr lang="ar-DZ" sz="40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 rtl="1" eaLnBrk="0" hangingPunct="0">
              <a:lnSpc>
                <a:spcPct val="150000"/>
              </a:lnSpc>
              <a:defRPr/>
            </a:pPr>
            <a:r>
              <a:rPr lang="ar-DZ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التخصص: التربية الحركية لدى الطفل والمراهق </a:t>
            </a:r>
            <a:endParaRPr lang="fr-FR" sz="40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 rtl="1" eaLnBrk="0" hangingPunct="0">
              <a:lnSpc>
                <a:spcPct val="150000"/>
              </a:lnSpc>
              <a:defRPr/>
            </a:pPr>
            <a:r>
              <a:rPr lang="ar-SA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المستوى:  ثانية ماستر</a:t>
            </a:r>
            <a:endParaRPr lang="ar-DZ" sz="40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 rtl="1" eaLnBrk="0" hangingPunct="0">
              <a:lnSpc>
                <a:spcPct val="150000"/>
              </a:lnSpc>
              <a:defRPr/>
            </a:pPr>
            <a:endParaRPr lang="fr-FR" sz="40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26"/>
          <p:cNvSpPr>
            <a:spLocks noChangeArrowheads="1"/>
          </p:cNvSpPr>
          <p:nvPr/>
        </p:nvSpPr>
        <p:spPr bwMode="auto">
          <a:xfrm>
            <a:off x="15932150" y="24188738"/>
            <a:ext cx="1841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rtl="1"/>
            <a:r>
              <a:rPr lang="en-US" sz="1800"/>
              <a:t/>
            </a:r>
            <a:br>
              <a:rPr lang="en-US" sz="1800"/>
            </a:br>
            <a:endParaRPr lang="en-US" sz="1800"/>
          </a:p>
          <a:p>
            <a:pPr eaLnBrk="0" hangingPunct="0"/>
            <a:endParaRPr lang="en-US" sz="1800"/>
          </a:p>
        </p:txBody>
      </p:sp>
      <p:sp>
        <p:nvSpPr>
          <p:cNvPr id="2054" name="Rectangle 27"/>
          <p:cNvSpPr>
            <a:spLocks noChangeArrowheads="1"/>
          </p:cNvSpPr>
          <p:nvPr/>
        </p:nvSpPr>
        <p:spPr bwMode="auto">
          <a:xfrm>
            <a:off x="15932150" y="251047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rtl="1"/>
            <a:endParaRPr lang="en-US" sz="1800"/>
          </a:p>
          <a:p>
            <a:pPr eaLnBrk="0" hangingPunct="0"/>
            <a:endParaRPr lang="en-US" sz="1800"/>
          </a:p>
        </p:txBody>
      </p:sp>
      <p:sp>
        <p:nvSpPr>
          <p:cNvPr id="2055" name="Rectangle 30"/>
          <p:cNvSpPr>
            <a:spLocks noChangeArrowheads="1"/>
          </p:cNvSpPr>
          <p:nvPr/>
        </p:nvSpPr>
        <p:spPr bwMode="auto">
          <a:xfrm>
            <a:off x="15932150" y="25746075"/>
            <a:ext cx="285750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rtl="1"/>
            <a:r>
              <a:rPr lang="ar-DZ" sz="2900"/>
              <a:t>.</a:t>
            </a:r>
            <a:endParaRPr lang="en-US" sz="1800"/>
          </a:p>
          <a:p>
            <a:pPr eaLnBrk="0" hangingPunct="0"/>
            <a:endParaRPr lang="en-US" sz="1800"/>
          </a:p>
        </p:txBody>
      </p:sp>
      <p:sp>
        <p:nvSpPr>
          <p:cNvPr id="2056" name="AutoShape 43"/>
          <p:cNvSpPr>
            <a:spLocks noChangeArrowheads="1"/>
          </p:cNvSpPr>
          <p:nvPr/>
        </p:nvSpPr>
        <p:spPr bwMode="auto">
          <a:xfrm>
            <a:off x="720602" y="19825157"/>
            <a:ext cx="15497298" cy="1150938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114800" rtl="1"/>
            <a:r>
              <a:rPr lang="ar-DZ" sz="6000" b="1">
                <a:solidFill>
                  <a:srgbClr val="C00000"/>
                </a:solidFill>
              </a:rPr>
              <a:t>الفرضيات</a:t>
            </a:r>
            <a:r>
              <a:rPr lang="ar-DZ" b="1">
                <a:solidFill>
                  <a:srgbClr val="C00000"/>
                </a:solidFill>
              </a:rPr>
              <a:t>:</a:t>
            </a:r>
            <a:endParaRPr lang="en-US" b="1">
              <a:solidFill>
                <a:srgbClr val="C00000"/>
              </a:solidFill>
            </a:endParaRPr>
          </a:p>
        </p:txBody>
      </p:sp>
      <p:sp>
        <p:nvSpPr>
          <p:cNvPr id="2057" name="AutoShape 47"/>
          <p:cNvSpPr>
            <a:spLocks noChangeArrowheads="1"/>
          </p:cNvSpPr>
          <p:nvPr/>
        </p:nvSpPr>
        <p:spPr bwMode="auto">
          <a:xfrm>
            <a:off x="18866618" y="11665596"/>
            <a:ext cx="9865098" cy="122396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114800" rtl="1"/>
            <a:r>
              <a:rPr lang="ar-DZ" sz="6000" b="1">
                <a:solidFill>
                  <a:srgbClr val="C00000"/>
                </a:solidFill>
              </a:rPr>
              <a:t>مقدمة</a:t>
            </a:r>
            <a:r>
              <a:rPr lang="ar-DZ" b="1">
                <a:solidFill>
                  <a:srgbClr val="C00000"/>
                </a:solidFill>
              </a:rPr>
              <a:t> :</a:t>
            </a:r>
            <a:endParaRPr lang="en-US" b="1">
              <a:solidFill>
                <a:srgbClr val="C00000"/>
              </a:solidFill>
            </a:endParaRPr>
          </a:p>
        </p:txBody>
      </p:sp>
      <p:sp>
        <p:nvSpPr>
          <p:cNvPr id="2058" name="AutoShape 50"/>
          <p:cNvSpPr>
            <a:spLocks noChangeArrowheads="1"/>
          </p:cNvSpPr>
          <p:nvPr/>
        </p:nvSpPr>
        <p:spPr bwMode="auto">
          <a:xfrm>
            <a:off x="1260380" y="37890564"/>
            <a:ext cx="25164701" cy="792088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114800" rtl="1"/>
            <a:r>
              <a:rPr lang="ar-DZ" sz="6000" b="1" dirty="0">
                <a:solidFill>
                  <a:srgbClr val="C00000"/>
                </a:solidFill>
              </a:rPr>
              <a:t>قائمة المراجع</a:t>
            </a:r>
            <a:endParaRPr lang="en-US" sz="6000" b="1" dirty="0">
              <a:solidFill>
                <a:srgbClr val="C00000"/>
              </a:solidFill>
            </a:endParaRPr>
          </a:p>
        </p:txBody>
      </p:sp>
      <p:sp>
        <p:nvSpPr>
          <p:cNvPr id="2059" name="Rectangle 69"/>
          <p:cNvSpPr>
            <a:spLocks noChangeArrowheads="1"/>
          </p:cNvSpPr>
          <p:nvPr/>
        </p:nvSpPr>
        <p:spPr bwMode="auto">
          <a:xfrm>
            <a:off x="1803822" y="10323168"/>
            <a:ext cx="26455935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/>
            <a:r>
              <a:rPr lang="ar-SA" sz="4800" dirty="0" smtClean="0"/>
              <a:t>دور النشاط الرياضي التربوي في التقليل من المشاكل الحركية لدى تلاميذ </a:t>
            </a:r>
            <a:r>
              <a:rPr lang="ar-DZ" sz="4800" dirty="0" smtClean="0"/>
              <a:t>د</a:t>
            </a:r>
            <a:r>
              <a:rPr lang="ar-SA" sz="4800" dirty="0" err="1" smtClean="0"/>
              <a:t>وي</a:t>
            </a:r>
            <a:r>
              <a:rPr lang="ar-SA" sz="4800" dirty="0" smtClean="0"/>
              <a:t> الانحرافات </a:t>
            </a:r>
            <a:r>
              <a:rPr lang="ar-SA" sz="4800" dirty="0" err="1" smtClean="0"/>
              <a:t>القوامية</a:t>
            </a:r>
            <a:r>
              <a:rPr lang="ar-SA" sz="4800" dirty="0" smtClean="0"/>
              <a:t> البسيطة</a:t>
            </a:r>
            <a:endParaRPr lang="en-US" sz="4800" dirty="0"/>
          </a:p>
        </p:txBody>
      </p:sp>
      <p:sp>
        <p:nvSpPr>
          <p:cNvPr id="2060" name="Rectangle 73"/>
          <p:cNvSpPr>
            <a:spLocks noChangeArrowheads="1"/>
          </p:cNvSpPr>
          <p:nvPr/>
        </p:nvSpPr>
        <p:spPr bwMode="auto">
          <a:xfrm>
            <a:off x="1474694" y="33532846"/>
            <a:ext cx="27217687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indent="540000" algn="justLow" rtl="1">
              <a:defRPr/>
            </a:pPr>
            <a:r>
              <a:rPr lang="ar-SA" sz="4400" dirty="0">
                <a:latin typeface="Arial" pitchFamily="34" charset="0"/>
                <a:cs typeface="Arial" pitchFamily="34" charset="0"/>
              </a:rPr>
              <a:t>في دراستنا هده سنتطرق الى دراسة مدى مساهمة النشاط الرياضي التربوي في التقليل من المشاكل الحركية لدى تلاميذ الطور الابتدائي لدوي الانحرافات </a:t>
            </a:r>
            <a:r>
              <a:rPr lang="ar-SA" sz="4400" dirty="0" err="1">
                <a:latin typeface="Arial" pitchFamily="34" charset="0"/>
                <a:cs typeface="Arial" pitchFamily="34" charset="0"/>
              </a:rPr>
              <a:t>القوامية</a:t>
            </a:r>
            <a:r>
              <a:rPr lang="ar-SA" sz="4400" dirty="0">
                <a:latin typeface="Arial" pitchFamily="34" charset="0"/>
                <a:cs typeface="Arial" pitchFamily="34" charset="0"/>
              </a:rPr>
              <a:t> البسيطة و دلك عن طريق خطة متبعة لدراستنا، مكونة من</a:t>
            </a:r>
            <a:r>
              <a:rPr lang="fr-FR" sz="4400" dirty="0">
                <a:latin typeface="Arial" pitchFamily="34" charset="0"/>
                <a:cs typeface="Arial" pitchFamily="34" charset="0"/>
              </a:rPr>
              <a:t> </a:t>
            </a:r>
            <a:r>
              <a:rPr lang="ar-SA" sz="4400" dirty="0">
                <a:latin typeface="Arial" pitchFamily="34" charset="0"/>
                <a:cs typeface="Arial" pitchFamily="34" charset="0"/>
              </a:rPr>
              <a:t>فصلين يسبقهما مدخل للبحث. الفصل الأول ممثل في الخلفية النظرية و العلمية للبحث و التي سنقوم من خلالها بدراسة ما يلي:</a:t>
            </a:r>
          </a:p>
          <a:p>
            <a:pPr marL="571500" lvl="0" indent="-571500" algn="justLow" rtl="1">
              <a:buFontTx/>
              <a:buChar char="-"/>
              <a:defRPr/>
            </a:pPr>
            <a:r>
              <a:rPr lang="ar-SA" sz="4400" dirty="0">
                <a:latin typeface="Arial" pitchFamily="34" charset="0"/>
                <a:cs typeface="Arial" pitchFamily="34" charset="0"/>
              </a:rPr>
              <a:t>تحديد المفاهيم الاساسية للبحث – دراسة موضوع البحث بجوانبه المختلفة بحيث يتم تقسيم الجانب النظري الى ثلاثة عناوين رئيسية كالاتي: </a:t>
            </a:r>
          </a:p>
          <a:p>
            <a:pPr marL="571500" lvl="0" indent="-571500" algn="justLow" rtl="1">
              <a:buFontTx/>
              <a:buChar char="-"/>
              <a:defRPr/>
            </a:pPr>
            <a:r>
              <a:rPr lang="ar-SA" sz="4400" dirty="0">
                <a:latin typeface="Arial" pitchFamily="34" charset="0"/>
                <a:cs typeface="Arial" pitchFamily="34" charset="0"/>
              </a:rPr>
              <a:t> </a:t>
            </a:r>
            <a:r>
              <a:rPr lang="ar-SA" sz="4400" b="1" dirty="0">
                <a:latin typeface="Arial" pitchFamily="34" charset="0"/>
                <a:cs typeface="Arial" pitchFamily="34" charset="0"/>
              </a:rPr>
              <a:t>أولا: </a:t>
            </a:r>
            <a:r>
              <a:rPr lang="ar-SA" sz="4400" dirty="0">
                <a:latin typeface="Arial" pitchFamily="34" charset="0"/>
                <a:cs typeface="Arial" pitchFamily="34" charset="0"/>
              </a:rPr>
              <a:t>النشاط الرياضي البدني التربوي. </a:t>
            </a:r>
            <a:r>
              <a:rPr lang="ar-SA" sz="4400" b="1" dirty="0">
                <a:latin typeface="Arial" pitchFamily="34" charset="0"/>
                <a:cs typeface="Arial" pitchFamily="34" charset="0"/>
              </a:rPr>
              <a:t>ثانيا: </a:t>
            </a:r>
            <a:r>
              <a:rPr lang="ar-SA" sz="4400" dirty="0">
                <a:latin typeface="Arial" pitchFamily="34" charset="0"/>
                <a:cs typeface="Arial" pitchFamily="34" charset="0"/>
              </a:rPr>
              <a:t>المشاكل الحركية. </a:t>
            </a:r>
            <a:r>
              <a:rPr lang="ar-SA" sz="4400" b="1" dirty="0">
                <a:latin typeface="Arial" pitchFamily="34" charset="0"/>
                <a:cs typeface="Arial" pitchFamily="34" charset="0"/>
              </a:rPr>
              <a:t>ثالثا: </a:t>
            </a:r>
            <a:r>
              <a:rPr lang="ar-SA" sz="4400" dirty="0">
                <a:latin typeface="Arial" pitchFamily="34" charset="0"/>
                <a:cs typeface="Arial" pitchFamily="34" charset="0"/>
              </a:rPr>
              <a:t>الانحرافات </a:t>
            </a:r>
            <a:r>
              <a:rPr lang="ar-SA" sz="4400" dirty="0" err="1">
                <a:latin typeface="Arial" pitchFamily="34" charset="0"/>
                <a:cs typeface="Arial" pitchFamily="34" charset="0"/>
              </a:rPr>
              <a:t>القوامية</a:t>
            </a:r>
            <a:r>
              <a:rPr lang="ar-SA" sz="4400" dirty="0">
                <a:latin typeface="Arial" pitchFamily="34" charset="0"/>
                <a:cs typeface="Arial" pitchFamily="34" charset="0"/>
              </a:rPr>
              <a:t> البسيطة. أما الفصل الثاني و الدي يضم الجانب التطبيقي و بدوره مقسم الى قسمين: </a:t>
            </a:r>
            <a:r>
              <a:rPr lang="ar-SA" sz="4400" b="1" dirty="0">
                <a:latin typeface="Arial" pitchFamily="34" charset="0"/>
                <a:cs typeface="Arial" pitchFamily="34" charset="0"/>
              </a:rPr>
              <a:t>القسم الأول:</a:t>
            </a:r>
            <a:r>
              <a:rPr lang="ar-SA" sz="4400" dirty="0">
                <a:latin typeface="Arial" pitchFamily="34" charset="0"/>
                <a:cs typeface="Arial" pitchFamily="34" charset="0"/>
              </a:rPr>
              <a:t> سنتطرق فيه الى الجانب المنهجي للبحث. أما </a:t>
            </a:r>
            <a:r>
              <a:rPr lang="ar-SA" sz="4400" b="1" dirty="0">
                <a:latin typeface="Arial" pitchFamily="34" charset="0"/>
                <a:cs typeface="Arial" pitchFamily="34" charset="0"/>
              </a:rPr>
              <a:t>القسم الثاني: </a:t>
            </a:r>
            <a:r>
              <a:rPr lang="ar-SA" sz="4400" dirty="0">
                <a:latin typeface="Arial" pitchFamily="34" charset="0"/>
                <a:cs typeface="Arial" pitchFamily="34" charset="0"/>
              </a:rPr>
              <a:t>يتم فيه عرض و تحليل و مناقشة النتائج</a:t>
            </a:r>
            <a:r>
              <a:rPr lang="ar-SA" sz="4800" dirty="0">
                <a:latin typeface="Arial" pitchFamily="34" charset="0"/>
                <a:cs typeface="Arial" pitchFamily="34" charset="0"/>
              </a:rPr>
              <a:t>.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74"/>
          <p:cNvSpPr>
            <a:spLocks noChangeArrowheads="1"/>
          </p:cNvSpPr>
          <p:nvPr/>
        </p:nvSpPr>
        <p:spPr bwMode="auto">
          <a:xfrm>
            <a:off x="539255" y="38962134"/>
            <a:ext cx="2898507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Low" rtl="1" eaLnBrk="0" hangingPunct="0">
              <a:tabLst>
                <a:tab pos="457200" algn="l"/>
              </a:tabLst>
            </a:pPr>
            <a:r>
              <a:rPr lang="ar-DZ" sz="4000" b="1" dirty="0">
                <a:solidFill>
                  <a:srgbClr val="C00000"/>
                </a:solidFill>
                <a:cs typeface="Times New Roman" pitchFamily="18" charset="0"/>
              </a:rPr>
              <a:t>باللغة العربية </a:t>
            </a:r>
            <a:r>
              <a:rPr lang="ar-DZ" sz="4000" b="1" dirty="0" smtClean="0">
                <a:solidFill>
                  <a:srgbClr val="C00000"/>
                </a:solidFill>
                <a:cs typeface="Times New Roman" pitchFamily="18" charset="0"/>
              </a:rPr>
              <a:t>:</a:t>
            </a:r>
            <a:endParaRPr lang="ar-SA" sz="4000" b="1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lvl="0" algn="justLow" rtl="1">
              <a:tabLst>
                <a:tab pos="457200" algn="l"/>
              </a:tabLst>
            </a:pPr>
            <a:r>
              <a:rPr lang="ar-DZ" sz="4000" b="1" dirty="0" smtClean="0">
                <a:cs typeface="Times New Roman" pitchFamily="18" charset="0"/>
              </a:rPr>
              <a:t>1</a:t>
            </a:r>
            <a:r>
              <a:rPr lang="en-US" sz="4000" b="1" dirty="0" smtClean="0">
                <a:cs typeface="Times New Roman" pitchFamily="18" charset="0"/>
              </a:rPr>
              <a:t>-</a:t>
            </a:r>
            <a:r>
              <a:rPr lang="ar-SA" sz="4000" b="1" dirty="0" smtClean="0">
                <a:cs typeface="Times New Roman" pitchFamily="18" charset="0"/>
              </a:rPr>
              <a:t> </a:t>
            </a:r>
            <a:r>
              <a:rPr lang="ar-SA" sz="4800" dirty="0">
                <a:solidFill>
                  <a:srgbClr val="000000"/>
                </a:solidFill>
              </a:rPr>
              <a:t>أمين أنور الخولي، </a:t>
            </a:r>
            <a:r>
              <a:rPr lang="ar-SA" sz="4800" b="1" dirty="0">
                <a:solidFill>
                  <a:srgbClr val="000000"/>
                </a:solidFill>
              </a:rPr>
              <a:t>الرياضة و المجتمع، </a:t>
            </a:r>
            <a:r>
              <a:rPr lang="ar-SA" sz="4800" dirty="0">
                <a:solidFill>
                  <a:srgbClr val="000000"/>
                </a:solidFill>
              </a:rPr>
              <a:t>سلسلة عالم المعرفة، الكويت، سنة </a:t>
            </a:r>
            <a:r>
              <a:rPr lang="fr-FR" sz="4800" dirty="0">
                <a:solidFill>
                  <a:srgbClr val="000000"/>
                </a:solidFill>
              </a:rPr>
              <a:t>1996</a:t>
            </a:r>
            <a:r>
              <a:rPr lang="ar-SA" sz="4800" dirty="0" smtClean="0">
                <a:solidFill>
                  <a:srgbClr val="000000"/>
                </a:solidFill>
              </a:rPr>
              <a:t>.</a:t>
            </a:r>
          </a:p>
          <a:p>
            <a:pPr lvl="0" algn="justLow" rtl="1">
              <a:tabLst>
                <a:tab pos="457200" algn="l"/>
              </a:tabLst>
            </a:pPr>
            <a:r>
              <a:rPr lang="en-US" sz="4800" dirty="0" smtClean="0">
                <a:solidFill>
                  <a:srgbClr val="000000"/>
                </a:solidFill>
              </a:rPr>
              <a:t>-2</a:t>
            </a:r>
            <a:r>
              <a:rPr lang="ar-SA" sz="4800" dirty="0" smtClean="0">
                <a:solidFill>
                  <a:srgbClr val="000000"/>
                </a:solidFill>
              </a:rPr>
              <a:t> </a:t>
            </a:r>
            <a:r>
              <a:rPr lang="ar-SA" sz="4800" dirty="0">
                <a:solidFill>
                  <a:srgbClr val="000000"/>
                </a:solidFill>
              </a:rPr>
              <a:t>عدنان الطرشة، </a:t>
            </a:r>
            <a:r>
              <a:rPr lang="ar-SA" sz="4800" b="1" dirty="0">
                <a:solidFill>
                  <a:srgbClr val="000000"/>
                </a:solidFill>
              </a:rPr>
              <a:t>الصلاة و الرياضة و البدن، </a:t>
            </a:r>
            <a:r>
              <a:rPr lang="ar-SA" sz="4800" dirty="0">
                <a:solidFill>
                  <a:srgbClr val="000000"/>
                </a:solidFill>
              </a:rPr>
              <a:t>مكتبة العبيكان، الرياض، الطبعة الثالثة، سنة </a:t>
            </a:r>
            <a:r>
              <a:rPr lang="en-US" sz="4800" dirty="0">
                <a:solidFill>
                  <a:srgbClr val="000000"/>
                </a:solidFill>
              </a:rPr>
              <a:t>2009</a:t>
            </a:r>
            <a:r>
              <a:rPr lang="ar-SA" sz="4800" dirty="0" smtClean="0">
                <a:solidFill>
                  <a:srgbClr val="000000"/>
                </a:solidFill>
              </a:rPr>
              <a:t>.</a:t>
            </a:r>
            <a:endParaRPr lang="en-US" sz="4800" dirty="0" smtClean="0">
              <a:solidFill>
                <a:srgbClr val="000000"/>
              </a:solidFill>
            </a:endParaRPr>
          </a:p>
          <a:p>
            <a:pPr marL="457200" lvl="0" indent="-457200" algn="justLow" rtl="1">
              <a:buFontTx/>
              <a:buChar char="-"/>
              <a:tabLst>
                <a:tab pos="457200" algn="l"/>
              </a:tabLst>
            </a:pPr>
            <a:r>
              <a:rPr lang="ar-DZ" sz="4800" dirty="0" smtClean="0">
                <a:solidFill>
                  <a:srgbClr val="000000"/>
                </a:solidFill>
              </a:rPr>
              <a:t>3-</a:t>
            </a:r>
            <a:r>
              <a:rPr lang="ar-SA" sz="4800" dirty="0" smtClean="0">
                <a:solidFill>
                  <a:srgbClr val="000000"/>
                </a:solidFill>
              </a:rPr>
              <a:t>محمد </a:t>
            </a:r>
            <a:r>
              <a:rPr lang="ar-SA" sz="4800" dirty="0">
                <a:solidFill>
                  <a:srgbClr val="000000"/>
                </a:solidFill>
              </a:rPr>
              <a:t>عوض بسيوني، د. فيصل ياسين </a:t>
            </a:r>
            <a:r>
              <a:rPr lang="ar-SA" sz="4800" dirty="0" err="1">
                <a:solidFill>
                  <a:srgbClr val="000000"/>
                </a:solidFill>
              </a:rPr>
              <a:t>الشاطي</a:t>
            </a:r>
            <a:r>
              <a:rPr lang="ar-SA" sz="4800" dirty="0">
                <a:solidFill>
                  <a:srgbClr val="000000"/>
                </a:solidFill>
              </a:rPr>
              <a:t>، </a:t>
            </a:r>
            <a:r>
              <a:rPr lang="ar-SA" sz="4800" b="1" dirty="0">
                <a:solidFill>
                  <a:srgbClr val="000000"/>
                </a:solidFill>
              </a:rPr>
              <a:t>نظريات و طرق التربية البدنية، </a:t>
            </a:r>
            <a:r>
              <a:rPr lang="ar-SA" sz="4800" dirty="0">
                <a:solidFill>
                  <a:srgbClr val="000000"/>
                </a:solidFill>
              </a:rPr>
              <a:t>ديوان المطبوعات الجامعية، الجزائر، الطبعة </a:t>
            </a:r>
            <a:r>
              <a:rPr lang="en-US" sz="4800" dirty="0">
                <a:solidFill>
                  <a:srgbClr val="000000"/>
                </a:solidFill>
              </a:rPr>
              <a:t>2</a:t>
            </a:r>
            <a:r>
              <a:rPr lang="ar-SA" sz="4800" dirty="0">
                <a:solidFill>
                  <a:srgbClr val="000000"/>
                </a:solidFill>
              </a:rPr>
              <a:t>، سنة </a:t>
            </a:r>
            <a:r>
              <a:rPr lang="en-US" sz="4800" dirty="0">
                <a:solidFill>
                  <a:srgbClr val="000000"/>
                </a:solidFill>
              </a:rPr>
              <a:t>1992</a:t>
            </a:r>
            <a:r>
              <a:rPr lang="ar-SA" sz="4800" dirty="0">
                <a:solidFill>
                  <a:srgbClr val="000000"/>
                </a:solidFill>
              </a:rPr>
              <a:t>.</a:t>
            </a:r>
          </a:p>
          <a:p>
            <a:pPr marL="457200" lvl="0" indent="-457200" algn="justLow" rtl="1">
              <a:buFontTx/>
              <a:buChar char="-"/>
              <a:tabLst>
                <a:tab pos="457200" algn="l"/>
              </a:tabLst>
            </a:pPr>
            <a:r>
              <a:rPr lang="en-US" sz="4800" dirty="0" smtClean="0">
                <a:solidFill>
                  <a:srgbClr val="000000"/>
                </a:solidFill>
              </a:rPr>
              <a:t>-4</a:t>
            </a:r>
            <a:r>
              <a:rPr lang="ar-SA" sz="4800" dirty="0" smtClean="0">
                <a:solidFill>
                  <a:srgbClr val="000000"/>
                </a:solidFill>
              </a:rPr>
              <a:t>أحمد عمر سليمان روبي، </a:t>
            </a:r>
            <a:r>
              <a:rPr lang="ar-SA" sz="4800" b="1" dirty="0" smtClean="0">
                <a:solidFill>
                  <a:srgbClr val="000000"/>
                </a:solidFill>
              </a:rPr>
              <a:t>القدرات الإدراكية – الحركية للطفل النظرية و القياس، </a:t>
            </a:r>
            <a:r>
              <a:rPr lang="ar-SA" sz="4800" dirty="0" smtClean="0">
                <a:solidFill>
                  <a:srgbClr val="000000"/>
                </a:solidFill>
              </a:rPr>
              <a:t>دار الفكر العربي، سنة </a:t>
            </a:r>
            <a:r>
              <a:rPr lang="en-US" sz="4800" dirty="0" smtClean="0">
                <a:solidFill>
                  <a:srgbClr val="000000"/>
                </a:solidFill>
              </a:rPr>
              <a:t>1995</a:t>
            </a:r>
            <a:r>
              <a:rPr lang="ar-SA" sz="4800" dirty="0" smtClean="0">
                <a:solidFill>
                  <a:srgbClr val="000000"/>
                </a:solidFill>
              </a:rPr>
              <a:t>، القاهرة.</a:t>
            </a:r>
            <a:endParaRPr lang="ar-SA" sz="4000" dirty="0" smtClean="0">
              <a:solidFill>
                <a:srgbClr val="000000"/>
              </a:solidFill>
            </a:endParaRPr>
          </a:p>
          <a:p>
            <a:pPr lvl="0" algn="justLow" rtl="1">
              <a:tabLst>
                <a:tab pos="457200" algn="l"/>
              </a:tabLst>
            </a:pPr>
            <a:endParaRPr lang="ar-SA" sz="4800" dirty="0" smtClean="0">
              <a:solidFill>
                <a:srgbClr val="000000"/>
              </a:solidFill>
            </a:endParaRPr>
          </a:p>
          <a:p>
            <a:pPr lvl="0" algn="justLow" rtl="1">
              <a:tabLst>
                <a:tab pos="457200" algn="l"/>
              </a:tabLst>
            </a:pPr>
            <a:endParaRPr lang="ar-DZ" sz="4000" b="1" dirty="0" smtClean="0">
              <a:cs typeface="Times New Roman" pitchFamily="18" charset="0"/>
            </a:endParaRPr>
          </a:p>
        </p:txBody>
      </p:sp>
      <p:sp>
        <p:nvSpPr>
          <p:cNvPr id="2062" name="Rectangle 69"/>
          <p:cNvSpPr>
            <a:spLocks noChangeArrowheads="1"/>
          </p:cNvSpPr>
          <p:nvPr/>
        </p:nvSpPr>
        <p:spPr bwMode="auto">
          <a:xfrm>
            <a:off x="7689850" y="1870541"/>
            <a:ext cx="12573000" cy="358046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1">
              <a:spcAft>
                <a:spcPts val="1000"/>
              </a:spcAft>
            </a:pPr>
            <a:r>
              <a:rPr lang="ar-DZ" sz="7000" b="1" dirty="0">
                <a:latin typeface="Arabic Typesetting" pitchFamily="66" charset="-78"/>
                <a:cs typeface="Arabic Typesetting" pitchFamily="66" charset="-78"/>
              </a:rPr>
              <a:t>وزارة التعليم العالي و البحث العلمي</a:t>
            </a:r>
          </a:p>
          <a:p>
            <a:pPr algn="ctr" rtl="1">
              <a:spcAft>
                <a:spcPts val="1000"/>
              </a:spcAft>
            </a:pPr>
            <a:r>
              <a:rPr lang="ar-DZ" sz="7000" b="1" dirty="0">
                <a:latin typeface="Arabic Typesetting" pitchFamily="66" charset="-78"/>
                <a:cs typeface="Arabic Typesetting" pitchFamily="66" charset="-78"/>
              </a:rPr>
              <a:t>جامعة </a:t>
            </a:r>
            <a:r>
              <a:rPr lang="ar-SA" sz="7000" b="1" dirty="0">
                <a:latin typeface="Arabic Typesetting" pitchFamily="66" charset="-78"/>
                <a:cs typeface="Arabic Typesetting" pitchFamily="66" charset="-78"/>
              </a:rPr>
              <a:t>قاصدي </a:t>
            </a:r>
            <a:r>
              <a:rPr lang="ar-SA" sz="7000" b="1" dirty="0" err="1">
                <a:latin typeface="Arabic Typesetting" pitchFamily="66" charset="-78"/>
                <a:cs typeface="Arabic Typesetting" pitchFamily="66" charset="-78"/>
              </a:rPr>
              <a:t>مرباح</a:t>
            </a:r>
            <a:r>
              <a:rPr lang="ar-SA" sz="7000" b="1" dirty="0">
                <a:latin typeface="Arabic Typesetting" pitchFamily="66" charset="-78"/>
                <a:cs typeface="Arabic Typesetting" pitchFamily="66" charset="-78"/>
              </a:rPr>
              <a:t> -</a:t>
            </a:r>
            <a:r>
              <a:rPr lang="ar-SA" sz="7000" b="1" dirty="0" err="1">
                <a:latin typeface="Arabic Typesetting" pitchFamily="66" charset="-78"/>
                <a:cs typeface="Arabic Typesetting" pitchFamily="66" charset="-78"/>
              </a:rPr>
              <a:t>ورقلة</a:t>
            </a:r>
            <a:endParaRPr lang="fr-FR" sz="7000" b="1" dirty="0">
              <a:latin typeface="Arabic Typesetting" pitchFamily="66" charset="-78"/>
              <a:cs typeface="Arabic Typesetting" pitchFamily="66" charset="-78"/>
            </a:endParaRPr>
          </a:p>
          <a:p>
            <a:pPr algn="ctr" rtl="1">
              <a:spcAft>
                <a:spcPts val="1000"/>
              </a:spcAft>
            </a:pPr>
            <a:r>
              <a:rPr lang="ar-DZ" sz="7000" b="1" dirty="0">
                <a:latin typeface="Arabic Typesetting" pitchFamily="66" charset="-78"/>
                <a:cs typeface="Arabic Typesetting" pitchFamily="66" charset="-78"/>
              </a:rPr>
              <a:t>معهد علوم وتقنيات النشاطات البدنية و </a:t>
            </a:r>
            <a:r>
              <a:rPr lang="ar-DZ" sz="7000" b="1" dirty="0" smtClean="0">
                <a:latin typeface="Arabic Typesetting" pitchFamily="66" charset="-78"/>
                <a:cs typeface="Arabic Typesetting" pitchFamily="66" charset="-78"/>
              </a:rPr>
              <a:t>الرياضية</a:t>
            </a:r>
            <a:endParaRPr lang="ar-DZ" sz="7000" b="1" dirty="0"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2063" name="TextBox 4"/>
          <p:cNvSpPr txBox="1">
            <a:spLocks noChangeArrowheads="1"/>
          </p:cNvSpPr>
          <p:nvPr/>
        </p:nvSpPr>
        <p:spPr bwMode="auto">
          <a:xfrm>
            <a:off x="18938626" y="13177764"/>
            <a:ext cx="9940157" cy="7571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Low" rtl="1"/>
            <a:r>
              <a:rPr lang="ar-SA" sz="5400" dirty="0" smtClean="0"/>
              <a:t>نهدف من خلال هده الدراسة الى معرفة دور النشاط الرياضي التربوي المبرمج في المنهاج الابتدائي في التقليل من المشاكل الحركية لدى تلاميذ </a:t>
            </a:r>
            <a:r>
              <a:rPr lang="ar-DZ" sz="5400" dirty="0" smtClean="0"/>
              <a:t>ذ</a:t>
            </a:r>
            <a:r>
              <a:rPr lang="ar-SA" sz="5400" dirty="0" err="1" smtClean="0"/>
              <a:t>وي</a:t>
            </a:r>
            <a:r>
              <a:rPr lang="ar-SA" sz="5400" dirty="0" smtClean="0"/>
              <a:t> الانحرافات </a:t>
            </a:r>
            <a:r>
              <a:rPr lang="ar-SA" sz="5400" dirty="0" err="1" smtClean="0"/>
              <a:t>القوامية</a:t>
            </a:r>
            <a:r>
              <a:rPr lang="ar-SA" sz="5400" dirty="0" smtClean="0"/>
              <a:t> البسيطة و دلك بواسطة استبيان لغرض الاستطلاع على مدى تأثير هدا النشاط على المشاكل الحركية له</a:t>
            </a:r>
            <a:r>
              <a:rPr lang="ar-DZ" sz="5400" dirty="0" smtClean="0"/>
              <a:t>ذ</a:t>
            </a:r>
            <a:r>
              <a:rPr lang="ar-SA" sz="5400" dirty="0" smtClean="0"/>
              <a:t>ه الفئة من التلاميذ، ونستخدم في هده الدراسة المنهج </a:t>
            </a:r>
            <a:r>
              <a:rPr lang="ar-SA" sz="5400" dirty="0" err="1" smtClean="0"/>
              <a:t>ال</a:t>
            </a:r>
            <a:r>
              <a:rPr lang="ar-DZ" sz="5400" dirty="0" smtClean="0"/>
              <a:t>وصفي</a:t>
            </a:r>
            <a:r>
              <a:rPr lang="ar-SA" sz="5400" dirty="0" smtClean="0"/>
              <a:t> باعتباره المنهج المناسب له</a:t>
            </a:r>
            <a:r>
              <a:rPr lang="ar-DZ" sz="5400" dirty="0" smtClean="0"/>
              <a:t>ذ</a:t>
            </a:r>
            <a:r>
              <a:rPr lang="ar-SA" sz="5400" dirty="0" smtClean="0"/>
              <a:t>ه الدراسة.</a:t>
            </a:r>
            <a:endParaRPr lang="ar-DZ" sz="5400" dirty="0"/>
          </a:p>
        </p:txBody>
      </p:sp>
      <p:sp>
        <p:nvSpPr>
          <p:cNvPr id="2064" name="TextBox 46"/>
          <p:cNvSpPr txBox="1">
            <a:spLocks noChangeArrowheads="1"/>
          </p:cNvSpPr>
          <p:nvPr/>
        </p:nvSpPr>
        <p:spPr bwMode="auto">
          <a:xfrm>
            <a:off x="648594" y="12961740"/>
            <a:ext cx="18146016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justLow" rtl="1">
              <a:defRPr/>
            </a:pPr>
            <a:r>
              <a:rPr lang="ar-SA" sz="4400" dirty="0">
                <a:latin typeface="Arial" pitchFamily="34" charset="0"/>
                <a:cs typeface="Arial" pitchFamily="34" charset="0"/>
              </a:rPr>
              <a:t>يعتبر النشاط البدني الرياضي أحد أشكال الأنشطة التي يمارسها الفرد و التي تعود عليه بالفائدة ، بحيث أن هدا النشاط يستخدم كوسيلة للتعارف و الاحتكاك </a:t>
            </a:r>
            <a:r>
              <a:rPr lang="ar-SA" sz="4400" dirty="0" smtClean="0">
                <a:latin typeface="Arial" pitchFamily="34" charset="0"/>
                <a:cs typeface="Arial" pitchFamily="34" charset="0"/>
              </a:rPr>
              <a:t>بالآخرين</a:t>
            </a:r>
            <a:r>
              <a:rPr lang="ar-DZ" sz="4400" dirty="0" smtClean="0">
                <a:latin typeface="Arial" pitchFamily="34" charset="0"/>
                <a:cs typeface="Arial" pitchFamily="34" charset="0"/>
              </a:rPr>
              <a:t>، </a:t>
            </a:r>
            <a:r>
              <a:rPr lang="ar-SA" sz="4400" dirty="0" smtClean="0">
                <a:latin typeface="Arial" pitchFamily="34" charset="0"/>
                <a:cs typeface="Arial" pitchFamily="34" charset="0"/>
              </a:rPr>
              <a:t>و </a:t>
            </a:r>
            <a:r>
              <a:rPr lang="ar-DZ" sz="4400" dirty="0" smtClean="0">
                <a:latin typeface="Arial" pitchFamily="34" charset="0"/>
                <a:cs typeface="Arial" pitchFamily="34" charset="0"/>
              </a:rPr>
              <a:t>ل</a:t>
            </a:r>
            <a:r>
              <a:rPr lang="ar-SA" sz="4400" dirty="0" smtClean="0">
                <a:latin typeface="Arial" pitchFamily="34" charset="0"/>
                <a:cs typeface="Arial" pitchFamily="34" charset="0"/>
              </a:rPr>
              <a:t>لتربية </a:t>
            </a:r>
            <a:r>
              <a:rPr lang="ar-SA" sz="4400" dirty="0">
                <a:latin typeface="Arial" pitchFamily="34" charset="0"/>
                <a:cs typeface="Arial" pitchFamily="34" charset="0"/>
              </a:rPr>
              <a:t>البدنية و الرياضية علاقة بالتربية العامة، </a:t>
            </a:r>
            <a:r>
              <a:rPr lang="ar-SA" sz="4400" dirty="0" err="1" smtClean="0">
                <a:latin typeface="Arial" pitchFamily="34" charset="0"/>
                <a:cs typeface="Arial" pitchFamily="34" charset="0"/>
              </a:rPr>
              <a:t>ا</a:t>
            </a:r>
            <a:r>
              <a:rPr lang="ar-DZ" sz="4400" dirty="0" smtClean="0">
                <a:latin typeface="Arial" pitchFamily="34" charset="0"/>
                <a:cs typeface="Arial" pitchFamily="34" charset="0"/>
              </a:rPr>
              <a:t>ذ </a:t>
            </a:r>
            <a:r>
              <a:rPr lang="ar-SA" sz="4400" dirty="0" smtClean="0">
                <a:latin typeface="Arial" pitchFamily="34" charset="0"/>
                <a:cs typeface="Arial" pitchFamily="34" charset="0"/>
              </a:rPr>
              <a:t>يتم </a:t>
            </a:r>
            <a:r>
              <a:rPr lang="ar-SA" sz="4400" dirty="0">
                <a:latin typeface="Arial" pitchFamily="34" charset="0"/>
                <a:cs typeface="Arial" pitchFamily="34" charset="0"/>
              </a:rPr>
              <a:t>عن طريق ممارسة الأنشطة الحركية </a:t>
            </a:r>
            <a:r>
              <a:rPr lang="ar-SA" sz="4400" dirty="0" err="1">
                <a:latin typeface="Arial" pitchFamily="34" charset="0"/>
                <a:cs typeface="Arial" pitchFamily="34" charset="0"/>
              </a:rPr>
              <a:t>و</a:t>
            </a:r>
            <a:r>
              <a:rPr lang="ar-SA" sz="4400" dirty="0">
                <a:latin typeface="Arial" pitchFamily="34" charset="0"/>
                <a:cs typeface="Arial" pitchFamily="34" charset="0"/>
              </a:rPr>
              <a:t> </a:t>
            </a:r>
            <a:r>
              <a:rPr lang="ar-SA" sz="4400" dirty="0" smtClean="0">
                <a:latin typeface="Arial" pitchFamily="34" charset="0"/>
                <a:cs typeface="Arial" pitchFamily="34" charset="0"/>
              </a:rPr>
              <a:t>البدنية</a:t>
            </a:r>
            <a:r>
              <a:rPr lang="ar-DZ" sz="4400" dirty="0" smtClean="0">
                <a:latin typeface="Arial" pitchFamily="34" charset="0"/>
                <a:cs typeface="Arial" pitchFamily="34" charset="0"/>
              </a:rPr>
              <a:t> ت</a:t>
            </a:r>
            <a:r>
              <a:rPr lang="ar-SA" sz="4400" dirty="0" smtClean="0">
                <a:latin typeface="Arial" pitchFamily="34" charset="0"/>
                <a:cs typeface="Arial" pitchFamily="34" charset="0"/>
              </a:rPr>
              <a:t>عرف </a:t>
            </a:r>
            <a:r>
              <a:rPr lang="ar-SA" sz="4400" dirty="0">
                <a:latin typeface="Arial" pitchFamily="34" charset="0"/>
                <a:cs typeface="Arial" pitchFamily="34" charset="0"/>
              </a:rPr>
              <a:t>التلميذ </a:t>
            </a:r>
            <a:r>
              <a:rPr lang="ar-DZ" sz="4400" dirty="0" smtClean="0">
                <a:latin typeface="Arial" pitchFamily="34" charset="0"/>
                <a:cs typeface="Arial" pitchFamily="34" charset="0"/>
              </a:rPr>
              <a:t>عن </a:t>
            </a:r>
            <a:r>
              <a:rPr lang="ar-SA" sz="4400" dirty="0" smtClean="0">
                <a:latin typeface="Arial" pitchFamily="34" charset="0"/>
                <a:cs typeface="Arial" pitchFamily="34" charset="0"/>
              </a:rPr>
              <a:t>نفسه </a:t>
            </a:r>
            <a:r>
              <a:rPr lang="ar-DZ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ar-SA" sz="4400" dirty="0" smtClean="0">
                <a:latin typeface="Arial" pitchFamily="34" charset="0"/>
                <a:cs typeface="Arial" pitchFamily="34" charset="0"/>
              </a:rPr>
              <a:t>و </a:t>
            </a:r>
            <a:r>
              <a:rPr lang="ar-SA" sz="4400" dirty="0">
                <a:latin typeface="Arial" pitchFamily="34" charset="0"/>
                <a:cs typeface="Arial" pitchFamily="34" charset="0"/>
              </a:rPr>
              <a:t>جسمه و من خلاله ينمي لياقته البدنية و </a:t>
            </a:r>
            <a:r>
              <a:rPr lang="ar-SA" sz="4400" dirty="0" smtClean="0">
                <a:latin typeface="Arial" pitchFamily="34" charset="0"/>
                <a:cs typeface="Arial" pitchFamily="34" charset="0"/>
              </a:rPr>
              <a:t>الصحية </a:t>
            </a:r>
            <a:r>
              <a:rPr lang="ar-SA" sz="4400" dirty="0">
                <a:latin typeface="Arial" pitchFamily="34" charset="0"/>
                <a:cs typeface="Arial" pitchFamily="34" charset="0"/>
              </a:rPr>
              <a:t>و مفاهيمه و علاقاته في ضوء الظروف المحيطة </a:t>
            </a:r>
            <a:r>
              <a:rPr lang="ar-SA" sz="4400" dirty="0" err="1" smtClean="0">
                <a:latin typeface="Arial" pitchFamily="34" charset="0"/>
                <a:cs typeface="Arial" pitchFamily="34" charset="0"/>
              </a:rPr>
              <a:t>به</a:t>
            </a:r>
            <a:r>
              <a:rPr lang="ar-DZ" sz="4400" dirty="0" smtClean="0">
                <a:latin typeface="Arial" pitchFamily="34" charset="0"/>
                <a:cs typeface="Arial" pitchFamily="34" charset="0"/>
              </a:rPr>
              <a:t>، وقصد </a:t>
            </a:r>
            <a:r>
              <a:rPr lang="ar-SA" sz="4400" dirty="0" smtClean="0"/>
              <a:t>معرفة دور النشاط الرياضي التربوي المبرمج في </a:t>
            </a:r>
            <a:r>
              <a:rPr lang="ar-DZ" sz="4400" dirty="0" smtClean="0"/>
              <a:t>التعليم </a:t>
            </a:r>
            <a:r>
              <a:rPr lang="ar-SA" sz="4400" dirty="0" smtClean="0"/>
              <a:t>الابتدائي في التقليل من المشاكل الحركية لدى </a:t>
            </a:r>
            <a:r>
              <a:rPr lang="ar-DZ" sz="4400" dirty="0" err="1" smtClean="0"/>
              <a:t>ال</a:t>
            </a:r>
            <a:r>
              <a:rPr lang="ar-SA" sz="4400" dirty="0" smtClean="0"/>
              <a:t>تلاميذ </a:t>
            </a:r>
            <a:r>
              <a:rPr lang="ar-DZ" sz="4400" dirty="0" smtClean="0"/>
              <a:t>ذ</a:t>
            </a:r>
            <a:r>
              <a:rPr lang="ar-SA" sz="4400" dirty="0" err="1" smtClean="0"/>
              <a:t>وي</a:t>
            </a:r>
            <a:r>
              <a:rPr lang="ar-SA" sz="4400" dirty="0" smtClean="0"/>
              <a:t> الانحرافات </a:t>
            </a:r>
            <a:r>
              <a:rPr lang="ar-SA" sz="4400" dirty="0" err="1" smtClean="0"/>
              <a:t>القوامية</a:t>
            </a:r>
            <a:r>
              <a:rPr lang="ar-SA" sz="4400" dirty="0" smtClean="0"/>
              <a:t> البسيطة </a:t>
            </a:r>
            <a:r>
              <a:rPr lang="ar-DZ" sz="4400" dirty="0" smtClean="0"/>
              <a:t>قمنا بصياغة </a:t>
            </a:r>
            <a:r>
              <a:rPr lang="ar-DZ" sz="4400" dirty="0" err="1" smtClean="0"/>
              <a:t>الاشكال</a:t>
            </a:r>
            <a:r>
              <a:rPr lang="ar-DZ" sz="4400" dirty="0" smtClean="0"/>
              <a:t> العام كالتالي:</a:t>
            </a:r>
          </a:p>
          <a:p>
            <a:pPr lvl="0" algn="justLow" rtl="1">
              <a:defRPr/>
            </a:pPr>
            <a:r>
              <a:rPr lang="ar-SA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هل </a:t>
            </a:r>
            <a:r>
              <a:rPr lang="ar-SA" sz="4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يساهم النشاط الرياضي التربوي في التقليل  من المشاكل الحركية لدى تلاميذ </a:t>
            </a:r>
            <a:r>
              <a:rPr lang="ar-DZ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د</a:t>
            </a:r>
            <a:r>
              <a:rPr lang="ar-SA" sz="4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وي</a:t>
            </a:r>
            <a:r>
              <a:rPr lang="ar-SA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4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الانحرافات </a:t>
            </a:r>
            <a:r>
              <a:rPr lang="ar-SA" sz="4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القوامية</a:t>
            </a:r>
            <a:r>
              <a:rPr lang="ar-SA" sz="4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البسيطة؟</a:t>
            </a:r>
          </a:p>
          <a:p>
            <a:pPr marL="571500" lvl="0" indent="-571500" algn="r" rtl="1">
              <a:buFontTx/>
              <a:buChar char="-"/>
              <a:defRPr/>
            </a:pPr>
            <a:r>
              <a:rPr lang="ar-SA" sz="4400" b="1" dirty="0">
                <a:latin typeface="Arial" pitchFamily="34" charset="0"/>
                <a:cs typeface="Arial" pitchFamily="34" charset="0"/>
              </a:rPr>
              <a:t>هل يساهم محتوى البرنامج الرياضي التربوي في التقليل من المشاكل الحركية؟</a:t>
            </a:r>
          </a:p>
          <a:p>
            <a:pPr lvl="0" algn="r" rtl="1">
              <a:defRPr/>
            </a:pPr>
            <a:r>
              <a:rPr lang="ar-SA" sz="4400" b="1" dirty="0">
                <a:latin typeface="Arial" pitchFamily="34" charset="0"/>
                <a:cs typeface="Arial" pitchFamily="34" charset="0"/>
              </a:rPr>
              <a:t>- ما مدى مساهمة تكوين المربي في التقليل من المشاكل الحركية؟</a:t>
            </a:r>
          </a:p>
        </p:txBody>
      </p:sp>
      <p:sp>
        <p:nvSpPr>
          <p:cNvPr id="2065" name="AutoShape 50"/>
          <p:cNvSpPr>
            <a:spLocks noChangeArrowheads="1"/>
          </p:cNvSpPr>
          <p:nvPr/>
        </p:nvSpPr>
        <p:spPr bwMode="auto">
          <a:xfrm>
            <a:off x="1903322" y="32389838"/>
            <a:ext cx="26787475" cy="866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114800" rtl="1"/>
            <a:r>
              <a:rPr lang="ar-DZ" sz="6000" b="1" dirty="0">
                <a:solidFill>
                  <a:srgbClr val="C00000"/>
                </a:solidFill>
              </a:rPr>
              <a:t>خلاصة</a:t>
            </a:r>
            <a:endParaRPr lang="en-US" sz="6000" b="1" dirty="0">
              <a:solidFill>
                <a:srgbClr val="C00000"/>
              </a:solidFill>
            </a:endParaRPr>
          </a:p>
        </p:txBody>
      </p:sp>
      <p:pic>
        <p:nvPicPr>
          <p:cNvPr id="2066" name="Picture 3" descr="J:\UK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288" y="0"/>
            <a:ext cx="609282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8" name="AutoShape 43"/>
          <p:cNvSpPr>
            <a:spLocks noChangeArrowheads="1"/>
          </p:cNvSpPr>
          <p:nvPr/>
        </p:nvSpPr>
        <p:spPr bwMode="auto">
          <a:xfrm>
            <a:off x="17444863" y="20859919"/>
            <a:ext cx="11737826" cy="86409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114800" rtl="1"/>
            <a:r>
              <a:rPr lang="ar-DZ" sz="6000" b="1" dirty="0">
                <a:solidFill>
                  <a:srgbClr val="C00000"/>
                </a:solidFill>
              </a:rPr>
              <a:t>الدراسة </a:t>
            </a:r>
            <a:r>
              <a:rPr lang="ar-DZ" sz="6000" b="1" dirty="0" smtClean="0">
                <a:solidFill>
                  <a:srgbClr val="C00000"/>
                </a:solidFill>
              </a:rPr>
              <a:t>السابقة </a:t>
            </a:r>
            <a:r>
              <a:rPr lang="ar-DZ" sz="6000" b="1" dirty="0">
                <a:solidFill>
                  <a:srgbClr val="C00000"/>
                </a:solidFill>
              </a:rPr>
              <a:t>و المشابهة</a:t>
            </a:r>
            <a:r>
              <a:rPr lang="ar-DZ" b="1" dirty="0">
                <a:solidFill>
                  <a:srgbClr val="C00000"/>
                </a:solidFill>
              </a:rPr>
              <a:t>: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" name="AutoShape 43"/>
          <p:cNvSpPr>
            <a:spLocks noChangeArrowheads="1"/>
          </p:cNvSpPr>
          <p:nvPr/>
        </p:nvSpPr>
        <p:spPr bwMode="auto">
          <a:xfrm>
            <a:off x="842901" y="24280306"/>
            <a:ext cx="13373100" cy="122413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114800" rtl="1"/>
            <a:r>
              <a:rPr lang="ar-DZ" sz="6000" b="1" dirty="0" smtClean="0">
                <a:solidFill>
                  <a:srgbClr val="C00000"/>
                </a:solidFill>
              </a:rPr>
              <a:t>مصطلحات  </a:t>
            </a:r>
            <a:r>
              <a:rPr lang="ar-DZ" sz="6000" b="1" dirty="0">
                <a:solidFill>
                  <a:srgbClr val="C00000"/>
                </a:solidFill>
              </a:rPr>
              <a:t>الدراسة</a:t>
            </a:r>
            <a:r>
              <a:rPr lang="ar-DZ" b="1" dirty="0">
                <a:solidFill>
                  <a:srgbClr val="C00000"/>
                </a:solidFill>
              </a:rPr>
              <a:t>: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070" name="AutoShape 43"/>
          <p:cNvSpPr>
            <a:spLocks noChangeArrowheads="1"/>
          </p:cNvSpPr>
          <p:nvPr/>
        </p:nvSpPr>
        <p:spPr bwMode="auto">
          <a:xfrm>
            <a:off x="1728714" y="11737604"/>
            <a:ext cx="16777864" cy="1150937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114800" rtl="1"/>
            <a:r>
              <a:rPr lang="ar-DZ" sz="6000" b="1" dirty="0">
                <a:solidFill>
                  <a:srgbClr val="C00000"/>
                </a:solidFill>
              </a:rPr>
              <a:t>الإشكالية</a:t>
            </a:r>
            <a:r>
              <a:rPr lang="ar-DZ" b="1" dirty="0">
                <a:solidFill>
                  <a:srgbClr val="C00000"/>
                </a:solidFill>
              </a:rPr>
              <a:t>: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15018384" y="22041277"/>
            <a:ext cx="14122325" cy="1018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Low" rtl="1"/>
            <a:r>
              <a:rPr lang="ar-SA" sz="4400" b="1" dirty="0" smtClean="0"/>
              <a:t>.</a:t>
            </a:r>
            <a:r>
              <a:rPr lang="ar-DZ" sz="4400" b="1" dirty="0" smtClean="0"/>
              <a:t>ـ أولا: الدراسات السابقة.</a:t>
            </a:r>
          </a:p>
          <a:p>
            <a:pPr algn="justLow" rtl="1"/>
            <a:r>
              <a:rPr lang="ar-DZ" sz="4400" dirty="0" smtClean="0"/>
              <a:t>ـ </a:t>
            </a:r>
            <a:r>
              <a:rPr lang="ar-DZ" sz="4400" b="1" dirty="0" smtClean="0"/>
              <a:t>الدراسة الأولى:  </a:t>
            </a:r>
            <a:r>
              <a:rPr lang="ar-DZ" sz="4400" dirty="0" smtClean="0"/>
              <a:t>حجاج </a:t>
            </a:r>
            <a:r>
              <a:rPr lang="ar-DZ" sz="4400" dirty="0" err="1" smtClean="0"/>
              <a:t>الجيلالي</a:t>
            </a:r>
            <a:r>
              <a:rPr lang="ar-DZ" sz="4400" dirty="0" smtClean="0"/>
              <a:t>، </a:t>
            </a:r>
            <a:r>
              <a:rPr lang="ar-DZ" sz="4400" dirty="0" err="1" smtClean="0"/>
              <a:t>سوال</a:t>
            </a:r>
            <a:r>
              <a:rPr lang="ar-DZ" sz="4400" dirty="0" smtClean="0"/>
              <a:t> أحمد، بن عبد الولي بشير أبو الأنوار، </a:t>
            </a:r>
            <a:r>
              <a:rPr lang="ar-DZ" sz="4400" b="1" dirty="0" smtClean="0"/>
              <a:t> </a:t>
            </a:r>
            <a:r>
              <a:rPr lang="ar-SA" sz="4400" dirty="0" smtClean="0"/>
              <a:t>أهمية دروس التربية البدنية في علاج  التشوهات الجسمية للعمود الفقري لدى تلاميذ المدارس الأساسية الطور الأول </a:t>
            </a:r>
            <a:r>
              <a:rPr lang="ar-SA" sz="4400" dirty="0" err="1" smtClean="0"/>
              <a:t>و</a:t>
            </a:r>
            <a:r>
              <a:rPr lang="ar-SA" sz="4400" dirty="0" smtClean="0"/>
              <a:t> الثاني، بحث وصفي لنيل شهادة ليسانس</a:t>
            </a:r>
            <a:r>
              <a:rPr lang="ar-DZ" sz="4400" dirty="0" smtClean="0"/>
              <a:t>، </a:t>
            </a:r>
            <a:r>
              <a:rPr lang="ar-DZ" sz="4400" dirty="0" smtClean="0">
                <a:solidFill>
                  <a:srgbClr val="FF0000"/>
                </a:solidFill>
              </a:rPr>
              <a:t> </a:t>
            </a:r>
            <a:r>
              <a:rPr lang="ar-DZ" sz="4400" dirty="0" smtClean="0"/>
              <a:t>للسنة</a:t>
            </a:r>
            <a:r>
              <a:rPr lang="ar-SA" sz="4400" dirty="0" smtClean="0"/>
              <a:t> الدراسية</a:t>
            </a:r>
            <a:r>
              <a:rPr lang="ar-DZ" sz="4400" dirty="0" smtClean="0"/>
              <a:t> 1992-1991.</a:t>
            </a:r>
            <a:endParaRPr lang="fr-FR" sz="4400" dirty="0" smtClean="0">
              <a:solidFill>
                <a:srgbClr val="FF0000"/>
              </a:solidFill>
            </a:endParaRPr>
          </a:p>
          <a:p>
            <a:pPr algn="justLow" rtl="1"/>
            <a:r>
              <a:rPr lang="ar-DZ" sz="4400" b="1" dirty="0" smtClean="0"/>
              <a:t>- الدراسة الثانية: </a:t>
            </a:r>
            <a:r>
              <a:rPr lang="ar-DZ" sz="4400" dirty="0" err="1" smtClean="0"/>
              <a:t>د</a:t>
            </a:r>
            <a:r>
              <a:rPr lang="ar-DZ" sz="4400" dirty="0" smtClean="0"/>
              <a:t>. علي عبد الله </a:t>
            </a:r>
            <a:r>
              <a:rPr lang="ar-DZ" sz="4400" dirty="0" err="1" smtClean="0"/>
              <a:t>الجفري</a:t>
            </a:r>
            <a:r>
              <a:rPr lang="ar-DZ" sz="4400" dirty="0" smtClean="0"/>
              <a:t>، </a:t>
            </a:r>
            <a:r>
              <a:rPr lang="ar-DZ" sz="4400" dirty="0" err="1" smtClean="0"/>
              <a:t>د</a:t>
            </a:r>
            <a:r>
              <a:rPr lang="ar-DZ" sz="4400" dirty="0" smtClean="0"/>
              <a:t>. سمير محمد أبو شادي، </a:t>
            </a:r>
            <a:r>
              <a:rPr lang="ar-DZ" sz="4400" dirty="0" err="1" smtClean="0"/>
              <a:t>د</a:t>
            </a:r>
            <a:r>
              <a:rPr lang="ar-DZ" sz="4400" dirty="0" smtClean="0"/>
              <a:t>. أحمد محمد عبد السلام، دراسة بعنوان بعض التشوهات </a:t>
            </a:r>
            <a:r>
              <a:rPr lang="ar-DZ" sz="4400" dirty="0" err="1" smtClean="0"/>
              <a:t>القوامية</a:t>
            </a:r>
            <a:r>
              <a:rPr lang="ar-DZ" sz="4400" dirty="0" smtClean="0"/>
              <a:t> و علاقتها بالاتجاه نحو النشاط البدني للتلاميذ من 9-12 سنة. جامعة الملك سعود، للسنة الدراسية 2008-2009.</a:t>
            </a:r>
            <a:endParaRPr lang="ar-DZ" sz="4400" b="1" dirty="0" smtClean="0"/>
          </a:p>
          <a:p>
            <a:pPr algn="justLow" rtl="1"/>
            <a:r>
              <a:rPr lang="ar-DZ" sz="4400" b="1" dirty="0" smtClean="0"/>
              <a:t>ـثانيا الدراسة المشابهة:</a:t>
            </a:r>
          </a:p>
          <a:p>
            <a:pPr algn="justLow" rtl="1"/>
            <a:r>
              <a:rPr lang="ar-DZ" sz="4400" dirty="0" smtClean="0"/>
              <a:t>ـ </a:t>
            </a:r>
            <a:r>
              <a:rPr lang="ar-DZ" sz="4400" b="1" dirty="0" smtClean="0"/>
              <a:t>الدراسة الأولى:</a:t>
            </a:r>
            <a:r>
              <a:rPr lang="ar-SA" sz="4400" b="1" dirty="0" smtClean="0"/>
              <a:t> </a:t>
            </a:r>
            <a:r>
              <a:rPr lang="ar-DZ" sz="4400" dirty="0" smtClean="0"/>
              <a:t>من </a:t>
            </a:r>
            <a:r>
              <a:rPr lang="ar-DZ" sz="4400" dirty="0" err="1" smtClean="0"/>
              <a:t>اعداد</a:t>
            </a:r>
            <a:r>
              <a:rPr lang="ar-DZ" sz="4400" dirty="0" smtClean="0"/>
              <a:t> الطلبة يونس بقاري </a:t>
            </a:r>
            <a:r>
              <a:rPr lang="ar-DZ" sz="4400" dirty="0" err="1" smtClean="0"/>
              <a:t>و</a:t>
            </a:r>
            <a:r>
              <a:rPr lang="ar-DZ" sz="4400" dirty="0" smtClean="0"/>
              <a:t> حمزة القروي </a:t>
            </a:r>
            <a:r>
              <a:rPr lang="ar-DZ" sz="4400" dirty="0" err="1" smtClean="0"/>
              <a:t>و</a:t>
            </a:r>
            <a:r>
              <a:rPr lang="ar-DZ" sz="4400" dirty="0" smtClean="0"/>
              <a:t> ياسين عصماني</a:t>
            </a:r>
            <a:r>
              <a:rPr lang="ar-DZ" sz="4400" b="1" dirty="0" smtClean="0"/>
              <a:t>.</a:t>
            </a:r>
            <a:r>
              <a:rPr lang="ar-SA" sz="4400" dirty="0" smtClean="0"/>
              <a:t>دور انشطة التربية البدنية و الرياضية المبرمجة في معالجة الانحرافات </a:t>
            </a:r>
            <a:r>
              <a:rPr lang="ar-SA" sz="4400" dirty="0" err="1" smtClean="0"/>
              <a:t>القوامية</a:t>
            </a:r>
            <a:r>
              <a:rPr lang="ar-SA" sz="4400" dirty="0" smtClean="0"/>
              <a:t> لدى تلاميذ الطور الابتدائي </a:t>
            </a:r>
            <a:r>
              <a:rPr lang="en-US" sz="4400" dirty="0" smtClean="0"/>
              <a:t>11-9</a:t>
            </a:r>
            <a:r>
              <a:rPr lang="ar-SA" sz="4400" dirty="0" smtClean="0"/>
              <a:t> سنة، بحث وصفي لنيل شهادة ليسانس.</a:t>
            </a:r>
            <a:r>
              <a:rPr lang="ar-DZ" sz="4000" dirty="0" smtClean="0">
                <a:solidFill>
                  <a:srgbClr val="FF0000"/>
                </a:solidFill>
              </a:rPr>
              <a:t> </a:t>
            </a:r>
            <a:r>
              <a:rPr lang="ar-DZ" sz="4000" dirty="0" smtClean="0"/>
              <a:t>معهد علوم </a:t>
            </a:r>
            <a:r>
              <a:rPr lang="ar-DZ" sz="4000" dirty="0" err="1" smtClean="0"/>
              <a:t>و</a:t>
            </a:r>
            <a:r>
              <a:rPr lang="ar-DZ" sz="4000" dirty="0" smtClean="0"/>
              <a:t> تقنيات النشاطات البدنية </a:t>
            </a:r>
            <a:r>
              <a:rPr lang="ar-DZ" sz="4000" dirty="0" err="1" smtClean="0"/>
              <a:t>و</a:t>
            </a:r>
            <a:r>
              <a:rPr lang="ar-DZ" sz="4000" dirty="0" smtClean="0">
                <a:solidFill>
                  <a:srgbClr val="FF0000"/>
                </a:solidFill>
              </a:rPr>
              <a:t> </a:t>
            </a:r>
            <a:r>
              <a:rPr lang="ar-DZ" sz="4000" dirty="0" smtClean="0"/>
              <a:t>الرياضية, جامعة قاصدي </a:t>
            </a:r>
            <a:r>
              <a:rPr lang="ar-DZ" sz="4000" dirty="0" err="1" smtClean="0"/>
              <a:t>مرباح</a:t>
            </a:r>
            <a:r>
              <a:rPr lang="ar-DZ" sz="4000" dirty="0" smtClean="0"/>
              <a:t> </a:t>
            </a:r>
            <a:r>
              <a:rPr lang="ar-DZ" sz="4000" dirty="0" err="1" smtClean="0"/>
              <a:t>ورقلة</a:t>
            </a:r>
            <a:r>
              <a:rPr lang="ar-DZ" sz="4000" dirty="0" smtClean="0"/>
              <a:t>، للسنة الدراسية 2013-2012.</a:t>
            </a:r>
            <a:endParaRPr lang="en-US" sz="4000" dirty="0"/>
          </a:p>
        </p:txBody>
      </p:sp>
      <p:sp>
        <p:nvSpPr>
          <p:cNvPr id="24" name="TextBox 4"/>
          <p:cNvSpPr txBox="1">
            <a:spLocks noChangeArrowheads="1"/>
          </p:cNvSpPr>
          <p:nvPr/>
        </p:nvSpPr>
        <p:spPr bwMode="auto">
          <a:xfrm>
            <a:off x="559687" y="25746819"/>
            <a:ext cx="13753528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Low" rtl="1"/>
            <a:r>
              <a:rPr lang="ar-SA" sz="4400" b="1" dirty="0" smtClean="0"/>
              <a:t>النشاط الرياضي التربوي: </a:t>
            </a:r>
            <a:r>
              <a:rPr lang="ar-SA" sz="4400" dirty="0" smtClean="0"/>
              <a:t>هو نشاط تعليمي تربوي أو ما يسمى بدرس التربية البدنية و الرياضية وهو كل </a:t>
            </a:r>
            <a:r>
              <a:rPr lang="ar-SA" sz="4400" dirty="0" err="1" smtClean="0"/>
              <a:t>ال</a:t>
            </a:r>
            <a:r>
              <a:rPr lang="ar-DZ" sz="4400" dirty="0" smtClean="0"/>
              <a:t>ا</a:t>
            </a:r>
            <a:r>
              <a:rPr lang="ar-SA" sz="4400" dirty="0" smtClean="0"/>
              <a:t>نشطة البدنية و الرياضية الممارسة داخل المؤسسات التعليمية في أي مرحلة من مراحل التعلم.</a:t>
            </a:r>
          </a:p>
          <a:p>
            <a:pPr algn="justLow" rtl="1"/>
            <a:r>
              <a:rPr lang="ar-SA" sz="4400" b="1" dirty="0" smtClean="0"/>
              <a:t>المشاكل الحركية: </a:t>
            </a:r>
            <a:r>
              <a:rPr lang="ar-SA" sz="4400" dirty="0" smtClean="0"/>
              <a:t>هي عدم قدرة الفرد على أداء المهارات الحركية بشكلها الصحيح.</a:t>
            </a:r>
          </a:p>
          <a:p>
            <a:pPr algn="justLow" rtl="1"/>
            <a:r>
              <a:rPr lang="ar-SA" sz="4400" b="1" dirty="0" smtClean="0"/>
              <a:t>الانحرافات </a:t>
            </a:r>
            <a:r>
              <a:rPr lang="ar-SA" sz="4400" b="1" dirty="0" err="1" smtClean="0"/>
              <a:t>القوامية</a:t>
            </a:r>
            <a:r>
              <a:rPr lang="ar-SA" sz="4400" b="1" dirty="0" smtClean="0"/>
              <a:t> البسيطة: </a:t>
            </a:r>
            <a:r>
              <a:rPr lang="ar-SA" sz="4400" dirty="0" smtClean="0"/>
              <a:t>هو تغير العضو عن حالته الطبيعية مما يؤدي الى التحول في الحالة الوظيفية له و التشوه في صورة الجسم و يكون التشوه في شكل العظام أو العضلات و حتى سوائل الجسم و الخلايا و يختلف نوع التشوه و شدته حسب نوع العضو و أسبابه.</a:t>
            </a:r>
            <a:endParaRPr lang="ar-DZ" sz="4400" b="1" dirty="0"/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197619" y="20954628"/>
            <a:ext cx="14780443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4400" b="1" dirty="0" smtClean="0">
                <a:solidFill>
                  <a:srgbClr val="FF0000"/>
                </a:solidFill>
              </a:rPr>
              <a:t>- يساهم النشاط الرياضي التربوي في التقليل من المشاكل الحركية لدى التلاميذ دوي الانحرافات </a:t>
            </a:r>
            <a:r>
              <a:rPr lang="ar-SA" sz="4400" b="1" dirty="0" err="1" smtClean="0">
                <a:solidFill>
                  <a:srgbClr val="FF0000"/>
                </a:solidFill>
              </a:rPr>
              <a:t>القوامية</a:t>
            </a:r>
            <a:r>
              <a:rPr lang="ar-SA" sz="4400" b="1" dirty="0" smtClean="0">
                <a:solidFill>
                  <a:srgbClr val="FF0000"/>
                </a:solidFill>
              </a:rPr>
              <a:t> البسيطة.</a:t>
            </a:r>
          </a:p>
          <a:p>
            <a:pPr marL="571500" indent="-571500" algn="r" rtl="1">
              <a:buFontTx/>
              <a:buChar char="-"/>
            </a:pPr>
            <a:r>
              <a:rPr lang="ar-SA" sz="4400" dirty="0" smtClean="0"/>
              <a:t>يساهم محتوى البرنامج الرياضي التربوي في التقليل من المشاكل الحركية.</a:t>
            </a:r>
          </a:p>
          <a:p>
            <a:pPr marL="571500" indent="-571500" algn="r" rtl="1">
              <a:buFontTx/>
              <a:buChar char="-"/>
            </a:pPr>
            <a:r>
              <a:rPr lang="ar-SA" sz="4400" dirty="0" smtClean="0"/>
              <a:t>لتكوين المربي دور في التقليل من المشاكل الحركية.</a:t>
            </a:r>
          </a:p>
          <a:p>
            <a:pPr marL="571500" indent="-571500" algn="r" rtl="1">
              <a:buFontTx/>
              <a:buChar char="-"/>
            </a:pPr>
            <a:endParaRPr lang="ar-SA" sz="4400" dirty="0"/>
          </a:p>
          <a:p>
            <a:pPr marL="571500" indent="-571500" algn="r" rtl="1">
              <a:buFontTx/>
              <a:buChar char="-"/>
            </a:pPr>
            <a:endParaRPr lang="ar-DZ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menade">
  <a:themeElements>
    <a:clrScheme name="Personnalisé 3">
      <a:dk1>
        <a:sysClr val="windowText" lastClr="000000"/>
      </a:dk1>
      <a:lt1>
        <a:srgbClr val="F0ED76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Promenade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Promenade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1556</TotalTime>
  <Words>816</Words>
  <Application>Microsoft Office PowerPoint</Application>
  <PresentationFormat>Personnalisé</PresentationFormat>
  <Paragraphs>42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Promenade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HODNQ</dc:creator>
  <cp:lastModifiedBy>SERVER</cp:lastModifiedBy>
  <cp:revision>95</cp:revision>
  <dcterms:created xsi:type="dcterms:W3CDTF">2009-01-20T09:16:06Z</dcterms:created>
  <dcterms:modified xsi:type="dcterms:W3CDTF">2015-03-03T11:49:10Z</dcterms:modified>
</cp:coreProperties>
</file>