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412" autoAdjust="0"/>
    <p:restoredTop sz="94624" autoAdjust="0"/>
  </p:normalViewPr>
  <p:slideViewPr>
    <p:cSldViewPr>
      <p:cViewPr>
        <p:scale>
          <a:sx n="30" d="100"/>
          <a:sy n="30" d="100"/>
        </p:scale>
        <p:origin x="-588" y="-90"/>
      </p:cViewPr>
      <p:guideLst>
        <p:guide orient="horz" pos="13608"/>
        <p:guide pos="9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118692" y="5672026"/>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dirty="0">
                <a:latin typeface="Simplified Arabic" pitchFamily="2" charset="-78"/>
                <a:cs typeface="Simplified Arabic" pitchFamily="2" charset="-78"/>
              </a:rPr>
              <a:t>عنـوان الدراسـة</a:t>
            </a:r>
            <a:endParaRPr lang="fr-FR" sz="6000" b="1" dirty="0">
              <a:latin typeface="Simplified Arabic" pitchFamily="2" charset="-78"/>
              <a:cs typeface="Simplified Arabic" pitchFamily="2" charset="-78"/>
            </a:endParaRPr>
          </a:p>
        </p:txBody>
      </p:sp>
      <p:sp>
        <p:nvSpPr>
          <p:cNvPr id="2069" name="Text Box 21"/>
          <p:cNvSpPr txBox="1">
            <a:spLocks noChangeArrowheads="1"/>
          </p:cNvSpPr>
          <p:nvPr/>
        </p:nvSpPr>
        <p:spPr bwMode="auto">
          <a:xfrm>
            <a:off x="18762690" y="4529018"/>
            <a:ext cx="9518649" cy="2836856"/>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a:t>
            </a:r>
            <a:r>
              <a:rPr lang="ar-SA" sz="4000" b="1" dirty="0" smtClean="0">
                <a:effectLst>
                  <a:outerShdw blurRad="38100" dist="38100" dir="2700000" algn="tl">
                    <a:srgbClr val="C0C0C0"/>
                  </a:outerShdw>
                </a:effectLst>
                <a:latin typeface="Arial" pitchFamily="34" charset="0"/>
                <a:cs typeface="Arial" pitchFamily="34" charset="0"/>
              </a:rPr>
              <a:t>نور الدين</a:t>
            </a:r>
            <a:r>
              <a:rPr lang="ar-DZ" sz="4000" b="1" dirty="0" smtClean="0">
                <a:effectLst>
                  <a:outerShdw blurRad="38100" dist="38100" dir="2700000" algn="tl">
                    <a:srgbClr val="C0C0C0"/>
                  </a:outerShdw>
                </a:effectLst>
                <a:latin typeface="Arial" pitchFamily="34" charset="0"/>
                <a:cs typeface="Arial" pitchFamily="34" charset="0"/>
              </a:rPr>
              <a:t>               اللقب: </a:t>
            </a:r>
            <a:r>
              <a:rPr lang="ar-SA" sz="4000" b="1" dirty="0" err="1" smtClean="0">
                <a:effectLst>
                  <a:outerShdw blurRad="38100" dist="38100" dir="2700000" algn="tl">
                    <a:srgbClr val="C0C0C0"/>
                  </a:outerShdw>
                </a:effectLst>
                <a:latin typeface="Arial" pitchFamily="34" charset="0"/>
                <a:cs typeface="Arial" pitchFamily="34" charset="0"/>
              </a:rPr>
              <a:t>بوحنيك</a:t>
            </a:r>
            <a:endParaRPr lang="fr-FR" sz="4000" b="1" dirty="0" smtClean="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a:t>
            </a:r>
            <a:r>
              <a:rPr lang="ar-SA" sz="4000" b="1" dirty="0" smtClean="0">
                <a:effectLst>
                  <a:outerShdw blurRad="38100" dist="38100" dir="2700000" algn="tl">
                    <a:srgbClr val="C0C0C0"/>
                  </a:outerShdw>
                </a:effectLst>
                <a:latin typeface="Arial" pitchFamily="34" charset="0"/>
                <a:cs typeface="Arial" pitchFamily="34" charset="0"/>
              </a:rPr>
              <a:t>عبد اللطيف</a:t>
            </a:r>
            <a:r>
              <a:rPr lang="ar-DZ" sz="4000" b="1" dirty="0" smtClean="0">
                <a:effectLst>
                  <a:outerShdw blurRad="38100" dist="38100" dir="2700000" algn="tl">
                    <a:srgbClr val="C0C0C0"/>
                  </a:outerShdw>
                </a:effectLst>
                <a:latin typeface="Arial" pitchFamily="34" charset="0"/>
                <a:cs typeface="Arial" pitchFamily="34" charset="0"/>
              </a:rPr>
              <a:t>     </a:t>
            </a:r>
            <a:r>
              <a:rPr lang="ar-SA"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    اللقب : </a:t>
            </a:r>
            <a:r>
              <a:rPr lang="ar-SA" sz="4000" b="1" dirty="0" err="1" smtClean="0">
                <a:effectLst>
                  <a:outerShdw blurRad="38100" dist="38100" dir="2700000" algn="tl">
                    <a:srgbClr val="C0C0C0"/>
                  </a:outerShdw>
                </a:effectLst>
                <a:latin typeface="Arial" pitchFamily="34" charset="0"/>
                <a:cs typeface="Arial" pitchFamily="34" charset="0"/>
              </a:rPr>
              <a:t>بوشكيمة</a:t>
            </a:r>
            <a:r>
              <a:rPr lang="ar-DZ" sz="4000" b="1" dirty="0" smtClean="0">
                <a:effectLst>
                  <a:outerShdw blurRad="38100" dist="38100" dir="2700000" algn="tl">
                    <a:srgbClr val="C0C0C0"/>
                  </a:outerShdw>
                </a:effectLst>
                <a:latin typeface="Arial" pitchFamily="34" charset="0"/>
                <a:cs typeface="Arial" pitchFamily="34" charset="0"/>
              </a:rPr>
              <a:t> </a:t>
            </a:r>
            <a:endParaRPr lang="ar-DZ" sz="4000" b="1" dirty="0" smtClean="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الثانية </a:t>
            </a:r>
            <a:r>
              <a:rPr lang="ar-DZ" sz="4000" b="1" dirty="0" err="1" smtClean="0">
                <a:effectLst>
                  <a:outerShdw blurRad="38100" dist="38100" dir="2700000" algn="tl">
                    <a:srgbClr val="C0C0C0"/>
                  </a:outerShdw>
                </a:effectLst>
                <a:latin typeface="Arial" pitchFamily="34" charset="0"/>
                <a:cs typeface="Arial" pitchFamily="34" charset="0"/>
              </a:rPr>
              <a:t>ماستر</a:t>
            </a:r>
            <a:r>
              <a:rPr lang="ar-DZ" sz="4000" b="1" dirty="0" smtClean="0">
                <a:effectLst>
                  <a:outerShdw blurRad="38100" dist="38100" dir="2700000" algn="tl">
                    <a:srgbClr val="C0C0C0"/>
                  </a:outerShdw>
                </a:effectLst>
                <a:latin typeface="Arial" pitchFamily="34" charset="0"/>
                <a:cs typeface="Arial" pitchFamily="34" charset="0"/>
              </a:rPr>
              <a:t>:</a:t>
            </a: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260380" y="8886736"/>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الإشكالية</a:t>
            </a:r>
            <a:r>
              <a:rPr lang="ar-DZ" b="1">
                <a:solidFill>
                  <a:srgbClr val="C00000"/>
                </a:solidFill>
              </a:rPr>
              <a:t>:</a:t>
            </a:r>
            <a:endParaRPr lang="en-US" b="1">
              <a:solidFill>
                <a:srgbClr val="C00000"/>
              </a:solidFill>
            </a:endParaRPr>
          </a:p>
        </p:txBody>
      </p:sp>
      <p:sp>
        <p:nvSpPr>
          <p:cNvPr id="2056" name="AutoShape 47"/>
          <p:cNvSpPr>
            <a:spLocks noChangeArrowheads="1"/>
          </p:cNvSpPr>
          <p:nvPr/>
        </p:nvSpPr>
        <p:spPr bwMode="auto">
          <a:xfrm>
            <a:off x="15547980" y="8743860"/>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مقدمة</a:t>
            </a:r>
            <a:r>
              <a:rPr lang="ar-DZ" b="1">
                <a:solidFill>
                  <a:srgbClr val="C00000"/>
                </a:solidFill>
              </a:rPr>
              <a:t> :</a:t>
            </a:r>
            <a:endParaRPr lang="en-US" b="1">
              <a:solidFill>
                <a:srgbClr val="C00000"/>
              </a:solidFill>
            </a:endParaRPr>
          </a:p>
        </p:txBody>
      </p:sp>
      <p:sp>
        <p:nvSpPr>
          <p:cNvPr id="2057" name="AutoShape 50"/>
          <p:cNvSpPr>
            <a:spLocks noChangeArrowheads="1"/>
          </p:cNvSpPr>
          <p:nvPr/>
        </p:nvSpPr>
        <p:spPr bwMode="auto">
          <a:xfrm>
            <a:off x="5760974" y="28203576"/>
            <a:ext cx="18073814" cy="2257436"/>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قائمة المراجع</a:t>
            </a:r>
            <a:endParaRPr lang="en-US" sz="6000" b="1" dirty="0">
              <a:solidFill>
                <a:srgbClr val="C00000"/>
              </a:solidFill>
            </a:endParaRPr>
          </a:p>
        </p:txBody>
      </p:sp>
      <p:sp>
        <p:nvSpPr>
          <p:cNvPr id="2058" name="Rectangle 69"/>
          <p:cNvSpPr>
            <a:spLocks noChangeArrowheads="1"/>
          </p:cNvSpPr>
          <p:nvPr/>
        </p:nvSpPr>
        <p:spPr bwMode="auto">
          <a:xfrm>
            <a:off x="2546264" y="7600852"/>
            <a:ext cx="26023887" cy="830997"/>
          </a:xfrm>
          <a:prstGeom prst="rect">
            <a:avLst/>
          </a:prstGeom>
          <a:noFill/>
          <a:ln w="9525">
            <a:solidFill>
              <a:schemeClr val="tx1"/>
            </a:solidFill>
            <a:miter lim="800000"/>
            <a:headEnd/>
            <a:tailEnd/>
          </a:ln>
        </p:spPr>
        <p:txBody>
          <a:bodyPr wrap="square" anchor="ctr">
            <a:spAutoFit/>
          </a:bodyPr>
          <a:lstStyle/>
          <a:p>
            <a:pPr algn="ctr" rtl="1"/>
            <a:r>
              <a:rPr lang="ar-DZ" sz="4800" dirty="0" smtClean="0"/>
              <a:t>التخطيط التربوي وعلاقته بالأداء الوظيفي لأستاذ التربية البدنية والرياضية</a:t>
            </a:r>
            <a:endParaRPr lang="en-US" sz="4800" b="1" dirty="0">
              <a:solidFill>
                <a:srgbClr val="002060"/>
              </a:solidFill>
            </a:endParaRPr>
          </a:p>
        </p:txBody>
      </p:sp>
      <p:sp>
        <p:nvSpPr>
          <p:cNvPr id="2" name="Rectangle 73"/>
          <p:cNvSpPr>
            <a:spLocks noChangeArrowheads="1"/>
          </p:cNvSpPr>
          <p:nvPr/>
        </p:nvSpPr>
        <p:spPr bwMode="auto">
          <a:xfrm>
            <a:off x="1188942" y="24388782"/>
            <a:ext cx="23288788" cy="2862322"/>
          </a:xfrm>
          <a:prstGeom prst="rect">
            <a:avLst/>
          </a:prstGeom>
          <a:noFill/>
          <a:ln w="9525">
            <a:noFill/>
            <a:miter lim="800000"/>
            <a:headEnd/>
            <a:tailEnd/>
          </a:ln>
        </p:spPr>
        <p:txBody>
          <a:bodyPr wrap="square" anchor="ctr">
            <a:spAutoFit/>
          </a:bodyPr>
          <a:lstStyle/>
          <a:p>
            <a:pPr algn="justLow" rtl="1"/>
            <a:r>
              <a:rPr lang="ar-SA" sz="2800" dirty="0" smtClean="0"/>
              <a:t>يتسم هذا العصر بكثرة تعقيداته وكثرة العوامل المؤثرة على مختلف نشاطاته وهذا يحتم علينا الأخذ بعين الاعتبار التخطيط التربوي كمخرج من هذه التعقيدات، وطريقة علمية تحقق لنا الكثير من الفوائد وتجنبنا الكثير من المشكلات وقد ذكرنا فيما سبق أن التخطيط التربوي يقوم بناء على منطلقات تحددها البيئة المحيطة بشتى مجالاتها وتبنى عليها أهداف الخطة وطريقة التعامل معها ومدى التعامل .</a:t>
            </a:r>
            <a:endParaRPr lang="fr-FR" sz="2800" dirty="0" smtClean="0"/>
          </a:p>
          <a:p>
            <a:pPr algn="justLow" rtl="1"/>
            <a:r>
              <a:rPr lang="ar-SA" sz="2800" dirty="0" smtClean="0"/>
              <a:t> إن دور التخطيط التربوي </a:t>
            </a:r>
            <a:r>
              <a:rPr lang="ar-SA" sz="2800" dirty="0" err="1" smtClean="0"/>
              <a:t>الدي</a:t>
            </a:r>
            <a:r>
              <a:rPr lang="ar-SA" sz="2800" dirty="0" smtClean="0"/>
              <a:t> ينعكس علي الأداء الو ضيفي لأستاذ التربية البدنية والرياضية في التعليم الثانوي يمكن القول علي أنها جوهر العملية التعليمية ،كما اتضح لنا أن لعملية التخطيط  أهمية كبيرة وفعالة في مردود أستاذ التربية البدنية والرياضية وفي حالة </a:t>
            </a:r>
            <a:r>
              <a:rPr lang="ar-SA" sz="2800" dirty="0" err="1" smtClean="0"/>
              <a:t>إختلال</a:t>
            </a:r>
            <a:r>
              <a:rPr lang="ar-SA" sz="2800" dirty="0" smtClean="0"/>
              <a:t> أو نقص في هده العملية تنعكس سلبا علي </a:t>
            </a:r>
            <a:r>
              <a:rPr lang="ar-SA" sz="2800" dirty="0" err="1" smtClean="0"/>
              <a:t>مردوده</a:t>
            </a:r>
            <a:r>
              <a:rPr lang="ar-SA" sz="2800" dirty="0" smtClean="0"/>
              <a:t> المهني </a:t>
            </a:r>
            <a:endParaRPr lang="fr-FR" sz="2800" dirty="0" smtClean="0"/>
          </a:p>
          <a:p>
            <a:pPr rtl="1"/>
            <a:r>
              <a:rPr lang="fr-FR" sz="4000" b="1" dirty="0" smtClean="0"/>
              <a:t> </a:t>
            </a:r>
          </a:p>
          <a:p>
            <a:pPr algn="r" rtl="1"/>
            <a:endParaRPr lang="fr-FR" sz="2800" b="1" dirty="0"/>
          </a:p>
        </p:txBody>
      </p:sp>
      <p:sp>
        <p:nvSpPr>
          <p:cNvPr id="2061" name="Rectangle 74"/>
          <p:cNvSpPr>
            <a:spLocks noChangeArrowheads="1"/>
          </p:cNvSpPr>
          <p:nvPr/>
        </p:nvSpPr>
        <p:spPr bwMode="auto">
          <a:xfrm>
            <a:off x="10761634" y="30246698"/>
            <a:ext cx="18002375" cy="8463855"/>
          </a:xfrm>
          <a:prstGeom prst="rect">
            <a:avLst/>
          </a:prstGeom>
          <a:noFill/>
          <a:ln w="9525">
            <a:noFill/>
            <a:miter lim="800000"/>
            <a:headEnd/>
            <a:tailEnd/>
          </a:ln>
        </p:spPr>
        <p:txBody>
          <a:bodyPr wrap="square" anchor="ctr">
            <a:spAutoFit/>
          </a:bodyPr>
          <a:lstStyle/>
          <a:p>
            <a:pPr algn="justLow" rtl="1" eaLnBrk="0" hangingPunct="0">
              <a:tabLst>
                <a:tab pos="457200" algn="l"/>
              </a:tabLst>
            </a:pPr>
            <a:r>
              <a:rPr lang="ar-DZ" sz="4000" b="1" dirty="0">
                <a:solidFill>
                  <a:srgbClr val="C00000"/>
                </a:solidFill>
                <a:cs typeface="Times New Roman" pitchFamily="18" charset="0"/>
              </a:rPr>
              <a:t>باللغة العربية </a:t>
            </a:r>
            <a:r>
              <a:rPr lang="ar-DZ" sz="4000" b="1" dirty="0" smtClean="0">
                <a:solidFill>
                  <a:srgbClr val="C00000"/>
                </a:solidFill>
                <a:cs typeface="Times New Roman" pitchFamily="18" charset="0"/>
              </a:rPr>
              <a:t>:</a:t>
            </a:r>
            <a:r>
              <a:rPr lang="ar-SA" sz="2800" dirty="0" smtClean="0">
                <a:solidFill>
                  <a:srgbClr val="00B050"/>
                </a:solidFill>
              </a:rPr>
              <a:t>...</a:t>
            </a:r>
            <a:r>
              <a:rPr lang="fr-FR" sz="2800" dirty="0" smtClean="0"/>
              <a:t>  </a:t>
            </a:r>
            <a:endParaRPr lang="en-US" sz="2800" dirty="0" smtClean="0"/>
          </a:p>
          <a:p>
            <a:pPr algn="justLow" rtl="1">
              <a:buFontTx/>
              <a:buChar char="-"/>
            </a:pPr>
            <a:r>
              <a:rPr lang="ar-SA" sz="2800" b="1" dirty="0" smtClean="0"/>
              <a:t>صالح حسين </a:t>
            </a:r>
            <a:r>
              <a:rPr lang="ar-SA" sz="2800" b="1" dirty="0" err="1" smtClean="0"/>
              <a:t>الداهري</a:t>
            </a:r>
            <a:r>
              <a:rPr lang="ar-SA" sz="2800" dirty="0" smtClean="0"/>
              <a:t>. أساسيات التوافق النفسي  </a:t>
            </a:r>
            <a:r>
              <a:rPr lang="ar-SA" sz="2800" dirty="0" err="1" smtClean="0"/>
              <a:t>و</a:t>
            </a:r>
            <a:r>
              <a:rPr lang="ar-SA" sz="2800" dirty="0" smtClean="0"/>
              <a:t> </a:t>
            </a:r>
            <a:r>
              <a:rPr lang="ar-SA" sz="2800" dirty="0" err="1" smtClean="0"/>
              <a:t>الإضطربات</a:t>
            </a:r>
            <a:r>
              <a:rPr lang="ar-SA" sz="2800" dirty="0" smtClean="0"/>
              <a:t> السلوكية </a:t>
            </a:r>
            <a:r>
              <a:rPr lang="ar-SA" sz="2800" dirty="0" err="1" smtClean="0"/>
              <a:t>و</a:t>
            </a:r>
            <a:r>
              <a:rPr lang="ar-SA" sz="2800" dirty="0" smtClean="0"/>
              <a:t> </a:t>
            </a:r>
            <a:r>
              <a:rPr lang="ar-SA" sz="2800" dirty="0" err="1" smtClean="0"/>
              <a:t>الإنفعالية</a:t>
            </a:r>
            <a:r>
              <a:rPr lang="ar-SA" sz="2800" dirty="0" smtClean="0"/>
              <a:t>.دار الصفاء للطباعة والنشر والتوزيع</a:t>
            </a:r>
          </a:p>
          <a:p>
            <a:pPr algn="justLow" rtl="1">
              <a:buFontTx/>
              <a:buChar char="-"/>
            </a:pPr>
            <a:r>
              <a:rPr lang="ar-SA" sz="2800" b="1" dirty="0" smtClean="0"/>
              <a:t>- رافضة الحريري </a:t>
            </a:r>
            <a:r>
              <a:rPr lang="ar-SA" sz="2800" dirty="0" smtClean="0"/>
              <a:t>. التخطيط </a:t>
            </a:r>
            <a:r>
              <a:rPr lang="ar-SA" sz="2800" dirty="0" err="1" smtClean="0"/>
              <a:t>الإستراتجي</a:t>
            </a:r>
            <a:r>
              <a:rPr lang="ar-SA" sz="2800" dirty="0" smtClean="0"/>
              <a:t> في </a:t>
            </a:r>
            <a:r>
              <a:rPr lang="ar-SA" sz="2800" dirty="0" err="1" smtClean="0"/>
              <a:t>المنضومة</a:t>
            </a:r>
            <a:r>
              <a:rPr lang="ar-SA" sz="2800" dirty="0" smtClean="0"/>
              <a:t> </a:t>
            </a:r>
            <a:r>
              <a:rPr lang="ar-SA" sz="2800" dirty="0" err="1" smtClean="0"/>
              <a:t>المدراسية</a:t>
            </a:r>
            <a:r>
              <a:rPr lang="ar-SA" sz="2800" dirty="0" smtClean="0"/>
              <a:t> .ط1 . دار الفكر .عمان </a:t>
            </a:r>
            <a:r>
              <a:rPr lang="ar-SA" sz="2800" dirty="0" err="1" smtClean="0"/>
              <a:t>الاردن</a:t>
            </a:r>
            <a:r>
              <a:rPr lang="ar-SA" sz="2800" dirty="0" smtClean="0"/>
              <a:t> 2009</a:t>
            </a:r>
            <a:endParaRPr lang="fr-FR" sz="2800" dirty="0" smtClean="0"/>
          </a:p>
          <a:p>
            <a:pPr lvl="0" algn="justLow" rtl="1"/>
            <a:r>
              <a:rPr lang="ar-SA" sz="2800" b="1" dirty="0" smtClean="0"/>
              <a:t>إ- </a:t>
            </a:r>
            <a:r>
              <a:rPr lang="ar-SA" sz="2800" b="1" dirty="0" err="1" smtClean="0"/>
              <a:t>براهيم</a:t>
            </a:r>
            <a:r>
              <a:rPr lang="ar-SA" sz="2800" b="1" dirty="0" smtClean="0"/>
              <a:t> عبد المقصود:</a:t>
            </a:r>
            <a:r>
              <a:rPr lang="ar-SA" sz="2800" dirty="0" smtClean="0"/>
              <a:t> التنظيم والإدارة </a:t>
            </a:r>
            <a:r>
              <a:rPr lang="ar-SA" sz="2800" dirty="0" err="1" smtClean="0"/>
              <a:t>فى</a:t>
            </a:r>
            <a:r>
              <a:rPr lang="ar-SA" sz="2800" dirty="0" smtClean="0"/>
              <a:t> التربية البدنية والرياضة، ألفية للطباعة والنشر، الإسكندرية، 1989م.</a:t>
            </a:r>
            <a:endParaRPr lang="fr-FR" sz="2800" dirty="0" smtClean="0"/>
          </a:p>
          <a:p>
            <a:pPr algn="justLow" rtl="1"/>
            <a:r>
              <a:rPr lang="ar-SA" sz="2800" dirty="0" smtClean="0"/>
              <a:t>.- </a:t>
            </a:r>
            <a:r>
              <a:rPr lang="ar-SA" sz="2800" b="1" dirty="0" smtClean="0"/>
              <a:t>أيمن </a:t>
            </a:r>
            <a:r>
              <a:rPr lang="ar-SA" sz="2800" b="1" dirty="0" err="1" smtClean="0"/>
              <a:t>الباسطى</a:t>
            </a:r>
            <a:r>
              <a:rPr lang="ar-SA" sz="2800" b="1" dirty="0" smtClean="0"/>
              <a:t>، محمد أحمد عبد الله </a:t>
            </a:r>
            <a:r>
              <a:rPr lang="ar-SA" sz="2800" b="1" dirty="0" err="1" smtClean="0"/>
              <a:t>الشاذلى</a:t>
            </a:r>
            <a:r>
              <a:rPr lang="ar-SA" sz="2800" b="1" dirty="0" smtClean="0"/>
              <a:t>: </a:t>
            </a:r>
            <a:r>
              <a:rPr lang="ar-SA" sz="2800" dirty="0" err="1" smtClean="0"/>
              <a:t>هوكى</a:t>
            </a:r>
            <a:r>
              <a:rPr lang="ar-SA" sz="2800" dirty="0" smtClean="0"/>
              <a:t> الميدان النظرية والتطبيق، مكتب </a:t>
            </a:r>
            <a:r>
              <a:rPr lang="ar-SA" sz="2800" dirty="0" err="1" smtClean="0"/>
              <a:t>العزيزى</a:t>
            </a:r>
            <a:r>
              <a:rPr lang="ar-SA" sz="2800" dirty="0" smtClean="0"/>
              <a:t> للكمبيوتر، الزقازيق، 2000م.</a:t>
            </a:r>
            <a:endParaRPr lang="fr-FR" sz="2800" dirty="0" smtClean="0"/>
          </a:p>
          <a:p>
            <a:pPr lvl="0" algn="justLow" rtl="1"/>
            <a:r>
              <a:rPr lang="ar-SA" sz="2800" b="1" dirty="0" smtClean="0"/>
              <a:t>- </a:t>
            </a:r>
            <a:r>
              <a:rPr lang="ar-SA" sz="2800" b="1" dirty="0" err="1" smtClean="0"/>
              <a:t>حنفى</a:t>
            </a:r>
            <a:r>
              <a:rPr lang="ar-SA" sz="2800" b="1" dirty="0" smtClean="0"/>
              <a:t> محمود مختار:</a:t>
            </a:r>
            <a:r>
              <a:rPr lang="ar-SA" sz="2800" dirty="0" smtClean="0"/>
              <a:t> الأسس العلمية </a:t>
            </a:r>
            <a:r>
              <a:rPr lang="ar-SA" sz="2800" dirty="0" err="1" smtClean="0"/>
              <a:t>فى</a:t>
            </a:r>
            <a:r>
              <a:rPr lang="ar-SA" sz="2800" dirty="0" smtClean="0"/>
              <a:t> تدريب كرة القدم، دار الفكر </a:t>
            </a:r>
            <a:r>
              <a:rPr lang="ar-SA" sz="2800" dirty="0" err="1" smtClean="0"/>
              <a:t>العربى</a:t>
            </a:r>
            <a:r>
              <a:rPr lang="ar-SA" sz="2800" dirty="0" smtClean="0"/>
              <a:t>، 1990م.</a:t>
            </a:r>
            <a:endParaRPr lang="fr-FR" sz="2800" dirty="0" smtClean="0"/>
          </a:p>
          <a:p>
            <a:pPr lvl="0" algn="justLow" rtl="1"/>
            <a:r>
              <a:rPr lang="ar-SA" sz="2800" b="1" dirty="0" smtClean="0"/>
              <a:t>- عاطف حافظ حسين:</a:t>
            </a:r>
            <a:r>
              <a:rPr lang="ar-SA" sz="2800" dirty="0" smtClean="0"/>
              <a:t> تطوير الجوانب الخططية لناشئ </a:t>
            </a:r>
            <a:r>
              <a:rPr lang="ar-SA" sz="2800" dirty="0" err="1" smtClean="0"/>
              <a:t>هوكى</a:t>
            </a:r>
            <a:r>
              <a:rPr lang="ar-SA" sz="2800" dirty="0" smtClean="0"/>
              <a:t> الميدان   بمحافظة الشرقية، كلية التربية الرياضية بنين، جامعة الزقازيق، 2003م.</a:t>
            </a:r>
            <a:endParaRPr lang="fr-FR" sz="2800" dirty="0" smtClean="0"/>
          </a:p>
          <a:p>
            <a:pPr lvl="0" algn="justLow" rtl="1"/>
            <a:r>
              <a:rPr lang="ar-SA" sz="2800" b="1" dirty="0" smtClean="0"/>
              <a:t>- عبد الحميد شرف:</a:t>
            </a:r>
            <a:r>
              <a:rPr lang="ar-SA" sz="2800" dirty="0" smtClean="0"/>
              <a:t> البرامج </a:t>
            </a:r>
            <a:r>
              <a:rPr lang="ar-SA" sz="2800" dirty="0" err="1" smtClean="0"/>
              <a:t>فى</a:t>
            </a:r>
            <a:r>
              <a:rPr lang="ar-SA" sz="2800" dirty="0" smtClean="0"/>
              <a:t> التربية الرياضية، مركز التنمية البشرية والمعلومات، 1994م.</a:t>
            </a:r>
            <a:endParaRPr lang="fr-FR" sz="2800" dirty="0" smtClean="0"/>
          </a:p>
          <a:p>
            <a:pPr lvl="0" algn="justLow" rtl="1"/>
            <a:r>
              <a:rPr lang="ar-SA" sz="2800" b="1" dirty="0" smtClean="0"/>
              <a:t>- عصام عبد الخالق:</a:t>
            </a:r>
            <a:r>
              <a:rPr lang="ar-SA" sz="2800" dirty="0" smtClean="0"/>
              <a:t> التدريب نظريات </a:t>
            </a:r>
            <a:r>
              <a:rPr lang="fr-FR" sz="2800" b="1" i="1" dirty="0" smtClean="0"/>
              <a:t>–</a:t>
            </a:r>
            <a:r>
              <a:rPr lang="ar-SA" sz="2800" dirty="0" smtClean="0"/>
              <a:t> تطبيقات، دار المعارف، القاهرة، 2000م.</a:t>
            </a:r>
            <a:endParaRPr lang="fr-FR" sz="2800" dirty="0" smtClean="0"/>
          </a:p>
          <a:p>
            <a:pPr lvl="0" algn="justLow" rtl="1"/>
            <a:r>
              <a:rPr lang="ar-SA" sz="2800" b="1" dirty="0" smtClean="0"/>
              <a:t>- عمر أبو المجد، جمال إسماعيل </a:t>
            </a:r>
            <a:r>
              <a:rPr lang="ar-SA" sz="2800" b="1" dirty="0" err="1" smtClean="0"/>
              <a:t>النمكى</a:t>
            </a:r>
            <a:r>
              <a:rPr lang="ar-SA" sz="2800" b="1" dirty="0" smtClean="0"/>
              <a:t>:</a:t>
            </a:r>
            <a:r>
              <a:rPr lang="ar-SA" sz="2800" dirty="0" smtClean="0"/>
              <a:t> تخطيط برامج تربية وتدريب البراعم والناشئين </a:t>
            </a:r>
            <a:r>
              <a:rPr lang="ar-SA" sz="2800" dirty="0" err="1" smtClean="0"/>
              <a:t>فى</a:t>
            </a:r>
            <a:r>
              <a:rPr lang="ar-SA" sz="2800" dirty="0" smtClean="0"/>
              <a:t> كرة القدم، مركز الكتاب للنشر، القاهرة، 1997م.</a:t>
            </a:r>
            <a:endParaRPr lang="fr-FR" sz="2800" dirty="0" smtClean="0"/>
          </a:p>
          <a:p>
            <a:pPr lvl="0" algn="justLow" rtl="1"/>
            <a:r>
              <a:rPr lang="ar-SA" sz="2800" b="1" dirty="0" smtClean="0"/>
              <a:t>- محمد حسن </a:t>
            </a:r>
            <a:r>
              <a:rPr lang="ar-SA" sz="2800" b="1" dirty="0" err="1" smtClean="0"/>
              <a:t>علاوى</a:t>
            </a:r>
            <a:r>
              <a:rPr lang="ar-SA" sz="2800" b="1" dirty="0" smtClean="0"/>
              <a:t>:</a:t>
            </a:r>
            <a:r>
              <a:rPr lang="ar-SA" sz="2800" dirty="0" smtClean="0"/>
              <a:t> علم التدريب </a:t>
            </a:r>
            <a:r>
              <a:rPr lang="ar-SA" sz="2800" dirty="0" err="1" smtClean="0"/>
              <a:t>الرياضى</a:t>
            </a:r>
            <a:r>
              <a:rPr lang="ar-SA" sz="2800" dirty="0" smtClean="0"/>
              <a:t>، الطبعة الحادية عشر، دار المعارف، القاهرة، 1990م.</a:t>
            </a:r>
            <a:endParaRPr lang="fr-FR" sz="2800" dirty="0" smtClean="0"/>
          </a:p>
          <a:p>
            <a:pPr lvl="0" algn="justLow" rtl="1"/>
            <a:r>
              <a:rPr lang="ar-SA" sz="2800" b="1" dirty="0" smtClean="0"/>
              <a:t>- محمد عبده صالح، مفتى إبراهيم: </a:t>
            </a:r>
            <a:r>
              <a:rPr lang="ar-SA" sz="2800" dirty="0" smtClean="0"/>
              <a:t>أساسيات كرة القدم، دار عالم المعرفة ، المنصورة، 1994م.</a:t>
            </a:r>
            <a:endParaRPr lang="fr-FR" sz="2800" dirty="0" smtClean="0"/>
          </a:p>
          <a:p>
            <a:pPr lvl="0" algn="justLow" rtl="1"/>
            <a:r>
              <a:rPr lang="ar-SA" sz="2800" b="1" dirty="0" smtClean="0"/>
              <a:t>- محمد محمد </a:t>
            </a:r>
            <a:r>
              <a:rPr lang="ar-SA" sz="2800" b="1" dirty="0" err="1" smtClean="0"/>
              <a:t>الحماحمى</a:t>
            </a:r>
            <a:r>
              <a:rPr lang="ar-SA" sz="2800" b="1" dirty="0" smtClean="0"/>
              <a:t>:</a:t>
            </a:r>
            <a:r>
              <a:rPr lang="ar-SA" sz="2800" dirty="0" smtClean="0"/>
              <a:t> برنامج مقترح للتربية الرياضية بالمرحلة الابتدائية </a:t>
            </a:r>
            <a:r>
              <a:rPr lang="ar-SA" sz="2800" dirty="0" err="1" smtClean="0"/>
              <a:t>فى</a:t>
            </a:r>
            <a:r>
              <a:rPr lang="ar-SA" sz="2800" dirty="0" smtClean="0"/>
              <a:t> ضوء تقويم برامجها الحالية، رسالة دكتوراه غير منشورة، القاهرة، 1981م.</a:t>
            </a:r>
            <a:endParaRPr lang="fr-FR" sz="2800" dirty="0" smtClean="0"/>
          </a:p>
          <a:p>
            <a:pPr lvl="0" algn="justLow" rtl="1"/>
            <a:r>
              <a:rPr lang="ar-SA" sz="2800" b="1" dirty="0" smtClean="0"/>
              <a:t>- وسام عبد المنعم يوسف </a:t>
            </a:r>
            <a:r>
              <a:rPr lang="ar-SA" sz="2800" b="1" dirty="0" err="1" smtClean="0"/>
              <a:t>البنا</a:t>
            </a:r>
            <a:r>
              <a:rPr lang="ar-SA" sz="2800" b="1" dirty="0" smtClean="0"/>
              <a:t>:</a:t>
            </a:r>
            <a:r>
              <a:rPr lang="ar-SA" sz="2800" dirty="0" smtClean="0"/>
              <a:t> برنامج </a:t>
            </a:r>
            <a:r>
              <a:rPr lang="ar-SA" sz="2800" dirty="0" err="1" smtClean="0"/>
              <a:t>تعليمى</a:t>
            </a:r>
            <a:r>
              <a:rPr lang="ar-SA" sz="2800" dirty="0" smtClean="0"/>
              <a:t> مقترح لتحسين مستوى أداء بعض المهارات الأساسية </a:t>
            </a:r>
            <a:r>
              <a:rPr lang="ar-SA" sz="2800" dirty="0" err="1" smtClean="0"/>
              <a:t>فى</a:t>
            </a:r>
            <a:r>
              <a:rPr lang="ar-SA" sz="2800" dirty="0" smtClean="0"/>
              <a:t> </a:t>
            </a:r>
            <a:r>
              <a:rPr lang="ar-SA" sz="2800" dirty="0" err="1" smtClean="0"/>
              <a:t>هوكى</a:t>
            </a:r>
            <a:r>
              <a:rPr lang="ar-SA" sz="2800" dirty="0" smtClean="0"/>
              <a:t> الميدان بالمدارس الإعدادية الرياضية، رسالة ماجستير غير منشورة، كلية التربية الرياضية بنين، جامعة الزقازيق، 2004م.</a:t>
            </a:r>
            <a:endParaRPr lang="fr-FR" sz="2800" dirty="0" smtClean="0"/>
          </a:p>
          <a:p>
            <a:pPr lvl="0" algn="justLow" rtl="1"/>
            <a:r>
              <a:rPr lang="ar-SA" sz="2800" b="1" dirty="0" smtClean="0"/>
              <a:t>- وسام عبد المنعم يوسف </a:t>
            </a:r>
            <a:r>
              <a:rPr lang="ar-SA" sz="2800" b="1" dirty="0" err="1" smtClean="0"/>
              <a:t>البنا</a:t>
            </a:r>
            <a:r>
              <a:rPr lang="ar-SA" sz="2800" b="1" dirty="0" smtClean="0"/>
              <a:t>:</a:t>
            </a:r>
            <a:r>
              <a:rPr lang="ar-SA" sz="2800" dirty="0" smtClean="0"/>
              <a:t> تطوير بعض </a:t>
            </a:r>
            <a:r>
              <a:rPr lang="ar-SA" sz="2800" dirty="0" err="1" smtClean="0"/>
              <a:t>الاداءات</a:t>
            </a:r>
            <a:r>
              <a:rPr lang="ar-SA" sz="2800" dirty="0" smtClean="0"/>
              <a:t> </a:t>
            </a:r>
            <a:r>
              <a:rPr lang="ar-SA" sz="2800" dirty="0" err="1" smtClean="0"/>
              <a:t>الحركيه</a:t>
            </a:r>
            <a:r>
              <a:rPr lang="ar-SA" sz="2800" dirty="0" smtClean="0"/>
              <a:t> </a:t>
            </a:r>
            <a:r>
              <a:rPr lang="ar-SA" sz="2800" dirty="0" err="1" smtClean="0"/>
              <a:t>الهوجميه</a:t>
            </a:r>
            <a:r>
              <a:rPr lang="ar-SA" sz="2800" dirty="0" smtClean="0"/>
              <a:t> </a:t>
            </a:r>
            <a:r>
              <a:rPr lang="ar-SA" sz="2800" dirty="0" err="1" smtClean="0"/>
              <a:t>المركبه</a:t>
            </a:r>
            <a:r>
              <a:rPr lang="ar-SA" sz="2800" dirty="0" smtClean="0"/>
              <a:t> لدى </a:t>
            </a:r>
            <a:r>
              <a:rPr lang="ar-SA" sz="2800" dirty="0" err="1" smtClean="0"/>
              <a:t>ناشئى</a:t>
            </a:r>
            <a:r>
              <a:rPr lang="ar-SA" sz="2800" dirty="0" smtClean="0"/>
              <a:t> </a:t>
            </a:r>
            <a:r>
              <a:rPr lang="ar-SA" sz="2800" dirty="0" err="1" smtClean="0"/>
              <a:t>هوكى</a:t>
            </a:r>
            <a:r>
              <a:rPr lang="ar-SA" sz="2800" dirty="0" smtClean="0"/>
              <a:t> الميدان،رسالة </a:t>
            </a:r>
            <a:r>
              <a:rPr lang="ar-SA" sz="2800" dirty="0" err="1" smtClean="0"/>
              <a:t>دكتوراة</a:t>
            </a:r>
            <a:r>
              <a:rPr lang="ar-SA" sz="2800" dirty="0" smtClean="0"/>
              <a:t> غير منشورة ، كلية التربية الرياضية بنين ، جامعة الزقازيق ،2007م .</a:t>
            </a:r>
            <a:endParaRPr lang="fr-FR" sz="2800" dirty="0" smtClean="0"/>
          </a:p>
          <a:p>
            <a:pPr algn="justLow" rtl="1">
              <a:buFontTx/>
              <a:buChar char="-"/>
            </a:pPr>
            <a:r>
              <a:rPr lang="ar-SA" sz="2800" b="1" dirty="0" smtClean="0"/>
              <a:t>ياسر عبد العظيم:</a:t>
            </a:r>
            <a:r>
              <a:rPr lang="ar-SA" sz="2800" dirty="0" smtClean="0"/>
              <a:t> محاضرات </a:t>
            </a:r>
            <a:r>
              <a:rPr lang="ar-SA" sz="2800" dirty="0" err="1" smtClean="0"/>
              <a:t>فى</a:t>
            </a:r>
            <a:r>
              <a:rPr lang="ar-SA" sz="2800" dirty="0" smtClean="0"/>
              <a:t> التدريب </a:t>
            </a:r>
            <a:r>
              <a:rPr lang="ar-SA" sz="2800" dirty="0" err="1" smtClean="0"/>
              <a:t>الرياضى</a:t>
            </a:r>
            <a:r>
              <a:rPr lang="ar-SA" sz="2800" dirty="0" smtClean="0"/>
              <a:t>، مكتبة  ، الزقازيق، 2000م</a:t>
            </a:r>
          </a:p>
          <a:p>
            <a:pPr algn="justLow" rtl="1">
              <a:buFontTx/>
              <a:buChar char="-"/>
            </a:pPr>
            <a:r>
              <a:rPr lang="ar-SA" sz="2800" dirty="0" smtClean="0"/>
              <a:t>- </a:t>
            </a:r>
            <a:r>
              <a:rPr lang="ar-SA" sz="2800" b="1" dirty="0" smtClean="0"/>
              <a:t>عبد الرحمان حسين </a:t>
            </a:r>
            <a:r>
              <a:rPr lang="ar-SA" sz="2800" b="1" dirty="0" err="1" smtClean="0"/>
              <a:t>ابراهيم</a:t>
            </a:r>
            <a:r>
              <a:rPr lang="ar-SA" sz="2800" b="1" dirty="0" smtClean="0"/>
              <a:t> . طارق عبد الرزاق</a:t>
            </a:r>
            <a:r>
              <a:rPr lang="ar-SA" sz="2800" dirty="0" smtClean="0"/>
              <a:t>.إستراتجية  تخطيط المنهاج وتطورها في البلاد العربية 1982</a:t>
            </a:r>
          </a:p>
        </p:txBody>
      </p:sp>
      <p:sp>
        <p:nvSpPr>
          <p:cNvPr id="2062" name="Rectangle 69"/>
          <p:cNvSpPr>
            <a:spLocks noChangeArrowheads="1"/>
          </p:cNvSpPr>
          <p:nvPr/>
        </p:nvSpPr>
        <p:spPr bwMode="auto">
          <a:xfrm>
            <a:off x="7689850" y="111125"/>
            <a:ext cx="12573000" cy="4786313"/>
          </a:xfrm>
          <a:prstGeom prst="rect">
            <a:avLst/>
          </a:prstGeom>
          <a:noFill/>
          <a:ln w="9525">
            <a:solidFill>
              <a:schemeClr val="bg1"/>
            </a:solidFill>
            <a:miter lim="800000"/>
            <a:headEnd/>
            <a:tailEnd/>
          </a:ln>
        </p:spPr>
        <p:txBody>
          <a:bodyPr anchor="ctr">
            <a:spAutoFit/>
          </a:bodyPr>
          <a:lstStyle/>
          <a:p>
            <a:pPr algn="ctr" rtl="1">
              <a:spcAft>
                <a:spcPts val="1000"/>
              </a:spcAft>
            </a:pPr>
            <a:r>
              <a:rPr lang="ar-DZ" sz="7000" b="1" dirty="0">
                <a:latin typeface="Arabic Typesetting" pitchFamily="66" charset="-78"/>
                <a:cs typeface="Arabic Typesetting" pitchFamily="66" charset="-78"/>
              </a:rPr>
              <a:t>وزارة التعليم العالي و البحث العلمي</a:t>
            </a:r>
          </a:p>
          <a:p>
            <a:pPr algn="ctr" rtl="1">
              <a:spcAft>
                <a:spcPts val="1000"/>
              </a:spcAft>
            </a:pPr>
            <a:r>
              <a:rPr lang="ar-DZ" sz="7000" b="1" dirty="0">
                <a:latin typeface="Arabic Typesetting" pitchFamily="66" charset="-78"/>
                <a:cs typeface="Arabic Typesetting" pitchFamily="66" charset="-78"/>
              </a:rPr>
              <a:t>جامعة </a:t>
            </a:r>
            <a:r>
              <a:rPr lang="ar-SA" sz="7000" b="1" dirty="0">
                <a:latin typeface="Arabic Typesetting" pitchFamily="66" charset="-78"/>
                <a:cs typeface="Arabic Typesetting" pitchFamily="66" charset="-78"/>
              </a:rPr>
              <a:t>قاصدي </a:t>
            </a:r>
            <a:r>
              <a:rPr lang="ar-SA" sz="7000" b="1" dirty="0" err="1">
                <a:latin typeface="Arabic Typesetting" pitchFamily="66" charset="-78"/>
                <a:cs typeface="Arabic Typesetting" pitchFamily="66" charset="-78"/>
              </a:rPr>
              <a:t>مرباح</a:t>
            </a:r>
            <a:r>
              <a:rPr lang="ar-SA" sz="7000" b="1" dirty="0">
                <a:latin typeface="Arabic Typesetting" pitchFamily="66" charset="-78"/>
                <a:cs typeface="Arabic Typesetting" pitchFamily="66" charset="-78"/>
              </a:rPr>
              <a:t> -</a:t>
            </a:r>
            <a:r>
              <a:rPr lang="ar-SA" sz="7000" b="1" dirty="0" err="1">
                <a:latin typeface="Arabic Typesetting" pitchFamily="66" charset="-78"/>
                <a:cs typeface="Arabic Typesetting" pitchFamily="66" charset="-78"/>
              </a:rPr>
              <a:t>ورقلة</a:t>
            </a:r>
            <a:endParaRPr lang="fr-FR" sz="7000" b="1" dirty="0">
              <a:latin typeface="Arabic Typesetting" pitchFamily="66" charset="-78"/>
              <a:cs typeface="Arabic Typesetting" pitchFamily="66" charset="-78"/>
            </a:endParaRPr>
          </a:p>
          <a:p>
            <a:pPr algn="ctr" rtl="1">
              <a:spcAft>
                <a:spcPts val="1000"/>
              </a:spcAft>
            </a:pPr>
            <a:r>
              <a:rPr lang="ar-DZ" sz="7000" b="1" dirty="0">
                <a:latin typeface="Arabic Typesetting" pitchFamily="66" charset="-78"/>
                <a:cs typeface="Arabic Typesetting" pitchFamily="66" charset="-78"/>
              </a:rPr>
              <a:t>معهد علوم وتقنيات النشاطات البدنية و الرياضية</a:t>
            </a:r>
            <a:endParaRPr lang="fr-FR" sz="7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262228" y="10244059"/>
            <a:ext cx="13430344" cy="19790033"/>
          </a:xfrm>
          <a:prstGeom prst="rect">
            <a:avLst/>
          </a:prstGeom>
          <a:noFill/>
          <a:ln w="9525">
            <a:noFill/>
            <a:miter lim="800000"/>
            <a:headEnd/>
            <a:tailEnd/>
          </a:ln>
        </p:spPr>
        <p:txBody>
          <a:bodyPr wrap="square">
            <a:spAutoFit/>
          </a:bodyPr>
          <a:lstStyle/>
          <a:p>
            <a:pPr algn="justLow" rtl="1"/>
            <a:r>
              <a:rPr lang="ar-DZ" sz="2400" dirty="0" smtClean="0"/>
              <a:t>              </a:t>
            </a:r>
            <a:r>
              <a:rPr lang="ar-SA" sz="2400" dirty="0" smtClean="0"/>
              <a:t> </a:t>
            </a:r>
            <a:r>
              <a:rPr lang="ar-DZ" sz="2800" dirty="0" smtClean="0"/>
              <a:t>تعد الرياضة منذ العصور القديمة عنصر جد فعال في الحياة الاجتماعية لبناء جسم سليم وبمرور الزمن تطورت وأصبح لها قوانين وأماكن مخصصة وأغراض في ممارستها.</a:t>
            </a:r>
            <a:endParaRPr lang="fr-FR" sz="2800" dirty="0" smtClean="0"/>
          </a:p>
          <a:p>
            <a:pPr algn="justLow" rtl="1"/>
            <a:r>
              <a:rPr lang="ar-DZ" sz="2800" dirty="0" smtClean="0"/>
              <a:t>ولا أحد يمكنه أن يعارضنا عندما نقول بان الرياضة لعبت دورا كبيرا في تحقيق التوازن الاجتماعي عن طريق تخفيف الصراع </a:t>
            </a:r>
            <a:r>
              <a:rPr lang="ar-DZ" sz="2800" dirty="0" err="1" smtClean="0"/>
              <a:t>و</a:t>
            </a:r>
            <a:r>
              <a:rPr lang="ar-DZ" sz="2800" dirty="0" smtClean="0"/>
              <a:t> التنافس الاجتماعي بحيث قدمت الإنسانية مجالا شريفا </a:t>
            </a:r>
            <a:r>
              <a:rPr lang="ar-DZ" sz="2800" dirty="0" err="1" smtClean="0"/>
              <a:t>و</a:t>
            </a:r>
            <a:r>
              <a:rPr lang="ar-DZ" sz="2800" dirty="0" smtClean="0"/>
              <a:t> إطارا ساميا للمنافسة </a:t>
            </a:r>
            <a:r>
              <a:rPr lang="ar-DZ" sz="2800" dirty="0" err="1" smtClean="0"/>
              <a:t>و</a:t>
            </a:r>
            <a:r>
              <a:rPr lang="ar-DZ" sz="2800" dirty="0" smtClean="0"/>
              <a:t> الصراع النظيف وعبر تطور مختلف </a:t>
            </a:r>
            <a:r>
              <a:rPr lang="ar-DZ" sz="2800" dirty="0" err="1" smtClean="0"/>
              <a:t>الرياضات</a:t>
            </a:r>
            <a:r>
              <a:rPr lang="ar-DZ" sz="2800" dirty="0" smtClean="0"/>
              <a:t> كان هناك تغيير للأسس </a:t>
            </a:r>
            <a:r>
              <a:rPr lang="ar-DZ" sz="2800" dirty="0" err="1" smtClean="0"/>
              <a:t>و</a:t>
            </a:r>
            <a:r>
              <a:rPr lang="ar-DZ" sz="2800" dirty="0" smtClean="0"/>
              <a:t> القوانين التي قدمت في مجملها الأفضل  والأحسن للممارسة الشريفة البعيدة عن كل المزايدات إذ نجحت في هذا الدور نجاحا كبيرا.</a:t>
            </a:r>
            <a:r>
              <a:rPr lang="en-US" sz="2800" dirty="0" smtClean="0"/>
              <a:t>  </a:t>
            </a:r>
            <a:endParaRPr lang="fr-FR" sz="2800" dirty="0" smtClean="0"/>
          </a:p>
          <a:p>
            <a:pPr algn="justLow" rtl="1"/>
            <a:r>
              <a:rPr lang="ar-DZ" sz="2800" dirty="0" smtClean="0"/>
              <a:t>صبح للرياضة في عصرنا هذا عدة أنواع تختلف هذه الأنواع من نوع لآخر في حيث الأهمية والغرض من ممارستها، وتتم ممارستها وفق شروط وقواعد وضعت من أجل التحكم فيها.</a:t>
            </a:r>
            <a:endParaRPr lang="fr-FR" sz="2800" dirty="0" smtClean="0"/>
          </a:p>
          <a:p>
            <a:pPr algn="justLow" rtl="1"/>
            <a:r>
              <a:rPr lang="ar-DZ" sz="2800" dirty="0" smtClean="0"/>
              <a:t>ويعتبر التخطيط أحد العناصر التي تتحكم في الممارسـة الرياضيـة، إذ أصبـح في الآونة الأخير محل اهتمـام المختصين في التدريب </a:t>
            </a:r>
            <a:r>
              <a:rPr lang="ar-DZ" sz="2800" dirty="0" err="1" smtClean="0"/>
              <a:t>و</a:t>
            </a:r>
            <a:r>
              <a:rPr lang="ar-DZ" sz="2800" dirty="0" smtClean="0"/>
              <a:t> التسيير الرياضيين.و هو </a:t>
            </a:r>
            <a:r>
              <a:rPr lang="ar-SA" sz="2800" dirty="0" smtClean="0"/>
              <a:t>الأداء الفعلي أثناء المنافسات </a:t>
            </a:r>
            <a:r>
              <a:rPr lang="ar-SA" sz="2800" dirty="0" err="1" smtClean="0"/>
              <a:t>و</a:t>
            </a:r>
            <a:r>
              <a:rPr lang="ar-SA" sz="2800" dirty="0" smtClean="0"/>
              <a:t> المؤشر الحقيقي الذي يمكن من خلاله التعرف على المستويات المختلفة سواء </a:t>
            </a:r>
            <a:r>
              <a:rPr lang="ar-SA" sz="2800" dirty="0" err="1" smtClean="0"/>
              <a:t>ا</a:t>
            </a:r>
            <a:r>
              <a:rPr lang="ar-SA" sz="2800" dirty="0" smtClean="0"/>
              <a:t> كانت مرتفعة أو منخفضة، كما يعني </a:t>
            </a:r>
            <a:r>
              <a:rPr lang="ar-SA" sz="2800" dirty="0" err="1" smtClean="0"/>
              <a:t>به</a:t>
            </a:r>
            <a:r>
              <a:rPr lang="ar-SA" sz="2800" dirty="0" smtClean="0"/>
              <a:t> التنبؤ بما سيكون في المستقبل لتحقيق هدف مطلوب تحقيقه في المجال الرياضي </a:t>
            </a:r>
            <a:r>
              <a:rPr lang="ar-SA" sz="2800" dirty="0" err="1" smtClean="0"/>
              <a:t>و</a:t>
            </a:r>
            <a:r>
              <a:rPr lang="ar-SA" sz="2800" dirty="0" smtClean="0"/>
              <a:t> الاستعداد بعناصر العمل ومواجهة معوقات التنفيذ والعمل على تذليلها في إطار زمني محدد والقيام بمتابعة كافة الجوانب في التوقيت المناسب.</a:t>
            </a:r>
            <a:endParaRPr lang="fr-FR" sz="2800" dirty="0" smtClean="0"/>
          </a:p>
          <a:p>
            <a:pPr algn="justLow" rtl="1"/>
            <a:r>
              <a:rPr lang="ar-SA" sz="2800" dirty="0" smtClean="0"/>
              <a:t>ومن هنا كانت الانطلاقة لدراسة هذا الموضوع </a:t>
            </a:r>
            <a:r>
              <a:rPr lang="ar-SA" sz="2800" dirty="0" err="1" smtClean="0"/>
              <a:t>و</a:t>
            </a:r>
            <a:r>
              <a:rPr lang="ar-SA" sz="2800" dirty="0" smtClean="0"/>
              <a:t> التعرف على التخطيط في مجال التدريس </a:t>
            </a:r>
            <a:r>
              <a:rPr lang="ar-SA" sz="2800" dirty="0" err="1" smtClean="0"/>
              <a:t>و</a:t>
            </a:r>
            <a:r>
              <a:rPr lang="ar-SA" sz="2800" dirty="0" smtClean="0"/>
              <a:t> تأثيره على الرفع من مستوى أداء الأستاذ وتحسين المردود الرياضي، واقتصرت دراستنا على فئة أساتذة التربية البدنية في مرحلة التعليم الثانوي كون هذه الفئة ذات ميزة مقارنة بالفئات الأخرى وهذه الميزة تكمن في التأثير المباشر على التلميذ سواء من الناحية البدنية أو النفسية أو التعلم واكتســاب المعلومات </a:t>
            </a:r>
            <a:r>
              <a:rPr lang="ar-DZ" sz="2800" dirty="0" smtClean="0"/>
              <a:t>ومن خلال هذه الدراسة نحاول إبراز مدى مساهمة التخطيط التربوي</a:t>
            </a:r>
            <a:r>
              <a:rPr lang="fr-FR" sz="2800" dirty="0" smtClean="0"/>
              <a:t> </a:t>
            </a:r>
            <a:r>
              <a:rPr lang="ar-DZ" sz="2800" dirty="0" smtClean="0"/>
              <a:t>بالأداء الوظيفي لأستاذ التربية البدنية والرياضية</a:t>
            </a:r>
            <a:r>
              <a:rPr lang="fr-FR" sz="2800" dirty="0" smtClean="0"/>
              <a:t>.</a:t>
            </a:r>
            <a:endParaRPr lang="ar-DZ" sz="2800" dirty="0" smtClean="0">
              <a:latin typeface="Arial" pitchFamily="34" charset="0"/>
              <a:cs typeface="Arial" pitchFamily="34" charset="0"/>
            </a:endParaRPr>
          </a:p>
          <a:p>
            <a:pPr lvl="0" algn="r" rtl="1"/>
            <a:r>
              <a:rPr lang="ar-DZ" sz="2800" b="1" dirty="0" smtClean="0"/>
              <a:t>مخطط   الدراسة </a:t>
            </a:r>
            <a:endParaRPr lang="en-US" sz="2800" dirty="0" smtClean="0"/>
          </a:p>
          <a:p>
            <a:pPr algn="r" rtl="1"/>
            <a:r>
              <a:rPr lang="ar-DZ" sz="2800" dirty="0" smtClean="0"/>
              <a:t>مقدمة </a:t>
            </a:r>
            <a:endParaRPr lang="en-US" sz="2800" dirty="0" smtClean="0"/>
          </a:p>
          <a:p>
            <a:pPr algn="r" rtl="1"/>
            <a:r>
              <a:rPr lang="ar-DZ" sz="2800" dirty="0" smtClean="0"/>
              <a:t>الباب الأول: الجانــــــب النظــــــري </a:t>
            </a:r>
            <a:endParaRPr lang="en-US" sz="2800" dirty="0" smtClean="0"/>
          </a:p>
          <a:p>
            <a:pPr algn="r" rtl="1"/>
            <a:r>
              <a:rPr lang="ar-DZ" sz="2800" dirty="0" smtClean="0"/>
              <a:t>الفصل الأول : مدخل عام لدراســـــة</a:t>
            </a:r>
            <a:endParaRPr lang="en-US" sz="2800" dirty="0" smtClean="0"/>
          </a:p>
          <a:p>
            <a:pPr algn="r" rtl="1"/>
            <a:r>
              <a:rPr lang="ar-DZ" sz="2800" dirty="0" smtClean="0"/>
              <a:t>الإشكالية </a:t>
            </a:r>
            <a:endParaRPr lang="en-US" sz="2800" dirty="0" smtClean="0"/>
          </a:p>
          <a:p>
            <a:pPr algn="r" rtl="1"/>
            <a:r>
              <a:rPr lang="ar-DZ" sz="2800" dirty="0" smtClean="0"/>
              <a:t>الفرضيات ( العامة ، الجزئية ) </a:t>
            </a:r>
            <a:endParaRPr lang="en-US" sz="2800" dirty="0" smtClean="0"/>
          </a:p>
          <a:p>
            <a:pPr algn="r" rtl="1"/>
            <a:r>
              <a:rPr lang="ar-DZ" sz="2800" dirty="0" smtClean="0"/>
              <a:t>أهمية الدراسة </a:t>
            </a:r>
            <a:endParaRPr lang="en-US" sz="2800" dirty="0" smtClean="0"/>
          </a:p>
          <a:p>
            <a:pPr algn="r" rtl="1"/>
            <a:r>
              <a:rPr lang="ar-DZ" sz="2800" dirty="0" smtClean="0"/>
              <a:t>تحديد المصطلحات  والمفاهيم ( 1- </a:t>
            </a:r>
            <a:r>
              <a:rPr lang="fr-FR" sz="2800" dirty="0" smtClean="0"/>
              <a:t> </a:t>
            </a:r>
            <a:r>
              <a:rPr lang="ar-SA" sz="2800" dirty="0" smtClean="0"/>
              <a:t>التخطيط التربوي  2</a:t>
            </a:r>
            <a:r>
              <a:rPr lang="ar-DZ" sz="2800" dirty="0" smtClean="0"/>
              <a:t>- </a:t>
            </a:r>
            <a:r>
              <a:rPr lang="ar-SA" sz="2800" dirty="0" smtClean="0"/>
              <a:t>الأداء الوظيفي</a:t>
            </a:r>
            <a:r>
              <a:rPr lang="ar-DZ" sz="2800" dirty="0" smtClean="0"/>
              <a:t>)</a:t>
            </a:r>
            <a:endParaRPr lang="en-US" sz="2800" dirty="0" smtClean="0"/>
          </a:p>
          <a:p>
            <a:pPr algn="r" rtl="1"/>
            <a:r>
              <a:rPr lang="ar-DZ" sz="2800" dirty="0" smtClean="0"/>
              <a:t> الفصل الثاني : الدراسات السابقة </a:t>
            </a:r>
            <a:endParaRPr lang="en-US" sz="2800" dirty="0" smtClean="0"/>
          </a:p>
          <a:p>
            <a:pPr lvl="0" algn="r" rtl="1"/>
            <a:r>
              <a:rPr lang="ar-DZ" sz="2800" dirty="0" smtClean="0"/>
              <a:t>عرض الدراسات السابقـــــــــــــة </a:t>
            </a:r>
            <a:endParaRPr lang="en-US" sz="2800" dirty="0" smtClean="0"/>
          </a:p>
          <a:p>
            <a:pPr lvl="0" algn="r" rtl="1"/>
            <a:r>
              <a:rPr lang="ar-DZ" sz="2800" dirty="0" smtClean="0"/>
              <a:t>تحليل الدراسات السابقـــــــــــــــة</a:t>
            </a:r>
          </a:p>
          <a:p>
            <a:pPr lvl="0" algn="r" rtl="1"/>
            <a:r>
              <a:rPr lang="ar-DZ" sz="2800" dirty="0" smtClean="0"/>
              <a:t>نقد الدراسات  السابقـــــــــــــــــة </a:t>
            </a:r>
          </a:p>
          <a:p>
            <a:pPr algn="r" rtl="1"/>
            <a:r>
              <a:rPr lang="ar-DZ" sz="2800" dirty="0" smtClean="0"/>
              <a:t>الباب الثاني: الجانب التطبيـــــقي</a:t>
            </a:r>
            <a:endParaRPr lang="en-US" sz="2800" dirty="0" smtClean="0"/>
          </a:p>
          <a:p>
            <a:pPr algn="r" rtl="1"/>
            <a:r>
              <a:rPr lang="ar-DZ" sz="2800" dirty="0" smtClean="0"/>
              <a:t>الفصل الأول:طرق </a:t>
            </a:r>
            <a:r>
              <a:rPr lang="ar-DZ" sz="2800" dirty="0" err="1" smtClean="0"/>
              <a:t>و</a:t>
            </a:r>
            <a:r>
              <a:rPr lang="ar-DZ" sz="2800" dirty="0" smtClean="0"/>
              <a:t> منهجية  الدراسة </a:t>
            </a:r>
            <a:endParaRPr lang="en-US" sz="2800" dirty="0" smtClean="0"/>
          </a:p>
          <a:p>
            <a:pPr algn="r" rtl="1"/>
            <a:r>
              <a:rPr lang="ar-DZ" sz="2800" dirty="0" smtClean="0"/>
              <a:t>المنهج المتبع</a:t>
            </a:r>
            <a:endParaRPr lang="en-US" sz="2800" dirty="0" smtClean="0"/>
          </a:p>
          <a:p>
            <a:pPr algn="r" rtl="1"/>
            <a:r>
              <a:rPr lang="ar-DZ" sz="2800" dirty="0" smtClean="0"/>
              <a:t>الدراسة الاستطلاعية</a:t>
            </a:r>
            <a:endParaRPr lang="en-US" sz="2800" dirty="0" smtClean="0"/>
          </a:p>
          <a:p>
            <a:pPr algn="r" rtl="1"/>
            <a:r>
              <a:rPr lang="ar-DZ" sz="2800" dirty="0" smtClean="0"/>
              <a:t>مجالات الدراسية</a:t>
            </a:r>
            <a:endParaRPr lang="en-US" sz="2800" dirty="0" smtClean="0"/>
          </a:p>
          <a:p>
            <a:pPr algn="r" rtl="1"/>
            <a:r>
              <a:rPr lang="ar-DZ" sz="2800" dirty="0" smtClean="0"/>
              <a:t> عينة البحث  </a:t>
            </a:r>
            <a:endParaRPr lang="en-US" sz="2800" dirty="0" smtClean="0"/>
          </a:p>
          <a:p>
            <a:pPr algn="r" rtl="1"/>
            <a:r>
              <a:rPr lang="ar-DZ" sz="2800" dirty="0" smtClean="0"/>
              <a:t>متغيرات الدراسة </a:t>
            </a:r>
            <a:endParaRPr lang="en-US" sz="2800" dirty="0" smtClean="0"/>
          </a:p>
          <a:p>
            <a:pPr algn="r" rtl="1"/>
            <a:r>
              <a:rPr lang="ar-DZ" sz="2800" dirty="0" smtClean="0"/>
              <a:t>حدود الدراسة </a:t>
            </a:r>
            <a:endParaRPr lang="en-US" sz="2800" dirty="0" smtClean="0"/>
          </a:p>
          <a:p>
            <a:pPr algn="r" rtl="1"/>
            <a:r>
              <a:rPr lang="ar-DZ" sz="2800" dirty="0" smtClean="0"/>
              <a:t>أدوات جمع  البيانات </a:t>
            </a:r>
            <a:endParaRPr lang="en-US" sz="2800" dirty="0" smtClean="0"/>
          </a:p>
          <a:p>
            <a:pPr algn="r" rtl="1"/>
            <a:r>
              <a:rPr lang="ar-DZ" sz="2800" dirty="0" smtClean="0"/>
              <a:t>أساليب التحاليل  الإحصائية </a:t>
            </a:r>
            <a:endParaRPr lang="en-US" sz="2800" dirty="0" smtClean="0"/>
          </a:p>
          <a:p>
            <a:pPr algn="r" rtl="1"/>
            <a:r>
              <a:rPr lang="ar-DZ" sz="2800" dirty="0" smtClean="0"/>
              <a:t>الفصل الثاني:  عرض وتحليل النتائج</a:t>
            </a:r>
            <a:endParaRPr lang="en-US" sz="2800" dirty="0" smtClean="0"/>
          </a:p>
          <a:p>
            <a:pPr algn="r" rtl="1"/>
            <a:r>
              <a:rPr lang="ar-DZ" sz="2800" dirty="0" smtClean="0"/>
              <a:t> الاستنتاج </a:t>
            </a:r>
            <a:endParaRPr lang="en-US" sz="2800" dirty="0" smtClean="0"/>
          </a:p>
          <a:p>
            <a:pPr algn="r" rtl="1"/>
            <a:r>
              <a:rPr lang="ar-DZ" sz="2800" dirty="0" smtClean="0"/>
              <a:t>الخاتمة</a:t>
            </a:r>
            <a:endParaRPr lang="en-US" sz="2800" dirty="0">
              <a:latin typeface="Arial" pitchFamily="34" charset="0"/>
              <a:cs typeface="Arial" pitchFamily="34" charset="0"/>
            </a:endParaRPr>
          </a:p>
          <a:p>
            <a:pPr indent="540000" algn="r" rtl="1">
              <a:defRPr/>
            </a:pPr>
            <a:endParaRPr lang="en-US" sz="3600"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0" y="10458373"/>
            <a:ext cx="15047914" cy="10187404"/>
          </a:xfrm>
          <a:prstGeom prst="rect">
            <a:avLst/>
          </a:prstGeom>
          <a:noFill/>
          <a:ln w="9525">
            <a:noFill/>
            <a:miter lim="800000"/>
            <a:headEnd/>
            <a:tailEnd/>
          </a:ln>
        </p:spPr>
        <p:txBody>
          <a:bodyPr wrap="square">
            <a:spAutoFit/>
          </a:bodyPr>
          <a:lstStyle/>
          <a:p>
            <a:pPr algn="r" rtl="1"/>
            <a:r>
              <a:rPr lang="ar-DZ" sz="4000" b="1" dirty="0" smtClean="0"/>
              <a:t>01 - الإشكالية: </a:t>
            </a:r>
            <a:endParaRPr lang="en-US" sz="4000" dirty="0" smtClean="0"/>
          </a:p>
          <a:p>
            <a:pPr algn="r"/>
            <a:r>
              <a:rPr lang="ar-SA" sz="2800" dirty="0" smtClean="0"/>
              <a:t>مما لا شك فيه أن النتيجة الجيدة تأتي بعد جهد كبير معين، وهذا الأخير لا يمكن التحكم فيه عشوائيا بل لا بد له من تخطيط </a:t>
            </a:r>
            <a:r>
              <a:rPr lang="ar-SA" sz="2800" dirty="0" err="1" smtClean="0"/>
              <a:t>و</a:t>
            </a:r>
            <a:r>
              <a:rPr lang="ar-SA" sz="2800" dirty="0" smtClean="0"/>
              <a:t> حسابات مسبقة، وبمعنى آخر نقول أن العمل المدروس والجيد لا ينتج عنه إلا الهدف الجيد، ومنه فان الأداء الرياضي الجيد لابد له من تخطيط علمي مدروس ومسبق يعمل </a:t>
            </a:r>
            <a:r>
              <a:rPr lang="ar-SA" sz="2800" dirty="0" err="1" smtClean="0"/>
              <a:t>به</a:t>
            </a:r>
            <a:r>
              <a:rPr lang="ar-SA" sz="2800" dirty="0" smtClean="0"/>
              <a:t> الأستاذ.</a:t>
            </a:r>
            <a:endParaRPr lang="fr-FR" sz="2800" dirty="0" smtClean="0"/>
          </a:p>
          <a:p>
            <a:pPr algn="r"/>
            <a:r>
              <a:rPr lang="ar-SA" sz="2800" dirty="0" smtClean="0"/>
              <a:t>و تتم عملية </a:t>
            </a:r>
            <a:r>
              <a:rPr lang="ar-SA" sz="2800" dirty="0" err="1" smtClean="0"/>
              <a:t>الاداء</a:t>
            </a:r>
            <a:r>
              <a:rPr lang="ar-SA" sz="2800" dirty="0" smtClean="0"/>
              <a:t> الوظيفي في التدريس ، بطرق ووسائل مدروسة يتم التخطيط لها مسبقا من طرف </a:t>
            </a:r>
            <a:r>
              <a:rPr lang="ar-SA" sz="2800" dirty="0" err="1" smtClean="0"/>
              <a:t>استاذ</a:t>
            </a:r>
            <a:r>
              <a:rPr lang="ar-SA" sz="2800" dirty="0" smtClean="0"/>
              <a:t> التربية البدنية </a:t>
            </a:r>
            <a:r>
              <a:rPr lang="ar-SA" sz="2800" dirty="0" err="1" smtClean="0"/>
              <a:t>و</a:t>
            </a:r>
            <a:r>
              <a:rPr lang="ar-SA" sz="2800" dirty="0" smtClean="0"/>
              <a:t> الرياضية.</a:t>
            </a:r>
            <a:endParaRPr lang="fr-FR" sz="2800" dirty="0" smtClean="0"/>
          </a:p>
          <a:p>
            <a:pPr algn="r"/>
            <a:r>
              <a:rPr lang="ar-SA" sz="2800" dirty="0" smtClean="0"/>
              <a:t>فالتخطيط يجعلنا نتنبأ بالأشياء التي تحدث في المستقبل، فهو(( التنبؤ إلى أبعد مدى بجميع ردود الأفعال وأخذها في الاعتبار سلفا بطريقة منسقة وبالاختيار بين مناهج بديلة قابلة للتنفيذ )). </a:t>
            </a:r>
            <a:endParaRPr lang="fr-FR" sz="2800" dirty="0" smtClean="0"/>
          </a:p>
          <a:p>
            <a:pPr algn="r"/>
            <a:r>
              <a:rPr lang="ar-SA" sz="2800" dirty="0" smtClean="0"/>
              <a:t>وهو كذلك</a:t>
            </a:r>
            <a:r>
              <a:rPr lang="ar-SA" sz="2800" b="1" dirty="0" smtClean="0"/>
              <a:t> ((</a:t>
            </a:r>
            <a:r>
              <a:rPr lang="ar-SA" sz="2800" dirty="0" smtClean="0"/>
              <a:t>التخطيط بأنه عبارة عن عملية التوقع الفكري لنشاط يرغب الفرد في أدائه، وهو يعتبر كمشروع لشكل ومحتويات وشروط عملية التدريب هذا المشروع يتم تطويره وتحسينه)).</a:t>
            </a:r>
            <a:endParaRPr lang="fr-FR" sz="2800" dirty="0" smtClean="0"/>
          </a:p>
          <a:p>
            <a:pPr algn="r"/>
            <a:r>
              <a:rPr lang="ar-SA" sz="2800" dirty="0" smtClean="0"/>
              <a:t>ومن كل هذا أردنا ربط عملية التخطيط العام بعملية الأداء الوظيفي لأستاذ التربية البدنية </a:t>
            </a:r>
            <a:r>
              <a:rPr lang="ar-SA" sz="2800" dirty="0" err="1" smtClean="0"/>
              <a:t>و</a:t>
            </a:r>
            <a:r>
              <a:rPr lang="ar-SA" sz="2800" dirty="0" smtClean="0"/>
              <a:t> الرياضية، وخصصنا دراستنا على فئة أساتذة التعليم الثانوي </a:t>
            </a:r>
            <a:endParaRPr lang="fr-FR" sz="2800" dirty="0" smtClean="0"/>
          </a:p>
          <a:p>
            <a:pPr algn="r" rtl="1"/>
            <a:r>
              <a:rPr lang="ar-SA" sz="2800" baseline="30000" dirty="0" smtClean="0"/>
              <a:t> </a:t>
            </a:r>
            <a:r>
              <a:rPr lang="ar-SA" sz="2800" dirty="0" smtClean="0"/>
              <a:t>حيث طرحنا الأشكال التالي</a:t>
            </a:r>
            <a:r>
              <a:rPr lang="ar-DZ" sz="2800" dirty="0" smtClean="0"/>
              <a:t>: </a:t>
            </a:r>
            <a:r>
              <a:rPr lang="fr-FR" sz="2800" dirty="0" smtClean="0"/>
              <a:t> </a:t>
            </a:r>
            <a:r>
              <a:rPr lang="ar-DZ" sz="2800" dirty="0" smtClean="0"/>
              <a:t>هل للتخطيط دور في توجيه وتنظيم أداء أستاذ التربية البدنية </a:t>
            </a:r>
            <a:r>
              <a:rPr lang="ar-DZ" sz="2800" dirty="0" err="1" smtClean="0"/>
              <a:t>و</a:t>
            </a:r>
            <a:r>
              <a:rPr lang="ar-DZ" sz="2800" dirty="0" smtClean="0"/>
              <a:t> الرياضية ؟ </a:t>
            </a:r>
            <a:endParaRPr lang="en-US" sz="2800" dirty="0" smtClean="0"/>
          </a:p>
          <a:p>
            <a:pPr algn="r" rtl="1"/>
            <a:r>
              <a:rPr lang="ar-DZ" sz="2800" dirty="0" smtClean="0"/>
              <a:t> </a:t>
            </a:r>
            <a:r>
              <a:rPr lang="ar-DZ" sz="2800" b="1" dirty="0" smtClean="0"/>
              <a:t>02- الفرضيات:</a:t>
            </a:r>
            <a:endParaRPr lang="en-US" sz="2800" dirty="0" smtClean="0"/>
          </a:p>
          <a:p>
            <a:pPr algn="r" rtl="1"/>
            <a:r>
              <a:rPr lang="ar-DZ" sz="2800" b="1" dirty="0" smtClean="0"/>
              <a:t>2-1-الفرضية العامة:</a:t>
            </a:r>
            <a:endParaRPr lang="en-US" sz="2800" dirty="0" smtClean="0"/>
          </a:p>
          <a:p>
            <a:pPr algn="r" rtl="1"/>
            <a:r>
              <a:rPr lang="ar-SA" sz="2800" dirty="0" smtClean="0"/>
              <a:t>- للتخطيط التربوي تأثير مباشر على الأداء  الوظيفي لأستاذ التربية البدنية </a:t>
            </a:r>
            <a:r>
              <a:rPr lang="ar-SA" sz="2800" dirty="0" err="1" smtClean="0"/>
              <a:t>و</a:t>
            </a:r>
            <a:r>
              <a:rPr lang="ar-SA" sz="2800" dirty="0" smtClean="0"/>
              <a:t> الرياضية. </a:t>
            </a:r>
            <a:endParaRPr lang="fr-FR" sz="2800" dirty="0" smtClean="0"/>
          </a:p>
          <a:p>
            <a:pPr algn="r" rtl="1"/>
            <a:r>
              <a:rPr lang="ar-DZ" sz="2800" b="1" dirty="0" smtClean="0"/>
              <a:t>2-2-الفرضيات الجزئية:</a:t>
            </a:r>
            <a:endParaRPr lang="en-US" sz="2800" dirty="0" smtClean="0"/>
          </a:p>
          <a:p>
            <a:pPr algn="r" rtl="1"/>
            <a:r>
              <a:rPr lang="ar-DZ" sz="2800" dirty="0" smtClean="0"/>
              <a:t>1- </a:t>
            </a:r>
            <a:r>
              <a:rPr lang="ar-SA" sz="2800" dirty="0" smtClean="0"/>
              <a:t>التخطيط التربوي عملية مهمة لإنجاح درس التربية البدنية </a:t>
            </a:r>
            <a:r>
              <a:rPr lang="ar-SA" sz="2800" dirty="0" err="1" smtClean="0"/>
              <a:t>و</a:t>
            </a:r>
            <a:r>
              <a:rPr lang="ar-SA" sz="2800" dirty="0" smtClean="0"/>
              <a:t> الرياضية.</a:t>
            </a:r>
            <a:endParaRPr lang="en-US" sz="2800" dirty="0" smtClean="0"/>
          </a:p>
          <a:p>
            <a:pPr algn="r" rtl="1"/>
            <a:r>
              <a:rPr lang="ar-DZ" sz="2800" dirty="0" smtClean="0"/>
              <a:t>2 - </a:t>
            </a:r>
            <a:r>
              <a:rPr lang="ar-SA" sz="2800" dirty="0" smtClean="0"/>
              <a:t>لمهمة أستاذ التربية البدنية </a:t>
            </a:r>
            <a:r>
              <a:rPr lang="ar-SA" sz="2800" dirty="0" err="1" smtClean="0"/>
              <a:t>و</a:t>
            </a:r>
            <a:r>
              <a:rPr lang="ar-SA" sz="2800" dirty="0" smtClean="0"/>
              <a:t> الرياضية تأثير على الأداء الوظيفي.</a:t>
            </a:r>
            <a:endParaRPr lang="en-US" sz="2800" dirty="0" smtClean="0"/>
          </a:p>
          <a:p>
            <a:pPr algn="r" rtl="1"/>
            <a:r>
              <a:rPr lang="ar-DZ" sz="2800" dirty="0" smtClean="0"/>
              <a:t>3-  </a:t>
            </a:r>
            <a:r>
              <a:rPr lang="ar-SA" sz="2800" dirty="0" smtClean="0"/>
              <a:t>التخطيط يؤثر علي الأداء خلال العملية التدريسية من طرف أستاذ التربية البدنية </a:t>
            </a:r>
            <a:r>
              <a:rPr lang="ar-SA" sz="2800" dirty="0" err="1" smtClean="0"/>
              <a:t>و</a:t>
            </a:r>
            <a:r>
              <a:rPr lang="ar-SA" sz="2800" dirty="0" smtClean="0"/>
              <a:t> الرياضية.</a:t>
            </a:r>
            <a:endParaRPr lang="en-US" sz="2800" dirty="0" smtClean="0"/>
          </a:p>
          <a:p>
            <a:pPr algn="r" rtl="1"/>
            <a:r>
              <a:rPr lang="ar-DZ" sz="2800" b="1" dirty="0" smtClean="0"/>
              <a:t>03- أهمية البحث:</a:t>
            </a:r>
            <a:endParaRPr lang="ar-SA" sz="2800" b="1" dirty="0" smtClean="0"/>
          </a:p>
          <a:p>
            <a:pPr algn="r" rtl="1"/>
            <a:r>
              <a:rPr lang="ar-SA" sz="2800" b="1" dirty="0" smtClean="0"/>
              <a:t>- </a:t>
            </a:r>
            <a:r>
              <a:rPr lang="ar-SA" sz="2800" dirty="0" smtClean="0"/>
              <a:t>معرفة  قيمة </a:t>
            </a:r>
            <a:r>
              <a:rPr lang="ar-SA" sz="2800" dirty="0" err="1" smtClean="0"/>
              <a:t>و</a:t>
            </a:r>
            <a:r>
              <a:rPr lang="ar-SA" sz="2800" dirty="0" smtClean="0"/>
              <a:t> أهمية التخطيط التربوي في عملية التدريس</a:t>
            </a:r>
            <a:endParaRPr lang="fr-FR" sz="2800" dirty="0" smtClean="0"/>
          </a:p>
          <a:p>
            <a:pPr algn="r" rtl="1"/>
            <a:r>
              <a:rPr lang="ar-SA" sz="2800" b="1" dirty="0" smtClean="0"/>
              <a:t>- </a:t>
            </a:r>
            <a:r>
              <a:rPr lang="ar-SA" sz="2800" dirty="0" smtClean="0"/>
              <a:t>التعرف علي أنجع الطرق </a:t>
            </a:r>
            <a:r>
              <a:rPr lang="ar-SA" sz="2800" dirty="0" err="1" smtClean="0"/>
              <a:t>و</a:t>
            </a:r>
            <a:r>
              <a:rPr lang="ar-SA" sz="2800" dirty="0" smtClean="0"/>
              <a:t> الأساليب الحديثة للتخطيط التي تساعد على رفع مستوي الأداء الو ضيفي</a:t>
            </a:r>
            <a:endParaRPr lang="fr-FR" sz="2800" dirty="0" smtClean="0"/>
          </a:p>
          <a:p>
            <a:pPr algn="r" rtl="1"/>
            <a:r>
              <a:rPr lang="ar-SA" sz="2800" b="1" dirty="0" smtClean="0"/>
              <a:t>- </a:t>
            </a:r>
            <a:r>
              <a:rPr lang="ar-SA" sz="2800" dirty="0" smtClean="0"/>
              <a:t>إثراء مكتباتنا بمثل هده الدراسات لعلها تكن مرجع للباحثين في المستقبل</a:t>
            </a:r>
            <a:endParaRPr lang="en-US" sz="2800" dirty="0" smtClean="0"/>
          </a:p>
        </p:txBody>
      </p:sp>
      <p:sp>
        <p:nvSpPr>
          <p:cNvPr id="2065" name="AutoShape 50"/>
          <p:cNvSpPr>
            <a:spLocks noChangeArrowheads="1"/>
          </p:cNvSpPr>
          <p:nvPr/>
        </p:nvSpPr>
        <p:spPr bwMode="auto">
          <a:xfrm>
            <a:off x="1474694" y="22674270"/>
            <a:ext cx="22788722" cy="1285884"/>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خلاصة</a:t>
            </a:r>
            <a:endParaRPr lang="en-US" sz="6000" b="1" dirty="0">
              <a:solidFill>
                <a:srgbClr val="C00000"/>
              </a:solidFill>
            </a:endParaRPr>
          </a:p>
        </p:txBody>
      </p:sp>
      <p:pic>
        <p:nvPicPr>
          <p:cNvPr id="3" name="Picture 3" descr="J:\UKM.jpg"/>
          <p:cNvPicPr>
            <a:picLocks noChangeAspect="1" noChangeArrowheads="1"/>
          </p:cNvPicPr>
          <p:nvPr/>
        </p:nvPicPr>
        <p:blipFill>
          <a:blip r:embed="rId2" cstate="print"/>
          <a:srcRect/>
          <a:stretch>
            <a:fillRect/>
          </a:stretch>
        </p:blipFill>
        <p:spPr bwMode="auto">
          <a:xfrm>
            <a:off x="5401122" y="648372"/>
            <a:ext cx="3384376" cy="3024636"/>
          </a:xfrm>
          <a:prstGeom prst="rect">
            <a:avLst/>
          </a:prstGeom>
          <a:noFill/>
          <a:ln w="9525">
            <a:noFill/>
            <a:miter lim="800000"/>
            <a:headEnd/>
            <a:tailEnd/>
          </a:ln>
        </p:spPr>
      </p:pic>
      <p:sp>
        <p:nvSpPr>
          <p:cNvPr id="4" name="Rectangle 74"/>
          <p:cNvSpPr>
            <a:spLocks noChangeArrowheads="1"/>
          </p:cNvSpPr>
          <p:nvPr/>
        </p:nvSpPr>
        <p:spPr bwMode="auto">
          <a:xfrm>
            <a:off x="1546132" y="30889640"/>
            <a:ext cx="8501026" cy="8402300"/>
          </a:xfrm>
          <a:prstGeom prst="rect">
            <a:avLst/>
          </a:prstGeom>
          <a:noFill/>
          <a:ln w="9525">
            <a:noFill/>
            <a:miter lim="800000"/>
            <a:headEnd/>
            <a:tailEnd/>
          </a:ln>
        </p:spPr>
        <p:txBody>
          <a:bodyPr wrap="square" anchor="ctr">
            <a:spAutoFit/>
          </a:bodyPr>
          <a:lstStyle/>
          <a:p>
            <a:pPr algn="r" rtl="1"/>
            <a:r>
              <a:rPr lang="ar-SA" sz="2800" b="1" dirty="0" smtClean="0"/>
              <a:t>الرسائل:</a:t>
            </a:r>
          </a:p>
          <a:p>
            <a:pPr algn="r" rtl="1"/>
            <a:r>
              <a:rPr lang="ar-SA" sz="2800" dirty="0" smtClean="0"/>
              <a:t>-</a:t>
            </a:r>
            <a:r>
              <a:rPr lang="ar-SA" sz="2800" dirty="0" err="1" smtClean="0"/>
              <a:t>دقيش</a:t>
            </a:r>
            <a:r>
              <a:rPr lang="ar-SA" sz="2800" dirty="0" smtClean="0"/>
              <a:t> عمر.واقع التخطيط الإستراتيجي في  </a:t>
            </a:r>
            <a:r>
              <a:rPr lang="ar-SA" sz="2800" dirty="0" err="1" smtClean="0"/>
              <a:t>الموسسات</a:t>
            </a:r>
            <a:r>
              <a:rPr lang="ar-SA" sz="2800" dirty="0" smtClean="0"/>
              <a:t> الرياضية الجزائرية. رسالة ماجستير المسيلة 2009</a:t>
            </a:r>
          </a:p>
          <a:p>
            <a:pPr algn="r" rtl="1">
              <a:buFontTx/>
              <a:buChar char="-"/>
            </a:pPr>
            <a:r>
              <a:rPr lang="ar-SA" sz="2800" dirty="0" err="1" smtClean="0"/>
              <a:t>سديرة</a:t>
            </a:r>
            <a:r>
              <a:rPr lang="ar-SA" sz="2800" dirty="0" smtClean="0"/>
              <a:t> سعد .إدراك أهمية التخطيط في البرامج التدريبية العلمية في إعداد وتكوين الفئات الصغرى لكرة </a:t>
            </a:r>
            <a:r>
              <a:rPr lang="ar-SA" sz="2800" dirty="0" err="1" smtClean="0"/>
              <a:t>االيد</a:t>
            </a:r>
            <a:r>
              <a:rPr lang="ar-SA" sz="2800" dirty="0" smtClean="0"/>
              <a:t> . رسالة ماجستير جامعة الجزائر 2007</a:t>
            </a:r>
          </a:p>
          <a:p>
            <a:pPr algn="r" rtl="1">
              <a:buFontTx/>
              <a:buChar char="-"/>
            </a:pPr>
            <a:r>
              <a:rPr lang="ar-SA" sz="2800" dirty="0" smtClean="0"/>
              <a:t> أسامة سليم . أهمية التخطيط لدى  </a:t>
            </a:r>
            <a:r>
              <a:rPr lang="ar-SA" sz="2800" dirty="0" err="1" smtClean="0"/>
              <a:t>اساتذة</a:t>
            </a:r>
            <a:r>
              <a:rPr lang="ar-SA" sz="2800" dirty="0" smtClean="0"/>
              <a:t> التربية البدنية والرياضية في التحسين من المردود الرياضي </a:t>
            </a:r>
            <a:r>
              <a:rPr lang="ar-SA" sz="2800" dirty="0" err="1" smtClean="0"/>
              <a:t>لتلاميد</a:t>
            </a:r>
            <a:r>
              <a:rPr lang="ar-SA" sz="2800" dirty="0" smtClean="0"/>
              <a:t> مرحلة </a:t>
            </a:r>
            <a:r>
              <a:rPr lang="ar-SA" sz="2800" dirty="0" err="1" smtClean="0"/>
              <a:t>االثانوي</a:t>
            </a:r>
            <a:r>
              <a:rPr lang="ar-SA" sz="2800" dirty="0" smtClean="0"/>
              <a:t>. رسالة ماجستير جامعة بسكرة  الجزائر2010</a:t>
            </a:r>
            <a:endParaRPr lang="en-US" sz="2800" dirty="0" smtClean="0"/>
          </a:p>
          <a:p>
            <a:pPr algn="r" rtl="1">
              <a:buFontTx/>
              <a:buChar char="-"/>
            </a:pPr>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endParaRPr lang="ar-SA" sz="2400" dirty="0" smtClean="0"/>
          </a:p>
          <a:p>
            <a:pPr algn="r" rtl="1"/>
            <a:r>
              <a:rPr lang="ar-DZ" sz="2400" dirty="0" smtClean="0"/>
              <a:t>.</a:t>
            </a:r>
            <a:endParaRPr lang="ar-SA" sz="2800" dirty="0">
              <a:solidFill>
                <a:srgbClr val="00B050"/>
              </a:solidFill>
            </a:endParaRPr>
          </a:p>
        </p:txBody>
      </p:sp>
      <p:pic>
        <p:nvPicPr>
          <p:cNvPr id="19" name="Image 18" descr="2014_1.jpg"/>
          <p:cNvPicPr>
            <a:picLocks noChangeAspect="1"/>
          </p:cNvPicPr>
          <p:nvPr/>
        </p:nvPicPr>
        <p:blipFill>
          <a:blip r:embed="rId3"/>
          <a:stretch>
            <a:fillRect/>
          </a:stretch>
        </p:blipFill>
        <p:spPr>
          <a:xfrm>
            <a:off x="0" y="0"/>
            <a:ext cx="3546396" cy="3886076"/>
          </a:xfrm>
          <a:prstGeom prst="rect">
            <a:avLst/>
          </a:prstGeom>
        </p:spPr>
      </p:pic>
      <p:pic>
        <p:nvPicPr>
          <p:cNvPr id="20" name="Image 19" descr="2015_1.jpg"/>
          <p:cNvPicPr>
            <a:picLocks noChangeAspect="1"/>
          </p:cNvPicPr>
          <p:nvPr/>
        </p:nvPicPr>
        <p:blipFill>
          <a:blip r:embed="rId4"/>
          <a:stretch>
            <a:fillRect/>
          </a:stretch>
        </p:blipFill>
        <p:spPr>
          <a:xfrm>
            <a:off x="25477862" y="0"/>
            <a:ext cx="4000528" cy="445758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1371</TotalTime>
  <Words>736</Words>
  <Application>Microsoft Office PowerPoint</Application>
  <PresentationFormat>مخصص</PresentationFormat>
  <Paragraphs>99</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Modèle par défaut</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BOUKHALFA</cp:lastModifiedBy>
  <cp:revision>112</cp:revision>
  <dcterms:created xsi:type="dcterms:W3CDTF">2009-01-20T09:16:06Z</dcterms:created>
  <dcterms:modified xsi:type="dcterms:W3CDTF">2015-03-04T08:43:17Z</dcterms:modified>
</cp:coreProperties>
</file>