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380"/>
    <p:restoredTop sz="94660"/>
  </p:normalViewPr>
  <p:slideViewPr>
    <p:cSldViewPr>
      <p:cViewPr>
        <p:scale>
          <a:sx n="30" d="100"/>
          <a:sy n="30" d="100"/>
        </p:scale>
        <p:origin x="114" y="-90"/>
      </p:cViewPr>
      <p:guideLst>
        <p:guide orient="horz" pos="13608"/>
        <p:guide pos="929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a:t>
            </a:fld>
            <a:endParaRPr lang="en-US"/>
          </a:p>
        </p:txBody>
      </p:sp>
    </p:spTree>
    <p:extLst>
      <p:ext uri="{BB962C8B-B14F-4D97-AF65-F5344CB8AC3E}">
        <p14:creationId xmlns:p14="http://schemas.microsoft.com/office/powerpoint/2010/main" val="4070642605"/>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10444163" y="8820150"/>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a:latin typeface="Simplified Arabic" pitchFamily="2" charset="-78"/>
                <a:cs typeface="Simplified Arabic" pitchFamily="2" charset="-78"/>
              </a:rPr>
              <a:t>عنـوان الدراسـة</a:t>
            </a:r>
            <a:endParaRPr lang="fr-FR" sz="6000" b="1">
              <a:latin typeface="Simplified Arabic" pitchFamily="2" charset="-78"/>
              <a:cs typeface="Simplified Arabic" pitchFamily="2" charset="-78"/>
            </a:endParaRPr>
          </a:p>
        </p:txBody>
      </p:sp>
      <p:sp>
        <p:nvSpPr>
          <p:cNvPr id="2069" name="Text Box 21"/>
          <p:cNvSpPr txBox="1">
            <a:spLocks noChangeArrowheads="1"/>
          </p:cNvSpPr>
          <p:nvPr/>
        </p:nvSpPr>
        <p:spPr bwMode="auto">
          <a:xfrm>
            <a:off x="18578586" y="4608812"/>
            <a:ext cx="9661525" cy="3836988"/>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عبد </a:t>
            </a:r>
            <a:r>
              <a:rPr lang="ar-DZ" sz="4000" b="1" dirty="0" smtClean="0">
                <a:effectLst>
                  <a:outerShdw blurRad="38100" dist="38100" dir="2700000" algn="tl">
                    <a:srgbClr val="C0C0C0"/>
                  </a:outerShdw>
                </a:effectLst>
                <a:latin typeface="Arial" pitchFamily="34" charset="0"/>
                <a:cs typeface="Arial" pitchFamily="34" charset="0"/>
              </a:rPr>
              <a:t>الجبار            اللقب</a:t>
            </a:r>
            <a:r>
              <a:rPr lang="ar-DZ"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بن الشريف        الاسم </a:t>
            </a:r>
            <a:r>
              <a:rPr lang="ar-DZ"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عبد العزيز            اللقب </a:t>
            </a:r>
            <a:r>
              <a:rPr lang="ar-DZ" sz="4000" b="1" dirty="0" smtClean="0">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خليفة</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ماستر:</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368425" y="12314238"/>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الإشكالية</a:t>
            </a:r>
            <a:endParaRPr lang="en-US" b="1" dirty="0">
              <a:solidFill>
                <a:srgbClr val="C00000"/>
              </a:solidFill>
            </a:endParaRPr>
          </a:p>
        </p:txBody>
      </p:sp>
      <p:sp>
        <p:nvSpPr>
          <p:cNvPr id="2056" name="AutoShape 47"/>
          <p:cNvSpPr>
            <a:spLocks noChangeArrowheads="1"/>
          </p:cNvSpPr>
          <p:nvPr/>
        </p:nvSpPr>
        <p:spPr bwMode="auto">
          <a:xfrm>
            <a:off x="15447963" y="12241213"/>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مقدمة </a:t>
            </a:r>
            <a:endParaRPr lang="en-US" b="1" dirty="0">
              <a:solidFill>
                <a:srgbClr val="C00000"/>
              </a:solidFill>
            </a:endParaRPr>
          </a:p>
        </p:txBody>
      </p:sp>
      <p:sp>
        <p:nvSpPr>
          <p:cNvPr id="2057" name="AutoShape 50"/>
          <p:cNvSpPr>
            <a:spLocks noChangeArrowheads="1"/>
          </p:cNvSpPr>
          <p:nvPr/>
        </p:nvSpPr>
        <p:spPr bwMode="auto">
          <a:xfrm>
            <a:off x="9073530" y="34420124"/>
            <a:ext cx="10729192" cy="757238"/>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قائمة المراجع</a:t>
            </a:r>
            <a:endParaRPr lang="en-US" sz="6000" b="1" dirty="0">
              <a:solidFill>
                <a:srgbClr val="C00000"/>
              </a:solidFill>
            </a:endParaRPr>
          </a:p>
        </p:txBody>
      </p:sp>
      <p:sp>
        <p:nvSpPr>
          <p:cNvPr id="2058" name="Rectangle 69"/>
          <p:cNvSpPr>
            <a:spLocks noChangeArrowheads="1"/>
          </p:cNvSpPr>
          <p:nvPr/>
        </p:nvSpPr>
        <p:spPr bwMode="auto">
          <a:xfrm>
            <a:off x="5473130" y="10225436"/>
            <a:ext cx="17400957" cy="830263"/>
          </a:xfrm>
          <a:prstGeom prst="rect">
            <a:avLst/>
          </a:prstGeom>
          <a:noFill/>
          <a:ln w="9525">
            <a:solidFill>
              <a:schemeClr val="tx1"/>
            </a:solidFill>
            <a:miter lim="800000"/>
            <a:headEnd/>
            <a:tailEnd/>
          </a:ln>
        </p:spPr>
        <p:txBody>
          <a:bodyPr wrap="square" anchor="ctr">
            <a:spAutoFit/>
          </a:bodyPr>
          <a:lstStyle/>
          <a:p>
            <a:pPr algn="ctr" rtl="1"/>
            <a:r>
              <a:rPr lang="ar-DZ" sz="4800" b="1" dirty="0" smtClean="0"/>
              <a:t>دور الوسط الأسري في دافعية ممارسة الرياضة المدرسية في المرحلة الثانوية</a:t>
            </a:r>
            <a:endParaRPr lang="en-US" sz="4800" b="1" dirty="0"/>
          </a:p>
        </p:txBody>
      </p:sp>
      <p:sp>
        <p:nvSpPr>
          <p:cNvPr id="2061" name="Rectangle 74"/>
          <p:cNvSpPr>
            <a:spLocks noChangeArrowheads="1"/>
          </p:cNvSpPr>
          <p:nvPr/>
        </p:nvSpPr>
        <p:spPr bwMode="auto">
          <a:xfrm>
            <a:off x="18146538" y="36672117"/>
            <a:ext cx="10334476" cy="5016758"/>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a:solidFill>
                  <a:srgbClr val="C00000"/>
                </a:solidFill>
                <a:cs typeface="Times New Roman" pitchFamily="18" charset="0"/>
              </a:rPr>
              <a:t>باللغة </a:t>
            </a:r>
            <a:r>
              <a:rPr lang="ar-DZ" sz="4000" b="1" dirty="0" err="1">
                <a:solidFill>
                  <a:srgbClr val="C00000"/>
                </a:solidFill>
                <a:cs typeface="Times New Roman" pitchFamily="18" charset="0"/>
              </a:rPr>
              <a:t>العربية </a:t>
            </a:r>
            <a:r>
              <a:rPr lang="ar-DZ" sz="4000" b="1" dirty="0" err="1" smtClean="0">
                <a:solidFill>
                  <a:srgbClr val="C00000"/>
                </a:solidFill>
                <a:cs typeface="Times New Roman" pitchFamily="18" charset="0"/>
              </a:rPr>
              <a:t>:</a:t>
            </a:r>
            <a:endParaRPr lang="ar-DZ" sz="4000" b="1" dirty="0" smtClean="0">
              <a:solidFill>
                <a:srgbClr val="C00000"/>
              </a:solidFill>
              <a:cs typeface="Times New Roman" pitchFamily="18" charset="0"/>
            </a:endParaRPr>
          </a:p>
          <a:p>
            <a:pPr algn="r" rtl="1" eaLnBrk="0" hangingPunct="0">
              <a:tabLst>
                <a:tab pos="457200" algn="l"/>
              </a:tabLst>
            </a:pPr>
            <a:r>
              <a:rPr lang="ar-DZ" sz="4000" dirty="0" smtClean="0">
                <a:cs typeface="Times New Roman" pitchFamily="18" charset="0"/>
              </a:rPr>
              <a:t>01 </a:t>
            </a:r>
            <a:r>
              <a:rPr lang="ar-DZ" sz="4000" dirty="0" smtClean="0">
                <a:cs typeface="Times New Roman" pitchFamily="18" charset="0"/>
              </a:rPr>
              <a:t>-</a:t>
            </a:r>
            <a:r>
              <a:rPr lang="ar-SA" sz="4000" dirty="0">
                <a:cs typeface="Times New Roman" pitchFamily="18" charset="0"/>
              </a:rPr>
              <a:t>إحسان محمد حسن، علم الاجتماع الرياضي، القاهرة، دار الكتاب للنشر 1998</a:t>
            </a:r>
            <a:r>
              <a:rPr lang="ar-DZ" sz="4000" dirty="0">
                <a:cs typeface="Times New Roman" pitchFamily="18" charset="0"/>
              </a:rPr>
              <a:t>.</a:t>
            </a:r>
          </a:p>
          <a:p>
            <a:pPr algn="r" rtl="1" eaLnBrk="0" hangingPunct="0">
              <a:tabLst>
                <a:tab pos="457200" algn="l"/>
              </a:tabLst>
            </a:pPr>
            <a:r>
              <a:rPr lang="ar-DZ" sz="4000" dirty="0" smtClean="0">
                <a:cs typeface="Times New Roman" pitchFamily="18" charset="0"/>
              </a:rPr>
              <a:t>02 </a:t>
            </a:r>
            <a:r>
              <a:rPr lang="ar-DZ" sz="4000" dirty="0" smtClean="0">
                <a:cs typeface="Times New Roman" pitchFamily="18" charset="0"/>
              </a:rPr>
              <a:t>-</a:t>
            </a:r>
            <a:r>
              <a:rPr lang="ar-SA" sz="4000" dirty="0">
                <a:cs typeface="Times New Roman" pitchFamily="18" charset="0"/>
              </a:rPr>
              <a:t>عبد الفتاح محمد دويدار، صحة الأبناء في الأسرة و المدرسة، دمشق، سوريا ،دار التربية </a:t>
            </a:r>
            <a:r>
              <a:rPr lang="ar-SA" sz="4000" dirty="0" smtClean="0">
                <a:cs typeface="Times New Roman" pitchFamily="18" charset="0"/>
              </a:rPr>
              <a:t>الحديثة</a:t>
            </a:r>
            <a:r>
              <a:rPr lang="ar-DZ" sz="4000" dirty="0" smtClean="0">
                <a:cs typeface="Times New Roman" pitchFamily="18" charset="0"/>
              </a:rPr>
              <a:t> </a:t>
            </a:r>
            <a:r>
              <a:rPr lang="ar-SA" sz="4000" dirty="0" smtClean="0">
                <a:cs typeface="Times New Roman" pitchFamily="18" charset="0"/>
              </a:rPr>
              <a:t>،200</a:t>
            </a:r>
            <a:r>
              <a:rPr lang="ar-DZ" sz="4000" dirty="0" smtClean="0">
                <a:cs typeface="Times New Roman" pitchFamily="18" charset="0"/>
              </a:rPr>
              <a:t>6 .</a:t>
            </a:r>
            <a:endParaRPr lang="ar-DZ" sz="4000" dirty="0">
              <a:cs typeface="Times New Roman" pitchFamily="18" charset="0"/>
            </a:endParaRPr>
          </a:p>
          <a:p>
            <a:pPr algn="r" rtl="1" eaLnBrk="0" hangingPunct="0">
              <a:tabLst>
                <a:tab pos="457200" algn="l"/>
              </a:tabLst>
            </a:pPr>
            <a:r>
              <a:rPr lang="ar-DZ" sz="4000" dirty="0" smtClean="0">
                <a:cs typeface="Times New Roman" pitchFamily="18" charset="0"/>
              </a:rPr>
              <a:t>03 </a:t>
            </a:r>
            <a:r>
              <a:rPr lang="ar-DZ" sz="4000" dirty="0" smtClean="0">
                <a:cs typeface="Times New Roman" pitchFamily="18" charset="0"/>
              </a:rPr>
              <a:t>-</a:t>
            </a:r>
            <a:r>
              <a:rPr lang="ar-SA" sz="4000" dirty="0">
                <a:cs typeface="Times New Roman" pitchFamily="18" charset="0"/>
              </a:rPr>
              <a:t>هدي محمد قناوي، الطفل تنشئته و حاجاته،ط1،القاهرة، دار الكتب الحديثة،1991</a:t>
            </a:r>
            <a:r>
              <a:rPr lang="ar-DZ" sz="4000" dirty="0">
                <a:cs typeface="Times New Roman" pitchFamily="18" charset="0"/>
              </a:rPr>
              <a:t>.</a:t>
            </a:r>
          </a:p>
          <a:p>
            <a:pPr algn="r" rtl="1" eaLnBrk="0" hangingPunct="0">
              <a:tabLst>
                <a:tab pos="457200" algn="l"/>
              </a:tabLst>
            </a:pPr>
            <a:r>
              <a:rPr lang="ar-DZ" sz="4000" b="1" dirty="0" smtClean="0">
                <a:solidFill>
                  <a:srgbClr val="C00000"/>
                </a:solidFill>
                <a:cs typeface="Times New Roman" pitchFamily="18" charset="0"/>
              </a:rPr>
              <a:t>    </a:t>
            </a:r>
            <a:endParaRPr lang="ar-DZ" sz="4000" b="1" dirty="0">
              <a:solidFill>
                <a:srgbClr val="C00000"/>
              </a:solidFill>
              <a:cs typeface="Times New Roman" pitchFamily="18" charset="0"/>
            </a:endParaRPr>
          </a:p>
        </p:txBody>
      </p:sp>
      <p:sp>
        <p:nvSpPr>
          <p:cNvPr id="2062" name="Rectangle 69"/>
          <p:cNvSpPr>
            <a:spLocks noChangeArrowheads="1"/>
          </p:cNvSpPr>
          <p:nvPr/>
        </p:nvSpPr>
        <p:spPr bwMode="auto">
          <a:xfrm>
            <a:off x="7689850" y="111125"/>
            <a:ext cx="12573000" cy="4786313"/>
          </a:xfrm>
          <a:prstGeom prst="rect">
            <a:avLst/>
          </a:prstGeom>
          <a:noFill/>
          <a:ln w="9525">
            <a:solidFill>
              <a:schemeClr val="bg1"/>
            </a:solidFill>
            <a:miter lim="800000"/>
            <a:headEnd/>
            <a:tailEnd/>
          </a:ln>
        </p:spPr>
        <p:txBody>
          <a:bodyPr anchor="ctr">
            <a:spAutoFit/>
          </a:bodyPr>
          <a:lstStyle/>
          <a:p>
            <a:pPr algn="ctr" rtl="1">
              <a:spcAft>
                <a:spcPts val="1000"/>
              </a:spcAft>
            </a:pPr>
            <a:r>
              <a:rPr lang="ar-DZ" sz="7000" b="1">
                <a:latin typeface="Arabic Typesetting" pitchFamily="66" charset="-78"/>
                <a:cs typeface="Arabic Typesetting" pitchFamily="66" charset="-78"/>
              </a:rPr>
              <a:t>وزارة التعليم العالي و البحث العلمي</a:t>
            </a:r>
          </a:p>
          <a:p>
            <a:pPr algn="ctr" rtl="1">
              <a:spcAft>
                <a:spcPts val="1000"/>
              </a:spcAft>
            </a:pPr>
            <a:r>
              <a:rPr lang="ar-DZ" sz="7000" b="1">
                <a:latin typeface="Arabic Typesetting" pitchFamily="66" charset="-78"/>
                <a:cs typeface="Arabic Typesetting" pitchFamily="66" charset="-78"/>
              </a:rPr>
              <a:t>جامعة </a:t>
            </a:r>
            <a:r>
              <a:rPr lang="ar-SA" sz="7000" b="1">
                <a:latin typeface="Arabic Typesetting" pitchFamily="66" charset="-78"/>
                <a:cs typeface="Arabic Typesetting" pitchFamily="66" charset="-78"/>
              </a:rPr>
              <a:t>قاصدي مرباح -ورقلة</a:t>
            </a:r>
            <a:endParaRPr lang="fr-FR" sz="7000" b="1">
              <a:latin typeface="Arabic Typesetting" pitchFamily="66" charset="-78"/>
              <a:cs typeface="Arabic Typesetting" pitchFamily="66" charset="-78"/>
            </a:endParaRPr>
          </a:p>
          <a:p>
            <a:pPr algn="ctr" rtl="1">
              <a:spcAft>
                <a:spcPts val="1000"/>
              </a:spcAft>
            </a:pPr>
            <a:r>
              <a:rPr lang="ar-DZ" sz="7000" b="1">
                <a:latin typeface="Arabic Typesetting" pitchFamily="66" charset="-78"/>
                <a:cs typeface="Arabic Typesetting" pitchFamily="66" charset="-78"/>
              </a:rPr>
              <a:t>معهد علوم وتقنيات النشاطات البدنية و الرياضية</a:t>
            </a:r>
            <a:endParaRPr lang="fr-FR" sz="7000" b="1">
              <a:latin typeface="Arabic Typesetting" pitchFamily="66" charset="-78"/>
              <a:cs typeface="Arabic Typesetting" pitchFamily="66" charset="-78"/>
            </a:endParaRPr>
          </a:p>
          <a:p>
            <a:pPr algn="ctr" rtl="1">
              <a:spcAft>
                <a:spcPts val="1000"/>
              </a:spcAft>
            </a:pPr>
            <a:endParaRPr lang="fr-FR" sz="7000" b="1">
              <a:solidFill>
                <a:srgbClr val="00B050"/>
              </a:solidFill>
              <a:latin typeface="Euphemia" pitchFamily="34" charset="0"/>
              <a:cs typeface="Arabic Typesetting" pitchFamily="66" charset="-78"/>
            </a:endParaRPr>
          </a:p>
        </p:txBody>
      </p:sp>
      <p:sp>
        <p:nvSpPr>
          <p:cNvPr id="2067" name="TextBox 4"/>
          <p:cNvSpPr txBox="1">
            <a:spLocks noChangeArrowheads="1"/>
          </p:cNvSpPr>
          <p:nvPr/>
        </p:nvSpPr>
        <p:spPr bwMode="auto">
          <a:xfrm>
            <a:off x="15050194" y="13825837"/>
            <a:ext cx="13681520" cy="11726287"/>
          </a:xfrm>
          <a:prstGeom prst="rect">
            <a:avLst/>
          </a:prstGeom>
          <a:noFill/>
          <a:ln w="9525">
            <a:noFill/>
            <a:miter lim="800000"/>
            <a:headEnd/>
            <a:tailEnd/>
          </a:ln>
        </p:spPr>
        <p:txBody>
          <a:bodyPr wrap="square">
            <a:spAutoFit/>
          </a:bodyPr>
          <a:lstStyle/>
          <a:p>
            <a:pPr algn="justLow" rtl="1">
              <a:spcAft>
                <a:spcPts val="0"/>
              </a:spcAft>
            </a:pPr>
            <a:r>
              <a:rPr lang="ar-DZ" sz="3600" dirty="0">
                <a:latin typeface="Times New Roman"/>
                <a:ea typeface="Calibri"/>
                <a:cs typeface="Simplified Arabic"/>
              </a:rPr>
              <a:t> </a:t>
            </a:r>
            <a:r>
              <a:rPr lang="ar-DZ" sz="3600" dirty="0" smtClean="0">
                <a:latin typeface="Times New Roman"/>
                <a:ea typeface="Calibri"/>
                <a:cs typeface="Simplified Arabic"/>
              </a:rPr>
              <a:t>  يرى </a:t>
            </a:r>
            <a:r>
              <a:rPr lang="ar-DZ" sz="3600" dirty="0">
                <a:latin typeface="Times New Roman"/>
                <a:ea typeface="Calibri"/>
                <a:cs typeface="Simplified Arabic"/>
              </a:rPr>
              <a:t>العديد من المختصين في علم النفس و الاجتماع  أن الأسرة كوسط اجتماعي يتفاعل فيه ما هو نفسي عاطفي بما هو معرفي تربوي، كانت وما تزال تحتل مكان الصدارة في مجال تلقين أسس الحياة وترسيخ مبادئ التفاعل وتعليم قواعد التواصل والحوار. فهي التي تُؤَمّنُ للطفل تفتقه الشخصي وتفتحه النفسي وتكيفه الاجتماعي عبر إشباع رغباته البيولوجية والعاطفية والاجتماعية والثقافية. وفي كنفها يتعلم الطفل قواعد الحوار وآداب التواصل، وفي ظلها يدرك حريته وحدوده ويميز بين حقوقه وواجباته.</a:t>
            </a:r>
            <a:endParaRPr lang="en-US" sz="3200" dirty="0">
              <a:latin typeface="Times New Roman"/>
              <a:ea typeface="Calibri"/>
              <a:cs typeface="Arial"/>
            </a:endParaRPr>
          </a:p>
          <a:p>
            <a:pPr algn="justLow" rtl="1">
              <a:spcAft>
                <a:spcPts val="0"/>
              </a:spcAft>
            </a:pPr>
            <a:r>
              <a:rPr lang="ar-DZ" sz="3600" dirty="0" smtClean="0">
                <a:latin typeface="Times New Roman"/>
                <a:ea typeface="Calibri"/>
                <a:cs typeface="Simplified Arabic"/>
              </a:rPr>
              <a:t>   وأي </a:t>
            </a:r>
            <a:r>
              <a:rPr lang="ar-DZ" sz="3600" dirty="0">
                <a:latin typeface="Times New Roman"/>
                <a:ea typeface="Calibri"/>
                <a:cs typeface="Simplified Arabic"/>
              </a:rPr>
              <a:t>خلل أو تَهَوُّر في أداء هذا الدور يكون مآله بدون أدنى شك الخصام والصدام والجفاء بدل التفاهم و التواصل والتكامل بين الوالدين ثم الضياع والتشرد والانحراف بدل النجاح والتكيف والاندماج بالنسبة </a:t>
            </a:r>
            <a:r>
              <a:rPr lang="ar-DZ" sz="3600" dirty="0" smtClean="0">
                <a:latin typeface="Times New Roman"/>
                <a:ea typeface="Calibri"/>
                <a:cs typeface="Simplified Arabic"/>
              </a:rPr>
              <a:t>للأبناء.</a:t>
            </a:r>
            <a:endParaRPr lang="ar-DZ" sz="3200" dirty="0" smtClean="0">
              <a:latin typeface="Times New Roman"/>
              <a:ea typeface="Calibri"/>
              <a:cs typeface="Arial"/>
            </a:endParaRPr>
          </a:p>
          <a:p>
            <a:pPr algn="justLow" rtl="1">
              <a:spcAft>
                <a:spcPts val="0"/>
              </a:spcAft>
            </a:pPr>
            <a:r>
              <a:rPr lang="ar-DZ" sz="3200" dirty="0">
                <a:latin typeface="Times New Roman"/>
                <a:ea typeface="Calibri"/>
                <a:cs typeface="Arial"/>
              </a:rPr>
              <a:t> </a:t>
            </a:r>
            <a:r>
              <a:rPr lang="ar-DZ" sz="3200" dirty="0" smtClean="0">
                <a:latin typeface="Times New Roman"/>
                <a:ea typeface="Calibri"/>
                <a:cs typeface="Arial"/>
              </a:rPr>
              <a:t>  </a:t>
            </a:r>
            <a:r>
              <a:rPr lang="ar-DZ" sz="3600" dirty="0" smtClean="0">
                <a:latin typeface="Times New Roman"/>
                <a:ea typeface="Calibri"/>
                <a:cs typeface="Simplified Arabic"/>
              </a:rPr>
              <a:t>و </a:t>
            </a:r>
            <a:r>
              <a:rPr lang="ar-DZ" sz="3600" dirty="0">
                <a:latin typeface="Times New Roman"/>
                <a:ea typeface="Calibri"/>
                <a:cs typeface="Simplified Arabic"/>
              </a:rPr>
              <a:t>يرجع الخبراء غياب التواصل داخل الأسرة في مجتمعنا إلى كونها ما تزال في الغالب غير مؤهلة لتقوم بهذا الدور التواصلي الذي يتجه بالمحيط الأسري، آباء وأبناء، إلى مصاف التفاعل الإنساني الحميمي المحكوم بمظاهر التفاهم والتكامل والمُؤَطَّر بأساليب التواصل الإيجابي والحوار البناء</a:t>
            </a:r>
            <a:r>
              <a:rPr lang="ar-DZ" sz="3600" dirty="0" smtClean="0">
                <a:latin typeface="Times New Roman"/>
                <a:ea typeface="Calibri"/>
                <a:cs typeface="Simplified Arabic"/>
              </a:rPr>
              <a:t>،</a:t>
            </a:r>
            <a:r>
              <a:rPr lang="ar-DZ" sz="3600" dirty="0">
                <a:latin typeface="Times New Roman"/>
                <a:ea typeface="Calibri"/>
                <a:cs typeface="Simplified Arabic"/>
              </a:rPr>
              <a:t>  و من جهة أخرى، يعتبر النشاط الرياضي منذ سن مبكرة عاملا ايجابيا في اكتساب الطفل خبرات اجتماعية و نفسية و ذهنية كثيرة  كإحساسه بالانتماء إلى الجماعة (الفريق) و ما يتطلبه ذلك من تقنيات التواصل معهم و كيفية التأثير عليهم في بعض الأحيان ، و أن الفرد داخل الجماعة له دور معين يجب القيام به على أكمل وجه و أي تقصير يؤثر بالسلب على كامل الفريق.</a:t>
            </a:r>
            <a:endParaRPr lang="en-US" sz="3200" dirty="0">
              <a:latin typeface="Times New Roman"/>
              <a:ea typeface="Calibri"/>
              <a:cs typeface="Arial"/>
            </a:endParaRPr>
          </a:p>
          <a:p>
            <a:pPr algn="r"/>
            <a:r>
              <a:rPr lang="ar-DZ" sz="3600" dirty="0">
                <a:latin typeface="Times New Roman"/>
                <a:ea typeface="Calibri"/>
                <a:cs typeface="Simplified Arabic"/>
              </a:rPr>
              <a:t>  وبطبيعة الحال، سينتقل الابن إلى أسرته و هو يحمل هذه الثقافة المكتسبة من الممارسة الرياضية و التي تساعد كثيرا في بناء قنوات التواصل و الحوار  و التفاهم و التشاور في مختلف الأمور ومع جميع أفراد الأسرة، و لهذا وجب على الأسرة تشجيع أبنائها على الممارسة </a:t>
            </a:r>
            <a:r>
              <a:rPr lang="fr-FR" sz="3600" dirty="0" smtClean="0">
                <a:latin typeface="Times New Roman"/>
                <a:ea typeface="Calibri"/>
                <a:cs typeface="Simplified Arabic"/>
              </a:rPr>
              <a:t>.</a:t>
            </a:r>
            <a:r>
              <a:rPr lang="ar-DZ" sz="3600" dirty="0" smtClean="0">
                <a:latin typeface="Times New Roman"/>
                <a:ea typeface="Calibri"/>
                <a:cs typeface="Simplified Arabic"/>
              </a:rPr>
              <a:t>الرياضية </a:t>
            </a:r>
            <a:r>
              <a:rPr lang="ar-DZ" sz="3600" dirty="0">
                <a:latin typeface="Times New Roman"/>
                <a:ea typeface="Calibri"/>
                <a:cs typeface="Simplified Arabic"/>
              </a:rPr>
              <a:t>بأشكال مختلفة</a:t>
            </a:r>
            <a:endParaRPr lang="en-US" sz="3600" dirty="0">
              <a:latin typeface="Arial" pitchFamily="34" charset="0"/>
              <a:cs typeface="Arial" pitchFamily="34" charset="0"/>
            </a:endParaRPr>
          </a:p>
        </p:txBody>
      </p:sp>
      <p:sp>
        <p:nvSpPr>
          <p:cNvPr id="2068" name="TextBox 46"/>
          <p:cNvSpPr txBox="1">
            <a:spLocks noChangeArrowheads="1"/>
          </p:cNvSpPr>
          <p:nvPr/>
        </p:nvSpPr>
        <p:spPr bwMode="auto">
          <a:xfrm>
            <a:off x="1368675" y="13753829"/>
            <a:ext cx="13393488" cy="10556736"/>
          </a:xfrm>
          <a:prstGeom prst="rect">
            <a:avLst/>
          </a:prstGeom>
          <a:noFill/>
          <a:ln w="9525">
            <a:noFill/>
            <a:miter lim="800000"/>
            <a:headEnd/>
            <a:tailEnd/>
          </a:ln>
        </p:spPr>
        <p:txBody>
          <a:bodyPr wrap="square">
            <a:spAutoFit/>
          </a:bodyPr>
          <a:lstStyle/>
          <a:p>
            <a:pPr algn="r" rtl="1"/>
            <a:r>
              <a:rPr lang="ar-DZ" sz="4000" dirty="0" smtClean="0"/>
              <a:t>   ان </a:t>
            </a:r>
            <a:r>
              <a:rPr lang="ar-DZ" sz="4000" dirty="0"/>
              <a:t>مشكلة التنشئة الاجتماعية الخاطئة التي تواجه الكثير من الاسر تجعل الابناء يحملون القيم السلبية ازاء الرياضة المدرسية و أنشطتها وذلك ان معظم الاسر تتطلب من ابنائها التركيز على الدراسة و التحصيل العلمي و عدم الاهتمام بالرياضة لأنها حسب معتقداتهم و قيمهم تشغل الطالب عن الدراسة وتؤدي الى رسوبه وتخلف مسيرته العلمية .</a:t>
            </a:r>
            <a:endParaRPr lang="en-US" sz="4000" dirty="0"/>
          </a:p>
          <a:p>
            <a:pPr algn="r" rtl="1"/>
            <a:r>
              <a:rPr lang="ar-DZ" sz="4000" dirty="0" smtClean="0"/>
              <a:t>   وعندما </a:t>
            </a:r>
            <a:r>
              <a:rPr lang="ar-DZ" sz="4000" dirty="0"/>
              <a:t>يكتسب الابن مثل هذه الافكار و المعتقدات من عائلته و مجتمعه المحلي يميل الى التوجه نحو الدراسة و العمل ويهمل الرياضة على الرغم من فوائدها الجسمية و النفسية و الاجتماعية و الترويحية للفرد و الجماعة و المجتمع.</a:t>
            </a:r>
            <a:endParaRPr lang="en-US" sz="4000" dirty="0"/>
          </a:p>
          <a:p>
            <a:pPr algn="r" rtl="1"/>
            <a:r>
              <a:rPr lang="ar-DZ" sz="4000" dirty="0" smtClean="0"/>
              <a:t>   وقد </a:t>
            </a:r>
            <a:r>
              <a:rPr lang="ar-DZ" sz="4000" dirty="0"/>
              <a:t>ذكر "ويلك" أشكالا مختلفة لتأثير الاسرة على ممارسة أبنائهم للرياضة كممارستهم لبعض الرياضات مثل: الجري الخفيف و المشي... و توفير الاسرة لبعض الوسائل الرياضية في البيت كحلقة السلة ،كرة القدم .... </a:t>
            </a:r>
            <a:endParaRPr lang="en-US" sz="4000" dirty="0"/>
          </a:p>
          <a:p>
            <a:pPr algn="r" rtl="1"/>
            <a:r>
              <a:rPr lang="ar-DZ" sz="4000" dirty="0" smtClean="0"/>
              <a:t>   ان </a:t>
            </a:r>
            <a:r>
              <a:rPr lang="ar-DZ" sz="4000" dirty="0"/>
              <a:t>مثل هذه المشاركات البسيطة من شأنها ان تلعب دورا مهما في تنمية روح الحوار و التواصل داخل الاسرة و تفضي جوا مفعما بالنشاط و الحيوية و تقضي على الحواجز الموجودة بين الاباء و الابناء .و هذا ما دفعنا الى طرح التساؤل الرئيسي التالي: </a:t>
            </a:r>
            <a:endParaRPr lang="en-US" sz="4000" dirty="0"/>
          </a:p>
          <a:p>
            <a:pPr algn="r"/>
            <a:r>
              <a:rPr lang="ar-DZ" sz="4000" dirty="0"/>
              <a:t>    </a:t>
            </a:r>
            <a:r>
              <a:rPr lang="ar-DZ" sz="4000" b="1" dirty="0"/>
              <a:t>"هل للوسط الاسري دور في دافعية ممارسة الرياضة المدرسية في المرحلة الثانوية" </a:t>
            </a:r>
            <a:endParaRPr lang="en-US" sz="4000" dirty="0">
              <a:latin typeface="Arial" pitchFamily="34" charset="0"/>
              <a:cs typeface="Arial" pitchFamily="34" charset="0"/>
            </a:endParaRPr>
          </a:p>
        </p:txBody>
      </p:sp>
      <p:sp>
        <p:nvSpPr>
          <p:cNvPr id="2065" name="AutoShape 50"/>
          <p:cNvSpPr>
            <a:spLocks noChangeArrowheads="1"/>
          </p:cNvSpPr>
          <p:nvPr/>
        </p:nvSpPr>
        <p:spPr bwMode="auto">
          <a:xfrm>
            <a:off x="9217546" y="29811612"/>
            <a:ext cx="10441160" cy="866775"/>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خلاصة</a:t>
            </a:r>
            <a:endParaRPr lang="en-US" sz="6000" b="1" dirty="0">
              <a:solidFill>
                <a:srgbClr val="C00000"/>
              </a:solidFill>
            </a:endParaRPr>
          </a:p>
        </p:txBody>
      </p:sp>
      <p:sp>
        <p:nvSpPr>
          <p:cNvPr id="2066" name="AutoShape 50"/>
          <p:cNvSpPr>
            <a:spLocks noChangeArrowheads="1"/>
          </p:cNvSpPr>
          <p:nvPr/>
        </p:nvSpPr>
        <p:spPr bwMode="auto">
          <a:xfrm>
            <a:off x="9361562" y="25491132"/>
            <a:ext cx="10576743" cy="1214438"/>
          </a:xfrm>
          <a:prstGeom prst="roundRect">
            <a:avLst>
              <a:gd name="adj" fmla="val 16667"/>
            </a:avLst>
          </a:prstGeom>
          <a:noFill/>
          <a:ln w="9525">
            <a:solidFill>
              <a:schemeClr val="tx1"/>
            </a:solidFill>
            <a:round/>
            <a:headEnd/>
            <a:tailEnd/>
          </a:ln>
        </p:spPr>
        <p:txBody>
          <a:bodyPr wrap="none" anchor="ctr"/>
          <a:lstStyle/>
          <a:p>
            <a:pPr algn="ctr" defTabSz="4114800" rtl="1"/>
            <a:r>
              <a:rPr lang="ar-SA" sz="6000" b="1" dirty="0" smtClean="0">
                <a:solidFill>
                  <a:srgbClr val="C00000"/>
                </a:solidFill>
              </a:rPr>
              <a:t>مخطط الدراسة</a:t>
            </a:r>
            <a:endParaRPr lang="en-US" sz="6000" b="1" dirty="0">
              <a:solidFill>
                <a:srgbClr val="C00000"/>
              </a:solidFill>
            </a:endParaRPr>
          </a:p>
        </p:txBody>
      </p:sp>
      <p:pic>
        <p:nvPicPr>
          <p:cNvPr id="3" name="Picture 3" descr="J:\UKM.jpg"/>
          <p:cNvPicPr>
            <a:picLocks noChangeAspect="1" noChangeArrowheads="1"/>
          </p:cNvPicPr>
          <p:nvPr/>
        </p:nvPicPr>
        <p:blipFill>
          <a:blip r:embed="rId2" cstate="print"/>
          <a:srcRect/>
          <a:stretch>
            <a:fillRect/>
          </a:stretch>
        </p:blipFill>
        <p:spPr bwMode="auto">
          <a:xfrm>
            <a:off x="1046163" y="742950"/>
            <a:ext cx="6092825" cy="2528888"/>
          </a:xfrm>
          <a:prstGeom prst="rect">
            <a:avLst/>
          </a:prstGeom>
          <a:noFill/>
          <a:ln w="9525">
            <a:noFill/>
            <a:miter lim="800000"/>
            <a:headEnd/>
            <a:tailEnd/>
          </a:ln>
        </p:spPr>
      </p:pic>
      <p:sp>
        <p:nvSpPr>
          <p:cNvPr id="4" name="Rectangle 74"/>
          <p:cNvSpPr>
            <a:spLocks noChangeArrowheads="1"/>
          </p:cNvSpPr>
          <p:nvPr/>
        </p:nvSpPr>
        <p:spPr bwMode="auto">
          <a:xfrm>
            <a:off x="4753050" y="36960149"/>
            <a:ext cx="10153128" cy="2985433"/>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b="1" dirty="0">
                <a:solidFill>
                  <a:srgbClr val="C00000"/>
                </a:solidFill>
                <a:cs typeface="Times New Roman" pitchFamily="18" charset="0"/>
              </a:rPr>
              <a:t>باللغة </a:t>
            </a:r>
            <a:r>
              <a:rPr lang="ar-DZ" sz="4000" b="1" dirty="0" err="1">
                <a:solidFill>
                  <a:srgbClr val="C00000"/>
                </a:solidFill>
                <a:cs typeface="Times New Roman" pitchFamily="18" charset="0"/>
              </a:rPr>
              <a:t>الأجنبية</a:t>
            </a:r>
            <a:r>
              <a:rPr lang="ar-DZ" sz="4000" b="1" dirty="0" err="1" smtClean="0">
                <a:solidFill>
                  <a:srgbClr val="C00000"/>
                </a:solidFill>
                <a:cs typeface="Times New Roman" pitchFamily="18" charset="0"/>
              </a:rPr>
              <a:t>:</a:t>
            </a:r>
            <a:endParaRPr lang="ar-DZ" sz="4000" b="1" dirty="0" smtClean="0">
              <a:solidFill>
                <a:srgbClr val="C00000"/>
              </a:solidFill>
              <a:cs typeface="Times New Roman" pitchFamily="18" charset="0"/>
            </a:endParaRPr>
          </a:p>
          <a:p>
            <a:pPr algn="l" eaLnBrk="0" hangingPunct="0">
              <a:tabLst>
                <a:tab pos="457200" algn="l"/>
              </a:tabLst>
            </a:pPr>
            <a:r>
              <a:rPr lang="fr-FR" sz="4000" b="1" dirty="0" smtClean="0">
                <a:latin typeface="Calibri"/>
                <a:ea typeface="Calibri"/>
                <a:cs typeface="Andalus"/>
              </a:rPr>
              <a:t>01-</a:t>
            </a:r>
            <a:r>
              <a:rPr lang="en-US" sz="4000" b="1" dirty="0" err="1" smtClean="0">
                <a:latin typeface="Calibri"/>
                <a:ea typeface="Calibri"/>
                <a:cs typeface="Andalus"/>
              </a:rPr>
              <a:t>Maclever</a:t>
            </a:r>
            <a:r>
              <a:rPr lang="en-US" sz="4000" dirty="0" smtClean="0">
                <a:latin typeface="Calibri"/>
                <a:ea typeface="Calibri"/>
                <a:cs typeface="Andalus"/>
              </a:rPr>
              <a:t> </a:t>
            </a:r>
            <a:r>
              <a:rPr lang="en-US" sz="4000" dirty="0">
                <a:latin typeface="Calibri"/>
                <a:ea typeface="Calibri"/>
                <a:cs typeface="Andalus"/>
              </a:rPr>
              <a:t>, R ,society : its structure and changes , </a:t>
            </a:r>
            <a:r>
              <a:rPr lang="en-US" sz="4000" dirty="0" err="1">
                <a:latin typeface="Calibri"/>
                <a:ea typeface="Calibri"/>
                <a:cs typeface="Andalus"/>
              </a:rPr>
              <a:t>nezwork</a:t>
            </a:r>
            <a:r>
              <a:rPr lang="en-US" sz="4000" dirty="0">
                <a:latin typeface="Calibri"/>
                <a:ea typeface="Calibri"/>
                <a:cs typeface="Andalus"/>
              </a:rPr>
              <a:t> , 1973 , p23</a:t>
            </a:r>
            <a:r>
              <a:rPr lang="ar-DZ" sz="4000" dirty="0" smtClean="0">
                <a:cs typeface="Times New Roman" pitchFamily="18" charset="0"/>
              </a:rPr>
              <a:t>.</a:t>
            </a:r>
            <a:endParaRPr lang="ar-DZ" sz="4000" dirty="0" smtClean="0">
              <a:cs typeface="Times New Roman" pitchFamily="18" charset="0"/>
            </a:endParaRPr>
          </a:p>
          <a:p>
            <a:pPr algn="r" rtl="1" eaLnBrk="0" hangingPunct="0">
              <a:tabLst>
                <a:tab pos="457200" algn="l"/>
              </a:tabLst>
            </a:pPr>
            <a:endParaRPr lang="ar-DZ" sz="4000" b="1" dirty="0">
              <a:solidFill>
                <a:srgbClr val="C00000"/>
              </a:solidFill>
              <a:cs typeface="Times New Roman" pitchFamily="18" charset="0"/>
            </a:endParaRPr>
          </a:p>
          <a:p>
            <a:pPr>
              <a:tabLst>
                <a:tab pos="457200" algn="l"/>
              </a:tabLst>
            </a:pPr>
            <a:r>
              <a:rPr lang="ar-SA" sz="2800" dirty="0" smtClean="0">
                <a:solidFill>
                  <a:srgbClr val="00B050"/>
                </a:solidFill>
              </a:rPr>
              <a:t> </a:t>
            </a:r>
            <a:endParaRPr lang="ar-SA" sz="2800" dirty="0">
              <a:solidFill>
                <a:srgbClr val="00B050"/>
              </a:solidFill>
            </a:endParaRPr>
          </a:p>
        </p:txBody>
      </p:sp>
      <p:sp>
        <p:nvSpPr>
          <p:cNvPr id="20" name="AutoShape 50"/>
          <p:cNvSpPr>
            <a:spLocks noChangeArrowheads="1"/>
          </p:cNvSpPr>
          <p:nvPr/>
        </p:nvSpPr>
        <p:spPr bwMode="auto">
          <a:xfrm>
            <a:off x="3960962" y="31395788"/>
            <a:ext cx="21746938" cy="2304256"/>
          </a:xfrm>
          <a:prstGeom prst="roundRect">
            <a:avLst>
              <a:gd name="adj" fmla="val 16667"/>
            </a:avLst>
          </a:prstGeom>
          <a:noFill/>
          <a:ln w="9525">
            <a:solidFill>
              <a:schemeClr val="tx1"/>
            </a:solidFill>
            <a:round/>
            <a:headEnd/>
            <a:tailEnd/>
          </a:ln>
        </p:spPr>
        <p:txBody>
          <a:bodyPr wrap="none" anchor="ctr"/>
          <a:lstStyle/>
          <a:p>
            <a:pPr algn="ctr" defTabSz="4114800" rtl="1"/>
            <a:r>
              <a:rPr lang="ar-SA" sz="3600" dirty="0" smtClean="0"/>
              <a:t>وعليه ومما تم ذكره </a:t>
            </a:r>
            <a:r>
              <a:rPr lang="ar-SA" sz="3600" dirty="0" smtClean="0"/>
              <a:t>نخلص </a:t>
            </a:r>
            <a:r>
              <a:rPr lang="ar-SA" sz="3600" dirty="0" smtClean="0"/>
              <a:t>إلى </a:t>
            </a:r>
            <a:r>
              <a:rPr lang="ar-SA" sz="3600" dirty="0" smtClean="0"/>
              <a:t>أن</a:t>
            </a:r>
            <a:r>
              <a:rPr lang="ar-DZ" sz="3600" dirty="0"/>
              <a:t> </a:t>
            </a:r>
            <a:r>
              <a:rPr lang="ar-DZ" sz="3600" dirty="0" smtClean="0"/>
              <a:t>للوسط الاسري دور كبير في دافعية ممارسة الرياضة المدرسية في المرحلة الثانوية وذلك من خلال التواصل داخل </a:t>
            </a:r>
          </a:p>
          <a:p>
            <a:pPr algn="ctr" defTabSz="4114800" rtl="1"/>
            <a:r>
              <a:rPr lang="ar-DZ" sz="3600" dirty="0" smtClean="0"/>
              <a:t>الاسرة بين الاباء و الابناء و تشجيعهم على الممارسة الرياضية لمختلف الانشطة خاصة في المرحلة العمرية هذه و التي تعتبر حاسمة في تكوين شخصية </a:t>
            </a:r>
          </a:p>
          <a:p>
            <a:pPr algn="ctr" defTabSz="4114800" rtl="1"/>
            <a:r>
              <a:rPr lang="ar-DZ" sz="3600" dirty="0" smtClean="0"/>
              <a:t>الفرد واعدادها اعدادا سليما</a:t>
            </a:r>
            <a:r>
              <a:rPr lang="ar-SA" sz="3600" dirty="0" smtClean="0"/>
              <a:t>.</a:t>
            </a:r>
            <a:r>
              <a:rPr lang="ar-DZ" sz="3600" dirty="0" smtClean="0"/>
              <a:t> </a:t>
            </a:r>
            <a:endParaRPr lang="en-US" sz="3600" dirty="0">
              <a:solidFill>
                <a:srgbClr val="C00000"/>
              </a:solidFill>
            </a:endParaRPr>
          </a:p>
        </p:txBody>
      </p:sp>
      <p:sp>
        <p:nvSpPr>
          <p:cNvPr id="21" name="AutoShape 50"/>
          <p:cNvSpPr>
            <a:spLocks noChangeArrowheads="1"/>
          </p:cNvSpPr>
          <p:nvPr/>
        </p:nvSpPr>
        <p:spPr bwMode="auto">
          <a:xfrm>
            <a:off x="1368425" y="27147316"/>
            <a:ext cx="27219275" cy="2304256"/>
          </a:xfrm>
          <a:prstGeom prst="roundRect">
            <a:avLst>
              <a:gd name="adj" fmla="val 16667"/>
            </a:avLst>
          </a:prstGeom>
          <a:noFill/>
          <a:ln w="9525">
            <a:solidFill>
              <a:schemeClr val="tx1"/>
            </a:solidFill>
            <a:round/>
            <a:headEnd/>
            <a:tailEnd/>
          </a:ln>
        </p:spPr>
        <p:txBody>
          <a:bodyPr wrap="none" anchor="ctr"/>
          <a:lstStyle/>
          <a:p>
            <a:pPr algn="ctr" defTabSz="4114800" rtl="1"/>
            <a:r>
              <a:rPr lang="ar-SA" sz="3600" dirty="0" smtClean="0">
                <a:latin typeface="Arial" pitchFamily="34" charset="0"/>
                <a:cs typeface="Arial" pitchFamily="34" charset="0"/>
              </a:rPr>
              <a:t>.</a:t>
            </a:r>
            <a:r>
              <a:rPr lang="ar-DZ" sz="4400" b="1" dirty="0">
                <a:latin typeface="Times New Roman"/>
                <a:ea typeface="Times New Roman"/>
                <a:cs typeface="Simplified Arabic"/>
              </a:rPr>
              <a:t> المنهج المتبع :</a:t>
            </a:r>
            <a:r>
              <a:rPr lang="ar-DZ" sz="3600" dirty="0">
                <a:latin typeface="Times New Roman"/>
                <a:ea typeface="Times New Roman"/>
                <a:cs typeface="Simplified Arabic"/>
              </a:rPr>
              <a:t>بالنظر للمشكلة التي طرحناها ، و طبيعة الموضوع المقترح ، لجانا إلى المنهج الوصفي ، وذلك لتلاؤمه مع موضوعنا هذا ، </a:t>
            </a:r>
            <a:endParaRPr lang="ar-DZ" sz="3600" dirty="0" smtClean="0">
              <a:latin typeface="Times New Roman"/>
              <a:ea typeface="Times New Roman"/>
              <a:cs typeface="Simplified Arabic"/>
            </a:endParaRPr>
          </a:p>
          <a:p>
            <a:pPr algn="ctr" defTabSz="4114800" rtl="1"/>
            <a:r>
              <a:rPr lang="ar-DZ" sz="3600" dirty="0" smtClean="0">
                <a:latin typeface="Times New Roman"/>
                <a:ea typeface="Times New Roman"/>
                <a:cs typeface="Simplified Arabic"/>
              </a:rPr>
              <a:t>و </a:t>
            </a:r>
            <a:r>
              <a:rPr lang="ar-DZ" sz="3600" dirty="0">
                <a:latin typeface="Times New Roman"/>
                <a:ea typeface="Times New Roman"/>
                <a:cs typeface="Simplified Arabic"/>
              </a:rPr>
              <a:t>هو عبارة عن بحث عن أوصاف دقيقة للأنشطة و الأشياء و العمليات و الأشخاص بتصويرهم للوضع الراهن في بعض </a:t>
            </a:r>
            <a:r>
              <a:rPr lang="ar-DZ" sz="3600" dirty="0" smtClean="0">
                <a:latin typeface="Times New Roman"/>
                <a:ea typeface="Times New Roman"/>
                <a:cs typeface="Simplified Arabic"/>
              </a:rPr>
              <a:t>الأحيان،</a:t>
            </a:r>
          </a:p>
          <a:p>
            <a:pPr algn="ctr" defTabSz="4114800" rtl="1"/>
            <a:r>
              <a:rPr lang="ar-DZ" sz="3600" dirty="0" smtClean="0">
                <a:latin typeface="Times New Roman"/>
                <a:ea typeface="Times New Roman"/>
                <a:cs typeface="Simplified Arabic"/>
              </a:rPr>
              <a:t>كما </a:t>
            </a:r>
            <a:r>
              <a:rPr lang="ar-DZ" sz="3600" dirty="0">
                <a:latin typeface="Times New Roman"/>
                <a:ea typeface="Times New Roman"/>
                <a:cs typeface="Simplified Arabic"/>
              </a:rPr>
              <a:t>يحددون العلاقات التي توجد بين التظاهرات أو التيارات التي تبدو في عملية نموه ، ومن حين لآخر يحاولون وضع تنبؤات عن الأحداث المقبلة.</a:t>
            </a:r>
            <a:endParaRPr lang="ar-DZ" sz="3600" dirty="0" smtClean="0">
              <a:latin typeface="Arial" pitchFamily="34" charset="0"/>
              <a:cs typeface="Arial" pitchFamily="34" charset="0"/>
            </a:endParaRPr>
          </a:p>
          <a:p>
            <a:pPr algn="ctr" defTabSz="4114800" rtl="1"/>
            <a:endParaRPr lang="en-US" sz="36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1707</TotalTime>
  <Words>627</Words>
  <Application>Microsoft Office PowerPoint</Application>
  <PresentationFormat>مخصص</PresentationFormat>
  <Paragraphs>39</Paragraphs>
  <Slides>1</Slides>
  <Notes>0</Notes>
  <HiddenSlides>0</HiddenSlides>
  <MMClips>0</MMClips>
  <ScaleCrop>false</ScaleCrop>
  <HeadingPairs>
    <vt:vector size="4" baseType="variant">
      <vt:variant>
        <vt:lpstr>نسق</vt:lpstr>
      </vt:variant>
      <vt:variant>
        <vt:i4>1</vt:i4>
      </vt:variant>
      <vt:variant>
        <vt:lpstr>عناوين الشرائح</vt:lpstr>
      </vt:variant>
      <vt:variant>
        <vt:i4>1</vt:i4>
      </vt:variant>
    </vt:vector>
  </HeadingPairs>
  <TitlesOfParts>
    <vt:vector size="2" baseType="lpstr">
      <vt:lpstr>Modèle par défaut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SALIM</cp:lastModifiedBy>
  <cp:revision>86</cp:revision>
  <dcterms:created xsi:type="dcterms:W3CDTF">2009-01-20T09:16:06Z</dcterms:created>
  <dcterms:modified xsi:type="dcterms:W3CDTF">2015-02-28T11:30:21Z</dcterms:modified>
</cp:coreProperties>
</file>