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29524325" cy="43205400"/>
  <p:notesSz cx="6742113" cy="9872663"/>
  <p:defaultTextStyle>
    <a:defPPr>
      <a:defRPr lang="ar-SA"/>
    </a:defPPr>
    <a:lvl1pPr algn="l" rtl="0" fontAlgn="base">
      <a:spcBef>
        <a:spcPct val="0"/>
      </a:spcBef>
      <a:spcAft>
        <a:spcPct val="0"/>
      </a:spcAft>
      <a:defRPr sz="8100" kern="1200">
        <a:solidFill>
          <a:schemeClr val="tx1"/>
        </a:solidFill>
        <a:latin typeface="Arial" charset="0"/>
        <a:ea typeface="+mn-ea"/>
        <a:cs typeface="Arial" charset="0"/>
      </a:defRPr>
    </a:lvl1pPr>
    <a:lvl2pPr marL="457200" algn="l" rtl="0" fontAlgn="base">
      <a:spcBef>
        <a:spcPct val="0"/>
      </a:spcBef>
      <a:spcAft>
        <a:spcPct val="0"/>
      </a:spcAft>
      <a:defRPr sz="8100" kern="1200">
        <a:solidFill>
          <a:schemeClr val="tx1"/>
        </a:solidFill>
        <a:latin typeface="Arial" charset="0"/>
        <a:ea typeface="+mn-ea"/>
        <a:cs typeface="Arial" charset="0"/>
      </a:defRPr>
    </a:lvl2pPr>
    <a:lvl3pPr marL="914400" algn="l" rtl="0" fontAlgn="base">
      <a:spcBef>
        <a:spcPct val="0"/>
      </a:spcBef>
      <a:spcAft>
        <a:spcPct val="0"/>
      </a:spcAft>
      <a:defRPr sz="8100" kern="1200">
        <a:solidFill>
          <a:schemeClr val="tx1"/>
        </a:solidFill>
        <a:latin typeface="Arial" charset="0"/>
        <a:ea typeface="+mn-ea"/>
        <a:cs typeface="Arial" charset="0"/>
      </a:defRPr>
    </a:lvl3pPr>
    <a:lvl4pPr marL="1371600" algn="l" rtl="0" fontAlgn="base">
      <a:spcBef>
        <a:spcPct val="0"/>
      </a:spcBef>
      <a:spcAft>
        <a:spcPct val="0"/>
      </a:spcAft>
      <a:defRPr sz="8100" kern="1200">
        <a:solidFill>
          <a:schemeClr val="tx1"/>
        </a:solidFill>
        <a:latin typeface="Arial" charset="0"/>
        <a:ea typeface="+mn-ea"/>
        <a:cs typeface="Arial" charset="0"/>
      </a:defRPr>
    </a:lvl4pPr>
    <a:lvl5pPr marL="1828800" algn="l" rtl="0" fontAlgn="base">
      <a:spcBef>
        <a:spcPct val="0"/>
      </a:spcBef>
      <a:spcAft>
        <a:spcPct val="0"/>
      </a:spcAft>
      <a:defRPr sz="8100" kern="1200">
        <a:solidFill>
          <a:schemeClr val="tx1"/>
        </a:solidFill>
        <a:latin typeface="Arial" charset="0"/>
        <a:ea typeface="+mn-ea"/>
        <a:cs typeface="Arial" charset="0"/>
      </a:defRPr>
    </a:lvl5pPr>
    <a:lvl6pPr marL="2286000" algn="l" defTabSz="914400" rtl="0" eaLnBrk="1" latinLnBrk="0" hangingPunct="1">
      <a:defRPr sz="8100" kern="1200">
        <a:solidFill>
          <a:schemeClr val="tx1"/>
        </a:solidFill>
        <a:latin typeface="Arial" charset="0"/>
        <a:ea typeface="+mn-ea"/>
        <a:cs typeface="Arial" charset="0"/>
      </a:defRPr>
    </a:lvl6pPr>
    <a:lvl7pPr marL="2743200" algn="l" defTabSz="914400" rtl="0" eaLnBrk="1" latinLnBrk="0" hangingPunct="1">
      <a:defRPr sz="8100" kern="1200">
        <a:solidFill>
          <a:schemeClr val="tx1"/>
        </a:solidFill>
        <a:latin typeface="Arial" charset="0"/>
        <a:ea typeface="+mn-ea"/>
        <a:cs typeface="Arial" charset="0"/>
      </a:defRPr>
    </a:lvl7pPr>
    <a:lvl8pPr marL="3200400" algn="l" defTabSz="914400" rtl="0" eaLnBrk="1" latinLnBrk="0" hangingPunct="1">
      <a:defRPr sz="8100" kern="1200">
        <a:solidFill>
          <a:schemeClr val="tx1"/>
        </a:solidFill>
        <a:latin typeface="Arial" charset="0"/>
        <a:ea typeface="+mn-ea"/>
        <a:cs typeface="Arial" charset="0"/>
      </a:defRPr>
    </a:lvl8pPr>
    <a:lvl9pPr marL="3657600" algn="l" defTabSz="91440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aximized" horzBarState="maximized">
    <p:restoredLeft sz="84380"/>
    <p:restoredTop sz="94660"/>
  </p:normalViewPr>
  <p:slideViewPr>
    <p:cSldViewPr>
      <p:cViewPr>
        <p:scale>
          <a:sx n="20" d="100"/>
          <a:sy n="20" d="100"/>
        </p:scale>
        <p:origin x="-1733" y="2803"/>
      </p:cViewPr>
      <p:guideLst>
        <p:guide orient="horz" pos="13608"/>
        <p:guide pos="9299"/>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21113"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2106613" y="739775"/>
            <a:ext cx="2528887" cy="37036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4688" y="4689475"/>
            <a:ext cx="5392737"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3078" name="Rectangle 6"/>
          <p:cNvSpPr>
            <a:spLocks noGrp="1" noChangeArrowheads="1"/>
          </p:cNvSpPr>
          <p:nvPr>
            <p:ph type="ftr" sz="quarter" idx="4"/>
          </p:nvPr>
        </p:nvSpPr>
        <p:spPr bwMode="auto">
          <a:xfrm>
            <a:off x="3821113"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atin typeface="Arial" pitchFamily="34" charset="0"/>
                <a:cs typeface="Arial" pitchFamily="34" charset="0"/>
              </a:defRPr>
            </a:lvl1pPr>
          </a:lstStyle>
          <a:p>
            <a:pPr>
              <a:defRPr/>
            </a:pPr>
            <a:fld id="{48DA095E-7000-4169-949A-870791B85AD1}" type="slidenum">
              <a:rPr lang="en-US"/>
              <a:pPr>
                <a:defRPr/>
              </a:pPr>
              <a:t>‹N°›</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14563" y="13422313"/>
            <a:ext cx="25095200" cy="92598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429125" y="24482425"/>
            <a:ext cx="20666075" cy="110426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100515D-4A62-4906-82EB-73B1E899C40A}"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F46427E-A054-40F1-B467-B83320C5A42C}"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405850" y="1731963"/>
            <a:ext cx="6643688" cy="3686333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474788" y="1731963"/>
            <a:ext cx="19778662" cy="3686333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6EEF44-2D6B-440E-A177-D3E2E8E9FB1C}"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3CB26D-16EF-48CE-92E2-2FC07C2A6871}"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32038" y="27763788"/>
            <a:ext cx="25095200" cy="8580437"/>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32038" y="18311813"/>
            <a:ext cx="25095200" cy="94519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DAB16D-3B81-421E-87C5-6EA81600EF5D}"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474788"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4838363" y="10082213"/>
            <a:ext cx="13211175" cy="285130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32C365-CD7E-42C5-93D7-53955CC34DBE}"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76375" y="1730375"/>
            <a:ext cx="26571575" cy="72009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476375" y="9671050"/>
            <a:ext cx="13044488"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76375" y="13701713"/>
            <a:ext cx="13044488"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998700" y="9671050"/>
            <a:ext cx="13049250" cy="40306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998700" y="13701713"/>
            <a:ext cx="13049250" cy="2489358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9B77524-E9E1-4E93-B8C9-A8695D6C77A6}"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59C98E-F48E-4904-B9F6-5D0EFAD1CF9C}"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E70FA0-15D3-4C1C-9D82-EE0683FE61D6}"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76375" y="1720850"/>
            <a:ext cx="9713913" cy="7319963"/>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1542713" y="1720850"/>
            <a:ext cx="16505237" cy="368744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76375" y="9040813"/>
            <a:ext cx="9713913" cy="295544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E26E0B-F11B-4271-AC76-08AB82861B58}"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786438" y="30243463"/>
            <a:ext cx="17714912" cy="3570287"/>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786438" y="3860800"/>
            <a:ext cx="17714912" cy="259222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5786438" y="33813750"/>
            <a:ext cx="17714912" cy="50704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AAD4595-5FF7-4740-8D89-41275836113F}"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2000"/>
            <a:lum/>
          </a:blip>
          <a:srcRect/>
          <a:stretch>
            <a:fillRect l="-62000" r="-6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4788" y="1731963"/>
            <a:ext cx="26574750" cy="7200900"/>
          </a:xfrm>
          <a:prstGeom prst="rect">
            <a:avLst/>
          </a:prstGeom>
          <a:noFill/>
          <a:ln w="9525">
            <a:noFill/>
            <a:miter lim="800000"/>
            <a:headEnd/>
            <a:tailEnd/>
          </a:ln>
        </p:spPr>
        <p:txBody>
          <a:bodyPr vert="horz" wrap="square" lIns="411480" tIns="205740" rIns="411480" bIns="205740" numCol="1" anchor="ctr" anchorCtr="0" compatLnSpc="1">
            <a:prstTxWarp prst="textNoShape">
              <a:avLst/>
            </a:prstTxWarp>
          </a:bodyPr>
          <a:lstStyle/>
          <a:p>
            <a:pPr lvl="0"/>
            <a:r>
              <a:rPr lang="en-US" smtClean="0"/>
              <a:t>Cliquez pour modifier le style du titre</a:t>
            </a:r>
          </a:p>
        </p:txBody>
      </p:sp>
      <p:sp>
        <p:nvSpPr>
          <p:cNvPr id="1027" name="Rectangle 3"/>
          <p:cNvSpPr>
            <a:spLocks noGrp="1" noChangeArrowheads="1"/>
          </p:cNvSpPr>
          <p:nvPr>
            <p:ph type="body" idx="1"/>
          </p:nvPr>
        </p:nvSpPr>
        <p:spPr bwMode="auto">
          <a:xfrm>
            <a:off x="1474788" y="10082213"/>
            <a:ext cx="26574750" cy="28513087"/>
          </a:xfrm>
          <a:prstGeom prst="rect">
            <a:avLst/>
          </a:prstGeom>
          <a:noFill/>
          <a:ln w="9525">
            <a:noFill/>
            <a:miter lim="800000"/>
            <a:headEnd/>
            <a:tailEnd/>
          </a:ln>
        </p:spPr>
        <p:txBody>
          <a:bodyPr vert="horz" wrap="square" lIns="411480" tIns="205740" rIns="411480" bIns="205740" numCol="1" anchor="t" anchorCtr="0" compatLnSpc="1">
            <a:prstTxWarp prst="textNoShape">
              <a:avLst/>
            </a:prstTxWarp>
          </a:bodyPr>
          <a:lstStyle/>
          <a:p>
            <a:pPr lvl="0"/>
            <a:r>
              <a:rPr lang="en-US" smtClean="0"/>
              <a:t>Cliquez pour modifier les styles du texte du masque</a:t>
            </a:r>
          </a:p>
          <a:p>
            <a:pPr lvl="1"/>
            <a:r>
              <a:rPr lang="en-US" smtClean="0"/>
              <a:t>Deuxième niveau</a:t>
            </a:r>
          </a:p>
          <a:p>
            <a:pPr lvl="2"/>
            <a:r>
              <a:rPr lang="en-US" smtClean="0"/>
              <a:t>Troisième niveau</a:t>
            </a:r>
          </a:p>
          <a:p>
            <a:pPr lvl="3"/>
            <a:r>
              <a:rPr lang="en-US" smtClean="0"/>
              <a:t>Quatrième niveau</a:t>
            </a:r>
          </a:p>
          <a:p>
            <a:pPr lvl="4"/>
            <a:r>
              <a:rPr lang="en-US" smtClean="0"/>
              <a:t>Cinquième niveau</a:t>
            </a:r>
          </a:p>
        </p:txBody>
      </p:sp>
      <p:sp>
        <p:nvSpPr>
          <p:cNvPr id="1028" name="Rectangle 4"/>
          <p:cNvSpPr>
            <a:spLocks noGrp="1" noChangeArrowheads="1"/>
          </p:cNvSpPr>
          <p:nvPr>
            <p:ph type="dt" sz="half" idx="2"/>
          </p:nvPr>
        </p:nvSpPr>
        <p:spPr bwMode="auto">
          <a:xfrm>
            <a:off x="21158200" y="39346188"/>
            <a:ext cx="6891338"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r" rtl="1">
              <a:defRPr sz="6300">
                <a:latin typeface="Arial" pitchFamily="34" charset="0"/>
                <a:cs typeface="Arial" pitchFamily="34" charset="0"/>
              </a:defRPr>
            </a:lvl1pPr>
          </a:lstStyle>
          <a:p>
            <a:pPr>
              <a:defRPr/>
            </a:pPr>
            <a:endParaRPr lang="fr-FR"/>
          </a:p>
        </p:txBody>
      </p:sp>
      <p:sp>
        <p:nvSpPr>
          <p:cNvPr id="1029" name="Rectangle 5"/>
          <p:cNvSpPr>
            <a:spLocks noGrp="1" noChangeArrowheads="1"/>
          </p:cNvSpPr>
          <p:nvPr>
            <p:ph type="ftr" sz="quarter" idx="3"/>
          </p:nvPr>
        </p:nvSpPr>
        <p:spPr bwMode="auto">
          <a:xfrm>
            <a:off x="10086975" y="39346188"/>
            <a:ext cx="9350375"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ctr" rtl="1">
              <a:defRPr sz="6300">
                <a:latin typeface="Arial" pitchFamily="34" charset="0"/>
                <a:cs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1474788" y="39346188"/>
            <a:ext cx="6891337" cy="3000375"/>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l" rtl="1">
              <a:defRPr sz="6300">
                <a:latin typeface="Arial" pitchFamily="34" charset="0"/>
                <a:cs typeface="Arial" pitchFamily="34" charset="0"/>
              </a:defRPr>
            </a:lvl1pPr>
          </a:lstStyle>
          <a:p>
            <a:pPr>
              <a:defRPr/>
            </a:pPr>
            <a:fld id="{7265070A-9899-4B27-9921-AF9892865A61}"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14800" rtl="1" eaLnBrk="0" fontAlgn="base" hangingPunct="0">
        <a:spcBef>
          <a:spcPct val="0"/>
        </a:spcBef>
        <a:spcAft>
          <a:spcPct val="0"/>
        </a:spcAft>
        <a:defRPr sz="19800">
          <a:solidFill>
            <a:schemeClr val="tx2"/>
          </a:solidFill>
          <a:latin typeface="+mj-lt"/>
          <a:ea typeface="+mj-ea"/>
          <a:cs typeface="+mj-cs"/>
        </a:defRPr>
      </a:lvl1pPr>
      <a:lvl2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2pPr>
      <a:lvl3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3pPr>
      <a:lvl4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4pPr>
      <a:lvl5pPr algn="ctr" defTabSz="4114800" rtl="1" eaLnBrk="0" fontAlgn="base" hangingPunct="0">
        <a:spcBef>
          <a:spcPct val="0"/>
        </a:spcBef>
        <a:spcAft>
          <a:spcPct val="0"/>
        </a:spcAft>
        <a:defRPr sz="19800">
          <a:solidFill>
            <a:schemeClr val="tx2"/>
          </a:solidFill>
          <a:latin typeface="Arial" pitchFamily="34" charset="0"/>
          <a:cs typeface="Arial" pitchFamily="34" charset="0"/>
        </a:defRPr>
      </a:lvl5pPr>
      <a:lvl6pPr marL="457200" algn="ctr" defTabSz="4114800" rtl="1" fontAlgn="base">
        <a:spcBef>
          <a:spcPct val="0"/>
        </a:spcBef>
        <a:spcAft>
          <a:spcPct val="0"/>
        </a:spcAft>
        <a:defRPr sz="19800">
          <a:solidFill>
            <a:schemeClr val="tx2"/>
          </a:solidFill>
          <a:latin typeface="Arial" pitchFamily="34" charset="0"/>
          <a:cs typeface="Arial" pitchFamily="34" charset="0"/>
        </a:defRPr>
      </a:lvl6pPr>
      <a:lvl7pPr marL="914400" algn="ctr" defTabSz="4114800" rtl="1" fontAlgn="base">
        <a:spcBef>
          <a:spcPct val="0"/>
        </a:spcBef>
        <a:spcAft>
          <a:spcPct val="0"/>
        </a:spcAft>
        <a:defRPr sz="19800">
          <a:solidFill>
            <a:schemeClr val="tx2"/>
          </a:solidFill>
          <a:latin typeface="Arial" pitchFamily="34" charset="0"/>
          <a:cs typeface="Arial" pitchFamily="34" charset="0"/>
        </a:defRPr>
      </a:lvl7pPr>
      <a:lvl8pPr marL="1371600" algn="ctr" defTabSz="4114800" rtl="1" fontAlgn="base">
        <a:spcBef>
          <a:spcPct val="0"/>
        </a:spcBef>
        <a:spcAft>
          <a:spcPct val="0"/>
        </a:spcAft>
        <a:defRPr sz="19800">
          <a:solidFill>
            <a:schemeClr val="tx2"/>
          </a:solidFill>
          <a:latin typeface="Arial" pitchFamily="34" charset="0"/>
          <a:cs typeface="Arial" pitchFamily="34" charset="0"/>
        </a:defRPr>
      </a:lvl8pPr>
      <a:lvl9pPr marL="1828800" algn="ctr" defTabSz="4114800" rtl="1" fontAlgn="base">
        <a:spcBef>
          <a:spcPct val="0"/>
        </a:spcBef>
        <a:spcAft>
          <a:spcPct val="0"/>
        </a:spcAft>
        <a:defRPr sz="19800">
          <a:solidFill>
            <a:schemeClr val="tx2"/>
          </a:solidFill>
          <a:latin typeface="Arial" pitchFamily="34" charset="0"/>
          <a:cs typeface="Arial" pitchFamily="34" charset="0"/>
        </a:defRPr>
      </a:lvl9pPr>
    </p:titleStyle>
    <p:bodyStyle>
      <a:lvl1pPr marL="1543050" indent="-1543050" algn="r" defTabSz="4114800" rtl="1" eaLnBrk="0" fontAlgn="base" hangingPunct="0">
        <a:spcBef>
          <a:spcPct val="20000"/>
        </a:spcBef>
        <a:spcAft>
          <a:spcPct val="0"/>
        </a:spcAft>
        <a:buChar char="•"/>
        <a:defRPr sz="14400">
          <a:solidFill>
            <a:schemeClr val="tx1"/>
          </a:solidFill>
          <a:latin typeface="+mn-lt"/>
          <a:ea typeface="+mn-ea"/>
          <a:cs typeface="+mn-cs"/>
        </a:defRPr>
      </a:lvl1pPr>
      <a:lvl2pPr marL="3343275" indent="-1285875" algn="r" defTabSz="4114800" rtl="1" eaLnBrk="0" fontAlgn="base" hangingPunct="0">
        <a:spcBef>
          <a:spcPct val="20000"/>
        </a:spcBef>
        <a:spcAft>
          <a:spcPct val="0"/>
        </a:spcAft>
        <a:buChar char="–"/>
        <a:defRPr sz="12600">
          <a:solidFill>
            <a:schemeClr val="tx1"/>
          </a:solidFill>
          <a:latin typeface="+mn-lt"/>
          <a:cs typeface="+mn-cs"/>
        </a:defRPr>
      </a:lvl2pPr>
      <a:lvl3pPr marL="5143500" indent="-1028700" algn="r" defTabSz="4114800" rtl="1" eaLnBrk="0" fontAlgn="base" hangingPunct="0">
        <a:spcBef>
          <a:spcPct val="20000"/>
        </a:spcBef>
        <a:spcAft>
          <a:spcPct val="0"/>
        </a:spcAft>
        <a:buChar char="•"/>
        <a:defRPr sz="10800">
          <a:solidFill>
            <a:schemeClr val="tx1"/>
          </a:solidFill>
          <a:latin typeface="+mn-lt"/>
          <a:cs typeface="+mn-cs"/>
        </a:defRPr>
      </a:lvl3pPr>
      <a:lvl4pPr marL="7200900" indent="-1028700" algn="r" defTabSz="4114800" rtl="1" eaLnBrk="0" fontAlgn="base" hangingPunct="0">
        <a:spcBef>
          <a:spcPct val="20000"/>
        </a:spcBef>
        <a:spcAft>
          <a:spcPct val="0"/>
        </a:spcAft>
        <a:buChar char="–"/>
        <a:defRPr sz="9000">
          <a:solidFill>
            <a:schemeClr val="tx1"/>
          </a:solidFill>
          <a:latin typeface="+mn-lt"/>
          <a:cs typeface="+mn-cs"/>
        </a:defRPr>
      </a:lvl4pPr>
      <a:lvl5pPr marL="9258300" indent="-1028700" algn="r" defTabSz="4114800" rtl="1" eaLnBrk="0" fontAlgn="base" hangingPunct="0">
        <a:spcBef>
          <a:spcPct val="20000"/>
        </a:spcBef>
        <a:spcAft>
          <a:spcPct val="0"/>
        </a:spcAft>
        <a:buChar char="»"/>
        <a:defRPr sz="9000">
          <a:solidFill>
            <a:schemeClr val="tx1"/>
          </a:solidFill>
          <a:latin typeface="+mn-lt"/>
          <a:cs typeface="+mn-cs"/>
        </a:defRPr>
      </a:lvl5pPr>
      <a:lvl6pPr marL="9715500" indent="-1028700" algn="r" defTabSz="4114800" rtl="1" fontAlgn="base">
        <a:spcBef>
          <a:spcPct val="20000"/>
        </a:spcBef>
        <a:spcAft>
          <a:spcPct val="0"/>
        </a:spcAft>
        <a:buChar char="»"/>
        <a:defRPr sz="9000">
          <a:solidFill>
            <a:schemeClr val="tx1"/>
          </a:solidFill>
          <a:latin typeface="+mn-lt"/>
          <a:cs typeface="+mn-cs"/>
        </a:defRPr>
      </a:lvl6pPr>
      <a:lvl7pPr marL="10172700" indent="-1028700" algn="r" defTabSz="4114800" rtl="1" fontAlgn="base">
        <a:spcBef>
          <a:spcPct val="20000"/>
        </a:spcBef>
        <a:spcAft>
          <a:spcPct val="0"/>
        </a:spcAft>
        <a:buChar char="»"/>
        <a:defRPr sz="9000">
          <a:solidFill>
            <a:schemeClr val="tx1"/>
          </a:solidFill>
          <a:latin typeface="+mn-lt"/>
          <a:cs typeface="+mn-cs"/>
        </a:defRPr>
      </a:lvl7pPr>
      <a:lvl8pPr marL="10629900" indent="-1028700" algn="r" defTabSz="4114800" rtl="1" fontAlgn="base">
        <a:spcBef>
          <a:spcPct val="20000"/>
        </a:spcBef>
        <a:spcAft>
          <a:spcPct val="0"/>
        </a:spcAft>
        <a:buChar char="»"/>
        <a:defRPr sz="9000">
          <a:solidFill>
            <a:schemeClr val="tx1"/>
          </a:solidFill>
          <a:latin typeface="+mn-lt"/>
          <a:cs typeface="+mn-cs"/>
        </a:defRPr>
      </a:lvl8pPr>
      <a:lvl9pPr marL="11087100" indent="-1028700" algn="r" defTabSz="4114800" rtl="1" fontAlgn="base">
        <a:spcBef>
          <a:spcPct val="20000"/>
        </a:spcBef>
        <a:spcAft>
          <a:spcPct val="0"/>
        </a:spcAft>
        <a:buChar char="»"/>
        <a:defRPr sz="9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Text Box 13"/>
          <p:cNvSpPr txBox="1">
            <a:spLocks noChangeArrowheads="1"/>
          </p:cNvSpPr>
          <p:nvPr/>
        </p:nvSpPr>
        <p:spPr bwMode="auto">
          <a:xfrm>
            <a:off x="9904378" y="7172224"/>
            <a:ext cx="8350250" cy="1006475"/>
          </a:xfrm>
          <a:prstGeom prst="rect">
            <a:avLst/>
          </a:prstGeom>
          <a:noFill/>
          <a:ln w="9525">
            <a:noFill/>
            <a:miter lim="800000"/>
            <a:headEnd/>
            <a:tailEnd/>
          </a:ln>
        </p:spPr>
        <p:txBody>
          <a:bodyPr>
            <a:spAutoFit/>
          </a:bodyPr>
          <a:lstStyle/>
          <a:p>
            <a:pPr algn="ctr" defTabSz="4114800" rtl="1">
              <a:spcBef>
                <a:spcPct val="50000"/>
              </a:spcBef>
            </a:pPr>
            <a:r>
              <a:rPr lang="ar-DZ" sz="6000" b="1" dirty="0">
                <a:latin typeface="Simplified Arabic" pitchFamily="2" charset="-78"/>
                <a:cs typeface="Simplified Arabic" pitchFamily="2" charset="-78"/>
              </a:rPr>
              <a:t>عنـوان الدراسـة</a:t>
            </a:r>
            <a:endParaRPr lang="fr-FR" sz="6000" b="1" dirty="0">
              <a:latin typeface="Simplified Arabic" pitchFamily="2" charset="-78"/>
              <a:cs typeface="Simplified Arabic" pitchFamily="2" charset="-78"/>
            </a:endParaRPr>
          </a:p>
        </p:txBody>
      </p:sp>
      <p:sp>
        <p:nvSpPr>
          <p:cNvPr id="2069" name="Text Box 21"/>
          <p:cNvSpPr txBox="1">
            <a:spLocks noChangeArrowheads="1"/>
          </p:cNvSpPr>
          <p:nvPr/>
        </p:nvSpPr>
        <p:spPr bwMode="auto">
          <a:xfrm>
            <a:off x="19226658" y="3814638"/>
            <a:ext cx="9823105" cy="3890518"/>
          </a:xfrm>
          <a:prstGeom prst="rect">
            <a:avLst/>
          </a:prstGeom>
          <a:solidFill>
            <a:srgbClr val="FFFFFF"/>
          </a:solidFill>
          <a:ln w="9525">
            <a:solidFill>
              <a:srgbClr val="000000"/>
            </a:solidFill>
            <a:miter lim="800000"/>
            <a:headEnd/>
            <a:tailEnd/>
          </a:ln>
        </p:spPr>
        <p:txBody>
          <a:bodyPr/>
          <a:lstStyle/>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الاسم : </a:t>
            </a:r>
            <a:r>
              <a:rPr lang="ar-DZ" sz="4000" b="1" dirty="0" smtClean="0">
                <a:effectLst>
                  <a:outerShdw blurRad="38100" dist="38100" dir="2700000" algn="tl">
                    <a:srgbClr val="C0C0C0"/>
                  </a:outerShdw>
                </a:effectLst>
                <a:latin typeface="Arial" pitchFamily="34" charset="0"/>
                <a:cs typeface="Arial" pitchFamily="34" charset="0"/>
              </a:rPr>
              <a:t>عبد </a:t>
            </a:r>
            <a:r>
              <a:rPr lang="ar-DZ" sz="4000" b="1" dirty="0" err="1" smtClean="0">
                <a:effectLst>
                  <a:outerShdw blurRad="38100" dist="38100" dir="2700000" algn="tl">
                    <a:srgbClr val="C0C0C0"/>
                  </a:outerShdw>
                </a:effectLst>
                <a:latin typeface="Arial" pitchFamily="34" charset="0"/>
                <a:cs typeface="Arial" pitchFamily="34" charset="0"/>
              </a:rPr>
              <a:t>القادر       </a:t>
            </a:r>
            <a:r>
              <a:rPr lang="ar-DZ" sz="4000" b="1" dirty="0" smtClean="0">
                <a:effectLst>
                  <a:outerShdw blurRad="38100" dist="38100" dir="2700000" algn="tl">
                    <a:srgbClr val="C0C0C0"/>
                  </a:outerShdw>
                </a:effectLst>
                <a:latin typeface="Arial" pitchFamily="34" charset="0"/>
                <a:cs typeface="Arial" pitchFamily="34" charset="0"/>
              </a:rPr>
              <a:t>-  اللقب: </a:t>
            </a:r>
            <a:r>
              <a:rPr lang="ar-DZ" sz="4000" b="1" dirty="0" err="1" smtClean="0">
                <a:effectLst>
                  <a:outerShdw blurRad="38100" dist="38100" dir="2700000" algn="tl">
                    <a:srgbClr val="C0C0C0"/>
                  </a:outerShdw>
                </a:effectLst>
                <a:latin typeface="Arial" pitchFamily="34" charset="0"/>
                <a:cs typeface="Arial" pitchFamily="34" charset="0"/>
              </a:rPr>
              <a:t>بكة</a:t>
            </a:r>
            <a:endParaRPr lang="fr-FR" sz="4000" b="1" dirty="0">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smtClean="0">
                <a:effectLst>
                  <a:outerShdw blurRad="38100" dist="38100" dir="2700000" algn="tl">
                    <a:srgbClr val="C0C0C0"/>
                  </a:outerShdw>
                </a:effectLst>
                <a:latin typeface="Arial" pitchFamily="34" charset="0"/>
                <a:cs typeface="Arial" pitchFamily="34" charset="0"/>
              </a:rPr>
              <a:t>الاسم : </a:t>
            </a:r>
            <a:r>
              <a:rPr lang="ar-DZ" sz="4000" b="1" dirty="0" err="1" smtClean="0">
                <a:effectLst>
                  <a:outerShdw blurRad="38100" dist="38100" dir="2700000" algn="tl">
                    <a:srgbClr val="C0C0C0"/>
                  </a:outerShdw>
                </a:effectLst>
                <a:latin typeface="Arial" pitchFamily="34" charset="0"/>
                <a:cs typeface="Arial" pitchFamily="34" charset="0"/>
              </a:rPr>
              <a:t>حكيم             </a:t>
            </a:r>
            <a:r>
              <a:rPr lang="ar-DZ" sz="4000" b="1" dirty="0" smtClean="0">
                <a:effectLst>
                  <a:outerShdw blurRad="38100" dist="38100" dir="2700000" algn="tl">
                    <a:srgbClr val="C0C0C0"/>
                  </a:outerShdw>
                </a:effectLst>
                <a:latin typeface="Arial" pitchFamily="34" charset="0"/>
                <a:cs typeface="Arial" pitchFamily="34" charset="0"/>
              </a:rPr>
              <a:t>-  اللقب : </a:t>
            </a:r>
            <a:r>
              <a:rPr lang="ar-DZ" sz="4000" b="1" dirty="0" err="1" smtClean="0">
                <a:effectLst>
                  <a:outerShdw blurRad="38100" dist="38100" dir="2700000" algn="tl">
                    <a:srgbClr val="C0C0C0"/>
                  </a:outerShdw>
                </a:effectLst>
                <a:latin typeface="Arial" pitchFamily="34" charset="0"/>
                <a:cs typeface="Arial" pitchFamily="34" charset="0"/>
              </a:rPr>
              <a:t>عقون</a:t>
            </a:r>
            <a:endParaRPr lang="ar-DZ" sz="4000" b="1" dirty="0">
              <a:solidFill>
                <a:srgbClr val="C00000"/>
              </a:solidFill>
              <a:effectLst>
                <a:outerShdw blurRad="38100" dist="38100" dir="2700000" algn="tl">
                  <a:srgbClr val="C0C0C0"/>
                </a:outerShdw>
              </a:effectLst>
              <a:latin typeface="Arial" pitchFamily="34" charset="0"/>
              <a:cs typeface="Arial" pitchFamily="34" charset="0"/>
            </a:endParaRPr>
          </a:p>
          <a:p>
            <a:pPr algn="r" rtl="1" eaLnBrk="0" hangingPunct="0">
              <a:lnSpc>
                <a:spcPct val="150000"/>
              </a:lnSpc>
              <a:defRPr/>
            </a:pPr>
            <a:r>
              <a:rPr lang="ar-DZ" sz="4000" b="1" dirty="0">
                <a:effectLst>
                  <a:outerShdw blurRad="38100" dist="38100" dir="2700000" algn="tl">
                    <a:srgbClr val="C0C0C0"/>
                  </a:outerShdw>
                </a:effectLst>
                <a:latin typeface="Arial" pitchFamily="34" charset="0"/>
                <a:cs typeface="Arial" pitchFamily="34" charset="0"/>
              </a:rPr>
              <a:t>الثانية </a:t>
            </a:r>
            <a:r>
              <a:rPr lang="ar-DZ" sz="4000" b="1" dirty="0" err="1">
                <a:effectLst>
                  <a:outerShdw blurRad="38100" dist="38100" dir="2700000" algn="tl">
                    <a:srgbClr val="C0C0C0"/>
                  </a:outerShdw>
                </a:effectLst>
                <a:latin typeface="Arial" pitchFamily="34" charset="0"/>
                <a:cs typeface="Arial" pitchFamily="34" charset="0"/>
              </a:rPr>
              <a:t>ماستر</a:t>
            </a:r>
            <a:r>
              <a:rPr lang="ar-DZ" sz="4000" b="1" dirty="0">
                <a:effectLst>
                  <a:outerShdw blurRad="38100" dist="38100" dir="2700000" algn="tl">
                    <a:srgbClr val="C0C0C0"/>
                  </a:outerShdw>
                </a:effectLst>
                <a:latin typeface="Arial" pitchFamily="34" charset="0"/>
                <a:cs typeface="Arial" pitchFamily="34" charset="0"/>
              </a:rPr>
              <a:t>:</a:t>
            </a:r>
            <a:r>
              <a:rPr lang="ar-DZ" sz="4000" b="1" dirty="0">
                <a:solidFill>
                  <a:srgbClr val="C00000"/>
                </a:solidFill>
                <a:effectLst>
                  <a:outerShdw blurRad="38100" dist="38100" dir="2700000" algn="tl">
                    <a:srgbClr val="C0C0C0"/>
                  </a:outerShdw>
                </a:effectLst>
                <a:latin typeface="Arial" pitchFamily="34" charset="0"/>
                <a:cs typeface="Arial" pitchFamily="34" charset="0"/>
              </a:rPr>
              <a:t> علوم وتقنيات النشاطات البدنية والرياضية </a:t>
            </a:r>
          </a:p>
          <a:p>
            <a:pPr algn="r" rtl="1" eaLnBrk="0" hangingPunct="0">
              <a:lnSpc>
                <a:spcPct val="150000"/>
              </a:lnSpc>
              <a:defRPr/>
            </a:pPr>
            <a:r>
              <a:rPr lang="ar-DZ" sz="4000" b="1" dirty="0">
                <a:solidFill>
                  <a:srgbClr val="C00000"/>
                </a:solidFill>
                <a:effectLst>
                  <a:outerShdw blurRad="38100" dist="38100" dir="2700000" algn="tl">
                    <a:srgbClr val="C0C0C0"/>
                  </a:outerShdw>
                </a:effectLst>
                <a:latin typeface="Arial" pitchFamily="34" charset="0"/>
                <a:cs typeface="Arial" pitchFamily="34" charset="0"/>
              </a:rPr>
              <a:t> </a:t>
            </a:r>
            <a:r>
              <a:rPr lang="ar-DZ" sz="4000" b="1" dirty="0" smtClean="0">
                <a:effectLst>
                  <a:outerShdw blurRad="38100" dist="38100" dir="2700000" algn="tl">
                    <a:srgbClr val="C0C0C0"/>
                  </a:outerShdw>
                </a:effectLst>
                <a:latin typeface="Arial" pitchFamily="34" charset="0"/>
                <a:cs typeface="Arial" pitchFamily="34" charset="0"/>
              </a:rPr>
              <a:t>تحت إشراف </a:t>
            </a:r>
            <a:r>
              <a:rPr lang="fr-FR" sz="4000" b="1" dirty="0" smtClean="0">
                <a:effectLst>
                  <a:outerShdw blurRad="38100" dist="38100" dir="2700000" algn="tl">
                    <a:srgbClr val="C0C0C0"/>
                  </a:outerShdw>
                </a:effectLst>
                <a:latin typeface="Arial" pitchFamily="34" charset="0"/>
                <a:cs typeface="Arial" pitchFamily="34" charset="0"/>
              </a:rPr>
              <a:t>:</a:t>
            </a:r>
            <a:r>
              <a:rPr lang="ar-DZ" sz="4000" b="1" dirty="0" smtClean="0">
                <a:effectLst>
                  <a:outerShdw blurRad="38100" dist="38100" dir="2700000" algn="tl">
                    <a:srgbClr val="C0C0C0"/>
                  </a:outerShdw>
                </a:effectLst>
                <a:latin typeface="Arial" pitchFamily="34" charset="0"/>
                <a:cs typeface="Arial" pitchFamily="34" charset="0"/>
              </a:rPr>
              <a:t> </a:t>
            </a:r>
            <a:r>
              <a:rPr lang="ar-DZ" sz="4000" b="1" dirty="0" smtClean="0">
                <a:solidFill>
                  <a:srgbClr val="C00000"/>
                </a:solidFill>
                <a:effectLst>
                  <a:outerShdw blurRad="38100" dist="38100" dir="2700000" algn="tl">
                    <a:srgbClr val="C0C0C0"/>
                  </a:outerShdw>
                </a:effectLst>
                <a:latin typeface="Arial" pitchFamily="34" charset="0"/>
                <a:cs typeface="Arial" pitchFamily="34" charset="0"/>
              </a:rPr>
              <a:t>أ- بن </a:t>
            </a:r>
            <a:r>
              <a:rPr lang="ar-DZ" sz="4000" b="1" dirty="0" err="1" smtClean="0">
                <a:solidFill>
                  <a:srgbClr val="C00000"/>
                </a:solidFill>
                <a:effectLst>
                  <a:outerShdw blurRad="38100" dist="38100" dir="2700000" algn="tl">
                    <a:srgbClr val="C0C0C0"/>
                  </a:outerShdw>
                </a:effectLst>
                <a:latin typeface="Arial" pitchFamily="34" charset="0"/>
                <a:cs typeface="Arial" pitchFamily="34" charset="0"/>
              </a:rPr>
              <a:t>قويدر</a:t>
            </a:r>
            <a:r>
              <a:rPr lang="ar-DZ" sz="4000" b="1" dirty="0" smtClean="0">
                <a:solidFill>
                  <a:srgbClr val="C00000"/>
                </a:solidFill>
                <a:effectLst>
                  <a:outerShdw blurRad="38100" dist="38100" dir="2700000" algn="tl">
                    <a:srgbClr val="C0C0C0"/>
                  </a:outerShdw>
                </a:effectLst>
                <a:latin typeface="Arial" pitchFamily="34" charset="0"/>
                <a:cs typeface="Arial" pitchFamily="34" charset="0"/>
              </a:rPr>
              <a:t> ابراهيم العيد </a:t>
            </a:r>
            <a:endParaRPr lang="fr-FR" sz="4000" b="1" dirty="0">
              <a:solidFill>
                <a:srgbClr val="C00000"/>
              </a:solidFill>
              <a:effectLst>
                <a:outerShdw blurRad="38100" dist="38100" dir="2700000" algn="tl">
                  <a:srgbClr val="C0C0C0"/>
                </a:outerShdw>
              </a:effectLst>
              <a:latin typeface="Arial" pitchFamily="34" charset="0"/>
              <a:cs typeface="Arial" pitchFamily="34" charset="0"/>
            </a:endParaRPr>
          </a:p>
        </p:txBody>
      </p:sp>
      <p:sp>
        <p:nvSpPr>
          <p:cNvPr id="2052" name="Rectangle 26"/>
          <p:cNvSpPr>
            <a:spLocks noChangeArrowheads="1"/>
          </p:cNvSpPr>
          <p:nvPr/>
        </p:nvSpPr>
        <p:spPr bwMode="auto">
          <a:xfrm>
            <a:off x="15932150" y="24188738"/>
            <a:ext cx="184150" cy="915987"/>
          </a:xfrm>
          <a:prstGeom prst="rect">
            <a:avLst/>
          </a:prstGeom>
          <a:noFill/>
          <a:ln w="9525">
            <a:noFill/>
            <a:miter lim="800000"/>
            <a:headEnd/>
            <a:tailEnd/>
          </a:ln>
        </p:spPr>
        <p:txBody>
          <a:bodyPr wrap="none" anchor="ctr">
            <a:spAutoFit/>
          </a:bodyPr>
          <a:lstStyle/>
          <a:p>
            <a:pPr rtl="1"/>
            <a:r>
              <a:rPr lang="en-US" sz="1800"/>
              <a:t/>
            </a:r>
            <a:br>
              <a:rPr lang="en-US" sz="1800"/>
            </a:br>
            <a:endParaRPr lang="en-US" sz="1800"/>
          </a:p>
          <a:p>
            <a:pPr eaLnBrk="0" hangingPunct="0"/>
            <a:endParaRPr lang="en-US" sz="1800"/>
          </a:p>
        </p:txBody>
      </p:sp>
      <p:sp>
        <p:nvSpPr>
          <p:cNvPr id="2053" name="Rectangle 27"/>
          <p:cNvSpPr>
            <a:spLocks noChangeArrowheads="1"/>
          </p:cNvSpPr>
          <p:nvPr/>
        </p:nvSpPr>
        <p:spPr bwMode="auto">
          <a:xfrm>
            <a:off x="15932150" y="25104725"/>
            <a:ext cx="184150" cy="641350"/>
          </a:xfrm>
          <a:prstGeom prst="rect">
            <a:avLst/>
          </a:prstGeom>
          <a:noFill/>
          <a:ln w="9525">
            <a:noFill/>
            <a:miter lim="800000"/>
            <a:headEnd/>
            <a:tailEnd/>
          </a:ln>
        </p:spPr>
        <p:txBody>
          <a:bodyPr wrap="none" anchor="ctr">
            <a:spAutoFit/>
          </a:bodyPr>
          <a:lstStyle/>
          <a:p>
            <a:pPr rtl="1"/>
            <a:endParaRPr lang="en-US" sz="1800"/>
          </a:p>
          <a:p>
            <a:pPr eaLnBrk="0" hangingPunct="0"/>
            <a:endParaRPr lang="en-US" sz="1800"/>
          </a:p>
        </p:txBody>
      </p:sp>
      <p:sp>
        <p:nvSpPr>
          <p:cNvPr id="2054" name="Rectangle 30"/>
          <p:cNvSpPr>
            <a:spLocks noChangeArrowheads="1"/>
          </p:cNvSpPr>
          <p:nvPr/>
        </p:nvSpPr>
        <p:spPr bwMode="auto">
          <a:xfrm>
            <a:off x="15932150" y="25746075"/>
            <a:ext cx="285750" cy="808038"/>
          </a:xfrm>
          <a:prstGeom prst="rect">
            <a:avLst/>
          </a:prstGeom>
          <a:noFill/>
          <a:ln w="9525">
            <a:noFill/>
            <a:miter lim="800000"/>
            <a:headEnd/>
            <a:tailEnd/>
          </a:ln>
        </p:spPr>
        <p:txBody>
          <a:bodyPr wrap="none" anchor="ctr">
            <a:spAutoFit/>
          </a:bodyPr>
          <a:lstStyle/>
          <a:p>
            <a:pPr rtl="1"/>
            <a:r>
              <a:rPr lang="ar-DZ" sz="2900"/>
              <a:t>.</a:t>
            </a:r>
            <a:endParaRPr lang="en-US" sz="1800"/>
          </a:p>
          <a:p>
            <a:pPr eaLnBrk="0" hangingPunct="0"/>
            <a:endParaRPr lang="en-US" sz="1800"/>
          </a:p>
        </p:txBody>
      </p:sp>
      <p:sp>
        <p:nvSpPr>
          <p:cNvPr id="2055" name="AutoShape 43"/>
          <p:cNvSpPr>
            <a:spLocks noChangeArrowheads="1"/>
          </p:cNvSpPr>
          <p:nvPr/>
        </p:nvSpPr>
        <p:spPr bwMode="auto">
          <a:xfrm>
            <a:off x="1368425" y="9866587"/>
            <a:ext cx="13373100" cy="1150937"/>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a:solidFill>
                  <a:srgbClr val="C00000"/>
                </a:solidFill>
              </a:rPr>
              <a:t>الإشكالية</a:t>
            </a:r>
            <a:r>
              <a:rPr lang="ar-DZ" b="1" dirty="0">
                <a:solidFill>
                  <a:srgbClr val="C00000"/>
                </a:solidFill>
              </a:rPr>
              <a:t>:</a:t>
            </a:r>
            <a:endParaRPr lang="en-US" b="1" dirty="0">
              <a:solidFill>
                <a:srgbClr val="C00000"/>
              </a:solidFill>
            </a:endParaRPr>
          </a:p>
        </p:txBody>
      </p:sp>
      <p:sp>
        <p:nvSpPr>
          <p:cNvPr id="2056" name="AutoShape 47"/>
          <p:cNvSpPr>
            <a:spLocks noChangeArrowheads="1"/>
          </p:cNvSpPr>
          <p:nvPr/>
        </p:nvSpPr>
        <p:spPr bwMode="auto">
          <a:xfrm>
            <a:off x="15447963" y="9815430"/>
            <a:ext cx="13139737" cy="1223962"/>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a:solidFill>
                  <a:srgbClr val="C00000"/>
                </a:solidFill>
              </a:rPr>
              <a:t>مقدمة</a:t>
            </a:r>
            <a:r>
              <a:rPr lang="ar-DZ" b="1">
                <a:solidFill>
                  <a:srgbClr val="C00000"/>
                </a:solidFill>
              </a:rPr>
              <a:t> :</a:t>
            </a:r>
            <a:endParaRPr lang="en-US" b="1">
              <a:solidFill>
                <a:srgbClr val="C00000"/>
              </a:solidFill>
            </a:endParaRPr>
          </a:p>
        </p:txBody>
      </p:sp>
      <p:sp>
        <p:nvSpPr>
          <p:cNvPr id="2058" name="Rectangle 69"/>
          <p:cNvSpPr>
            <a:spLocks noChangeArrowheads="1"/>
          </p:cNvSpPr>
          <p:nvPr/>
        </p:nvSpPr>
        <p:spPr bwMode="auto">
          <a:xfrm>
            <a:off x="1974760" y="8458108"/>
            <a:ext cx="26023887" cy="923330"/>
          </a:xfrm>
          <a:prstGeom prst="rect">
            <a:avLst/>
          </a:prstGeom>
          <a:noFill/>
          <a:ln w="9525">
            <a:solidFill>
              <a:schemeClr val="tx1"/>
            </a:solidFill>
            <a:miter lim="800000"/>
            <a:headEnd/>
            <a:tailEnd/>
          </a:ln>
        </p:spPr>
        <p:txBody>
          <a:bodyPr wrap="square" anchor="ctr">
            <a:spAutoFit/>
          </a:bodyPr>
          <a:lstStyle/>
          <a:p>
            <a:pPr algn="ctr" rtl="1"/>
            <a:r>
              <a:rPr lang="ar-DZ" sz="5400" dirty="0" smtClean="0">
                <a:solidFill>
                  <a:srgbClr val="002060"/>
                </a:solidFill>
              </a:rPr>
              <a:t>أهمية الممارسة الرياضية </a:t>
            </a:r>
            <a:r>
              <a:rPr lang="ar-DZ" sz="5400" dirty="0" err="1" smtClean="0">
                <a:solidFill>
                  <a:srgbClr val="002060"/>
                </a:solidFill>
              </a:rPr>
              <a:t>اللاصفية</a:t>
            </a:r>
            <a:r>
              <a:rPr lang="ar-DZ" sz="5400" dirty="0" smtClean="0">
                <a:solidFill>
                  <a:srgbClr val="002060"/>
                </a:solidFill>
              </a:rPr>
              <a:t> وانعكاسها على  مستوى التحصيل الدراسي لدي التلاميذ المراهقين (15-18 سنة)</a:t>
            </a:r>
            <a:endParaRPr lang="en-US" sz="5400" dirty="0">
              <a:solidFill>
                <a:srgbClr val="002060"/>
              </a:solidFill>
            </a:endParaRPr>
          </a:p>
        </p:txBody>
      </p:sp>
      <p:sp>
        <p:nvSpPr>
          <p:cNvPr id="2062" name="Rectangle 69"/>
          <p:cNvSpPr>
            <a:spLocks noChangeArrowheads="1"/>
          </p:cNvSpPr>
          <p:nvPr/>
        </p:nvSpPr>
        <p:spPr bwMode="auto">
          <a:xfrm>
            <a:off x="7689850" y="111125"/>
            <a:ext cx="12573000" cy="4324261"/>
          </a:xfrm>
          <a:prstGeom prst="rect">
            <a:avLst/>
          </a:prstGeom>
          <a:noFill/>
          <a:ln w="9525">
            <a:solidFill>
              <a:schemeClr val="bg1"/>
            </a:solidFill>
            <a:miter lim="800000"/>
            <a:headEnd/>
            <a:tailEnd/>
          </a:ln>
        </p:spPr>
        <p:txBody>
          <a:bodyPr anchor="ctr">
            <a:spAutoFit/>
          </a:bodyPr>
          <a:lstStyle/>
          <a:p>
            <a:pPr algn="ctr" rtl="1">
              <a:spcAft>
                <a:spcPts val="1000"/>
              </a:spcAft>
            </a:pPr>
            <a:r>
              <a:rPr lang="ar-DZ" sz="6000" b="1" dirty="0">
                <a:latin typeface="Arabic Typesetting" pitchFamily="66" charset="-78"/>
                <a:cs typeface="Arabic Typesetting" pitchFamily="66" charset="-78"/>
              </a:rPr>
              <a:t>وزارة التعليم العالي </a:t>
            </a:r>
            <a:r>
              <a:rPr lang="ar-DZ" sz="6000" b="1" dirty="0" err="1">
                <a:latin typeface="Arabic Typesetting" pitchFamily="66" charset="-78"/>
                <a:cs typeface="Arabic Typesetting" pitchFamily="66" charset="-78"/>
              </a:rPr>
              <a:t>و</a:t>
            </a:r>
            <a:r>
              <a:rPr lang="ar-DZ" sz="6000" b="1" dirty="0">
                <a:latin typeface="Arabic Typesetting" pitchFamily="66" charset="-78"/>
                <a:cs typeface="Arabic Typesetting" pitchFamily="66" charset="-78"/>
              </a:rPr>
              <a:t> البحث العلمي</a:t>
            </a:r>
          </a:p>
          <a:p>
            <a:pPr algn="ctr" rtl="1">
              <a:spcAft>
                <a:spcPts val="1000"/>
              </a:spcAft>
            </a:pPr>
            <a:r>
              <a:rPr lang="ar-DZ" sz="6000" b="1" dirty="0">
                <a:latin typeface="Arabic Typesetting" pitchFamily="66" charset="-78"/>
                <a:cs typeface="Arabic Typesetting" pitchFamily="66" charset="-78"/>
              </a:rPr>
              <a:t>جامعة </a:t>
            </a:r>
            <a:r>
              <a:rPr lang="ar-SA" sz="6000" b="1" dirty="0">
                <a:latin typeface="Arabic Typesetting" pitchFamily="66" charset="-78"/>
                <a:cs typeface="Arabic Typesetting" pitchFamily="66" charset="-78"/>
              </a:rPr>
              <a:t>قاصدي </a:t>
            </a:r>
            <a:r>
              <a:rPr lang="ar-SA" sz="6000" b="1" dirty="0" err="1">
                <a:latin typeface="Arabic Typesetting" pitchFamily="66" charset="-78"/>
                <a:cs typeface="Arabic Typesetting" pitchFamily="66" charset="-78"/>
              </a:rPr>
              <a:t>مرباح</a:t>
            </a:r>
            <a:r>
              <a:rPr lang="ar-SA" sz="6000" b="1" dirty="0">
                <a:latin typeface="Arabic Typesetting" pitchFamily="66" charset="-78"/>
                <a:cs typeface="Arabic Typesetting" pitchFamily="66" charset="-78"/>
              </a:rPr>
              <a:t> -</a:t>
            </a:r>
            <a:r>
              <a:rPr lang="ar-SA" sz="6000" b="1" dirty="0" err="1">
                <a:latin typeface="Arabic Typesetting" pitchFamily="66" charset="-78"/>
                <a:cs typeface="Arabic Typesetting" pitchFamily="66" charset="-78"/>
              </a:rPr>
              <a:t>ورقلة</a:t>
            </a:r>
            <a:endParaRPr lang="fr-FR" sz="6000" b="1" dirty="0">
              <a:latin typeface="Arabic Typesetting" pitchFamily="66" charset="-78"/>
              <a:cs typeface="Arabic Typesetting" pitchFamily="66" charset="-78"/>
            </a:endParaRPr>
          </a:p>
          <a:p>
            <a:pPr algn="ctr" rtl="1">
              <a:spcAft>
                <a:spcPts val="1000"/>
              </a:spcAft>
            </a:pPr>
            <a:r>
              <a:rPr lang="ar-DZ" sz="6000" b="1" dirty="0">
                <a:latin typeface="Arabic Typesetting" pitchFamily="66" charset="-78"/>
                <a:cs typeface="Arabic Typesetting" pitchFamily="66" charset="-78"/>
              </a:rPr>
              <a:t>معهد علوم وتقنيات النشاطات البدنية </a:t>
            </a:r>
            <a:r>
              <a:rPr lang="ar-DZ" sz="6000" b="1" dirty="0" err="1">
                <a:latin typeface="Arabic Typesetting" pitchFamily="66" charset="-78"/>
                <a:cs typeface="Arabic Typesetting" pitchFamily="66" charset="-78"/>
              </a:rPr>
              <a:t>و</a:t>
            </a:r>
            <a:r>
              <a:rPr lang="ar-DZ" sz="6000" b="1" dirty="0">
                <a:latin typeface="Arabic Typesetting" pitchFamily="66" charset="-78"/>
                <a:cs typeface="Arabic Typesetting" pitchFamily="66" charset="-78"/>
              </a:rPr>
              <a:t> الرياضية</a:t>
            </a:r>
            <a:endParaRPr lang="fr-FR" sz="6000" b="1" dirty="0">
              <a:latin typeface="Arabic Typesetting" pitchFamily="66" charset="-78"/>
              <a:cs typeface="Arabic Typesetting" pitchFamily="66" charset="-78"/>
            </a:endParaRPr>
          </a:p>
          <a:p>
            <a:pPr algn="ctr" rtl="1">
              <a:spcAft>
                <a:spcPts val="1000"/>
              </a:spcAft>
            </a:pPr>
            <a:endParaRPr lang="fr-FR" sz="7000" b="1" dirty="0">
              <a:solidFill>
                <a:srgbClr val="00B050"/>
              </a:solidFill>
              <a:latin typeface="Euphemia" pitchFamily="34" charset="0"/>
              <a:cs typeface="Arabic Typesetting" pitchFamily="66" charset="-78"/>
            </a:endParaRPr>
          </a:p>
        </p:txBody>
      </p:sp>
      <p:pic>
        <p:nvPicPr>
          <p:cNvPr id="3" name="Picture 3" descr="J:\UKM.jpg"/>
          <p:cNvPicPr>
            <a:picLocks noChangeAspect="1" noChangeArrowheads="1"/>
          </p:cNvPicPr>
          <p:nvPr/>
        </p:nvPicPr>
        <p:blipFill>
          <a:blip r:embed="rId2" cstate="print"/>
          <a:srcRect/>
          <a:stretch>
            <a:fillRect/>
          </a:stretch>
        </p:blipFill>
        <p:spPr bwMode="auto">
          <a:xfrm>
            <a:off x="11690327" y="3457448"/>
            <a:ext cx="4429157" cy="2528888"/>
          </a:xfrm>
          <a:prstGeom prst="rect">
            <a:avLst/>
          </a:prstGeom>
          <a:noFill/>
          <a:ln w="9525">
            <a:noFill/>
            <a:miter lim="800000"/>
            <a:headEnd/>
            <a:tailEnd/>
          </a:ln>
        </p:spPr>
      </p:pic>
      <p:sp>
        <p:nvSpPr>
          <p:cNvPr id="1025" name="Rectangle 1"/>
          <p:cNvSpPr>
            <a:spLocks noChangeArrowheads="1"/>
          </p:cNvSpPr>
          <p:nvPr/>
        </p:nvSpPr>
        <p:spPr bwMode="auto">
          <a:xfrm>
            <a:off x="15690856" y="11017735"/>
            <a:ext cx="12761898" cy="180664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lang="ar-DZ" sz="4800" dirty="0" err="1" smtClean="0">
                <a:latin typeface="Simplified Arabic" pitchFamily="18" charset="-78"/>
                <a:ea typeface="Calibri" pitchFamily="34" charset="0"/>
                <a:cs typeface="Simplified Arabic" pitchFamily="18" charset="-78"/>
              </a:rPr>
              <a:t>لقد</a:t>
            </a:r>
            <a:r>
              <a:rPr kumimoji="0" lang="ar-DZ" sz="40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أصبحت</a:t>
            </a:r>
            <a:r>
              <a:rPr kumimoji="0" lang="ar-DZ" sz="40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الممارسة الرياضية ظاهرة اجتماعية لها مكانة في جميع المؤسسات الخاصة التعليمية والتربوية، فهي تسعى إلى تكوين الفرد السليم القوي في المجتمع من كل النواحي، سواء البدنية أو العقلية، حيث تزودها بخبرات ومهارات تؤهله للتكيف مع مجتمعه، وبناء حياته، حيث أثبتت الدراسات الحديثة ومن بينها دراسة أقيمت في المعهد" ماكس </a:t>
            </a:r>
            <a:r>
              <a:rPr kumimoji="0" lang="ar-DZ" sz="40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بلان</a:t>
            </a:r>
            <a:r>
              <a:rPr kumimoji="0" lang="ar-DZ" sz="40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حيث تثبت أن الممارسة رياضية مهمة جدا لعقل الإنسان، لأن بالممارسة رياضية يمكن للدماغ أن يعيد تجديد الخلايا".</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وقد يخطئ كثيرا من يظن أن الهدف الممارسة الرياضية مقتصرة فقط على ترويض الأجسام القوية والعضلات بصورة آلية، بل إن هدف الممارسة فن تربوي كامل تساهم في تربية الجسم وتنشيط العقل ضمن عادات حسنة وأخلاق رفيعة، فالممارسة تساعد على تهيئة المواطن الصالح السليم في جسمه النير، وفي عقله الكريم في خلقه، ليكون مع أمثاله في المجتمع النشيط الراقي، حيث يقال "العقل السليم في الجسم السليم"، فالتدريبات والتمرينات الرياضية تنمي في الفرد الصحة والنشاط والشجاعة </a:t>
            </a:r>
            <a:r>
              <a:rPr kumimoji="0" lang="ar-DZ" sz="40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و</a:t>
            </a:r>
            <a:r>
              <a:rPr kumimoji="0" lang="ar-DZ" sz="40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الألعاب الجماعية تعوده على النظام والطاعة والإخلاص، الشعور بالمسؤولية وضرورة التعاون مع الغير،لهذا لاحظنا الإقبال الكثير للمراهقين على الانخراط في النوادي الرياضية المختلفة وخاصة منهم </a:t>
            </a:r>
            <a:r>
              <a:rPr kumimoji="0" lang="ar-DZ" sz="40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المتمدرسين</a:t>
            </a:r>
            <a:r>
              <a:rPr kumimoji="0" lang="ar-DZ" sz="40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لأن التلميذ أثناء حياته الدراسية وبالضبط في المرحلة الثانوية يعيش أزمة المراهقة، حيث يصادف مشاكل وتحولات لا يفهمها متأثرا بنفسه من جهة ومع أفراد مجتمعه من جهة أخرى، في كل الضغوطات تؤثر على شخصيته عامة، وقد تكون أحد أسباب الانحراف التشرد، حيث كل  هذا يؤدي إلى ضعف النتائج المدرسية له خاصة، ممارسة الرياضية في النوادي تخفف من حدة هذه الضغوطات والاضطرابات، وتقوم بإدماجه في المجتمع </a:t>
            </a:r>
            <a:r>
              <a:rPr kumimoji="0" lang="ar-DZ" sz="40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و</a:t>
            </a:r>
            <a:r>
              <a:rPr kumimoji="0" lang="ar-DZ" sz="40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الاحتكاك بأفراده وتسعى أيضا </a:t>
            </a:r>
            <a:r>
              <a:rPr kumimoji="0" lang="ar-DZ" sz="40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الى</a:t>
            </a:r>
            <a:r>
              <a:rPr kumimoji="0" lang="ar-DZ" sz="40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الرفع من قدراته الشخصية والمعرفية التي تساعده على الاستقرار النفسي والاجتماعي من أجل مواصلة المشوار الدراسي بنجاح وتفوق.</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ولقد أصبح التخلف أو التراجع المدرسي محل الدراسات الحديثة، خاصة أن الجزائر في السنوات الأخيرة رفعت التحدي للحد من هذه الظاهرة وهذا بتصحيح وتعديل بعض البرامج وتغير بعض المناهج، لكن نحن نحاول في دراستنا هذه تسليط الضوء على أهمية الممارسة الرياضية </a:t>
            </a:r>
            <a:r>
              <a:rPr kumimoji="0" lang="ar-DZ" sz="40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اللاصفية</a:t>
            </a:r>
            <a:r>
              <a:rPr kumimoji="0" lang="ar-DZ" sz="40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وانعكاسها على التحصيل الدراسي للتلاميذ المراهقين.</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936626" y="11161540"/>
            <a:ext cx="14119220" cy="216982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تعتبر الممارسة الرياضية من المواضيع المعالجة بكثرة من قبل العلماء في الميدان، باعتبارها سلوكا فعليا للممارسة فهو لا يضل سلوكا بعيدا عن بقية السلوكيات الفردية والجماعية التي تتعلق بشتى الجوانب: الاجتماعية، الثقافية، النفسية، الصحية، والأخلاقية.</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فهي بالإضافة إلى أنها أكثر الأساليب وطرق الرعاية اجتذابا للطلبة، فإنها أيضا أداة فعالة في تأهيل الجوانب الرعاية المادية الأخرى كالعمل والفعل، ولا غرابة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اذا</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شاهدنا أكثر الدول تقدما في تنفيذ برامج الرعاية تظهر أكثر واقعية والاستمرار بالنسبة لواقعنا، حيث تأخذ اهتماما أوسع للجماهير.</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ان التقدم الشامل في مناهج الرياضة و أساليبها وأهدافها جعلها أكثر عمقا في تغير التحولات البدنية، الذهنية العلمية والصحية، فأصبحت الرياضة الآن طريقا علميا في تحقيق التقدم، وفي إعداد الأرضية الصالحة بشريا، ذهنيا،ونفسيا لانجاز التحولات الشاملة التي تتطلبها المرحة الآتية في حياة المجتمع</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a:t>
            </a: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فأصبحت الرياضة تألف مدخلا رحبا إلى رعاية الشباب لتحقيق أهداف مركبة تشغل اهتمامات أساسية للفرد.</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algn="r" rtl="1"/>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ان الممارسة الرياضية توفر للطفل المراهق الراحة الجسمية، النفسية، باعتبارها تعبر عن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ماهو</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شعوري ومكبوت، وكذلك لإبراز حرياته ووجوده كفرد لم تمنح له فرصة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لاثبات</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النفس، أو هو عبارة عن وقت فراغ</a:t>
            </a:r>
            <a:r>
              <a:rPr kumimoji="0" lang="ar-DZ" sz="3600" b="0" i="0" u="none" strike="noStrike" cap="none" normalizeH="0" dirty="0" smtClean="0">
                <a:ln>
                  <a:noFill/>
                </a:ln>
                <a:solidFill>
                  <a:schemeClr val="tx1"/>
                </a:solidFill>
                <a:effectLst/>
                <a:latin typeface="Simplified Arabic" pitchFamily="18" charset="-78"/>
                <a:ea typeface="Calibri" pitchFamily="34" charset="0"/>
                <a:cs typeface="Simplified Arabic" pitchFamily="18" charset="-78"/>
              </a:rPr>
              <a:t> </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حركي</a:t>
            </a:r>
            <a:r>
              <a:rPr lang="ar-DZ" sz="3600" dirty="0" smtClean="0"/>
              <a:t> </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إرادي وحر يهدف إلى الانشراح والشخصية وتحضيره.</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وهي من حق كل فئات المجتمع دون التميز في العمر الجنس وهي منتظمة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و</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مزورة في الأوساط الخارجية عن المدرسة، على شكل نشاط بدني ورياضي، على حسب أساس البرامج المرسومة الموضوعة لتطبيق من طرف المؤسسات والأجهزة العامة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و</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الخاصة.</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فالمراهق في أمس الحاجة إلى ممارسة الرياضة، لكي ينمي قدراته ويخرج مكبوتا ته الداخلية، وتفسير بعض ما يصعب تفسيرها إلى اضطرابات نفسية محاولا بذلك جعل ممارسة الرياضة أداة وسبيل للترويح النفسي ورغم كل ما توصل إليه الباحثون حول دور الذي تلعبه الممارسة الرياضية في حياة المراهقين النفسية والدراسية، إلا أن البعض وللأسف يعتبرها مضيعة للوقت ووسيلة تضعف نتائج الدراسية للتلميذ.</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فالممارسة الرياضية لها علاقة بالتحصيل الدراسي للتلاميذ، ويقاس مستوى التعلم لدى الفرد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الى</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مستوى التحصيل في مختلف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الاكتسابات</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العقلية والحركية التي ترجمة إلى سلوك خلال الحياة العملية ومنه نخلص إلى طرح التساؤلات التالية:</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1" u="sng" strike="noStrike" cap="none" normalizeH="0" baseline="0" dirty="0" smtClean="0">
                <a:ln>
                  <a:noFill/>
                </a:ln>
                <a:solidFill>
                  <a:srgbClr val="FF0000"/>
                </a:solidFill>
                <a:effectLst/>
                <a:latin typeface="Simplified Arabic" pitchFamily="18" charset="-78"/>
                <a:ea typeface="Calibri" pitchFamily="34" charset="0"/>
                <a:cs typeface="Simplified Arabic" pitchFamily="18" charset="-78"/>
              </a:rPr>
              <a:t>الإشكالية العامة:</a:t>
            </a:r>
            <a:endParaRPr kumimoji="0" lang="fr-FR" sz="3600" b="1" u="sng" strike="noStrike" cap="none" normalizeH="0" baseline="0" dirty="0" smtClean="0">
              <a:ln>
                <a:noFill/>
              </a:ln>
              <a:solidFill>
                <a:srgbClr val="FF000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هل الممارسة الرياضية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اللاصفية</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لها دور في رفع المستوى الدراسي لدى التلاميذ المراهقين(15-18 سنة).</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1" i="0" u="none" strike="noStrike" cap="none" normalizeH="0" baseline="0" dirty="0" smtClean="0">
                <a:ln>
                  <a:noFill/>
                </a:ln>
                <a:solidFill>
                  <a:srgbClr val="FF0000"/>
                </a:solidFill>
                <a:effectLst/>
                <a:latin typeface="Simplified Arabic" pitchFamily="18" charset="-78"/>
                <a:ea typeface="Calibri" pitchFamily="34" charset="0"/>
                <a:cs typeface="Simplified Arabic" pitchFamily="18" charset="-78"/>
              </a:rPr>
              <a:t>الإشكالية الجزئية:</a:t>
            </a:r>
            <a:endParaRPr kumimoji="0" lang="fr-FR" sz="3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1-هل النشاطات الفكرية في الممارسة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اللاصفية</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لها دور في مستوى الأداء التحصيل الدراسي؟</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2-هل التلميذ الممارس للرياضة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اللاصفية</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يكون له مردود في حصة التربة البدنية والرياضية؟</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3-هل النشاط الرياضي الممارس فردي أو جماعي له دور في تحسين المردود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الاداء</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التحصيل الدراسي؟</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400" b="1" i="0" u="none" strike="noStrike" cap="none" normalizeH="0" baseline="0" dirty="0" smtClean="0">
                <a:ln>
                  <a:noFill/>
                </a:ln>
                <a:solidFill>
                  <a:srgbClr val="FF0000"/>
                </a:solidFill>
                <a:effectLst/>
                <a:latin typeface="Simplified Arabic" pitchFamily="18" charset="-78"/>
                <a:ea typeface="Calibri" pitchFamily="34" charset="0"/>
                <a:cs typeface="Simplified Arabic" pitchFamily="18" charset="-78"/>
              </a:rPr>
              <a:t>فرضيات البحث:</a:t>
            </a:r>
            <a:endParaRPr kumimoji="0" lang="fr-FR" sz="44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الفرضية العامة:</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الممارسة الرياضية </a:t>
            </a:r>
            <a:r>
              <a:rPr kumimoji="0" lang="ar-DZ" sz="3600" b="0" i="0" u="none" strike="noStrike" cap="none" normalizeH="0" baseline="0" dirty="0" err="1" smtClean="0">
                <a:ln>
                  <a:noFill/>
                </a:ln>
                <a:solidFill>
                  <a:schemeClr val="tx1"/>
                </a:solidFill>
                <a:effectLst/>
                <a:latin typeface="Simplified Arabic" pitchFamily="18" charset="-78"/>
                <a:ea typeface="Calibri" pitchFamily="34" charset="0"/>
                <a:cs typeface="Simplified Arabic" pitchFamily="18" charset="-78"/>
              </a:rPr>
              <a:t>اللاصفية</a:t>
            </a:r>
            <a:r>
              <a:rPr kumimoji="0" lang="ar-DZ" sz="36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لها دور في رفع مستوى التحصيل الدراسي لدى التلاميذ المراهقين(15-18 سنة</a:t>
            </a:r>
            <a:r>
              <a:rPr kumimoji="0" lang="ar-DZ" sz="3200" b="0"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 </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23" name="AutoShape 47"/>
          <p:cNvSpPr>
            <a:spLocks noChangeArrowheads="1"/>
          </p:cNvSpPr>
          <p:nvPr/>
        </p:nvSpPr>
        <p:spPr bwMode="auto">
          <a:xfrm>
            <a:off x="15842282" y="28817938"/>
            <a:ext cx="12773997" cy="1223962"/>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أهداف البحث</a:t>
            </a:r>
            <a:r>
              <a:rPr lang="ar-DZ" b="1" dirty="0" smtClean="0">
                <a:solidFill>
                  <a:srgbClr val="C00000"/>
                </a:solidFill>
              </a:rPr>
              <a:t>:</a:t>
            </a:r>
            <a:endParaRPr lang="en-US" b="1" dirty="0">
              <a:solidFill>
                <a:srgbClr val="C00000"/>
              </a:solidFill>
            </a:endParaRPr>
          </a:p>
        </p:txBody>
      </p:sp>
      <p:sp>
        <p:nvSpPr>
          <p:cNvPr id="24" name="AutoShape 47"/>
          <p:cNvSpPr>
            <a:spLocks noChangeArrowheads="1"/>
          </p:cNvSpPr>
          <p:nvPr/>
        </p:nvSpPr>
        <p:spPr bwMode="auto">
          <a:xfrm>
            <a:off x="3672930" y="36940404"/>
            <a:ext cx="10729192" cy="1223962"/>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أسباب اختيار الموضوع</a:t>
            </a:r>
            <a:r>
              <a:rPr lang="ar-DZ" b="1" dirty="0" smtClean="0">
                <a:solidFill>
                  <a:srgbClr val="C00000"/>
                </a:solidFill>
              </a:rPr>
              <a:t> </a:t>
            </a:r>
            <a:r>
              <a:rPr lang="ar-DZ" b="1" dirty="0">
                <a:solidFill>
                  <a:srgbClr val="C00000"/>
                </a:solidFill>
              </a:rPr>
              <a:t>:</a:t>
            </a:r>
            <a:endParaRPr lang="en-US" b="1" dirty="0">
              <a:solidFill>
                <a:srgbClr val="C00000"/>
              </a:solidFill>
            </a:endParaRPr>
          </a:p>
        </p:txBody>
      </p:sp>
      <p:sp>
        <p:nvSpPr>
          <p:cNvPr id="1027" name="Rectangle 3"/>
          <p:cNvSpPr>
            <a:spLocks noChangeArrowheads="1"/>
          </p:cNvSpPr>
          <p:nvPr/>
        </p:nvSpPr>
        <p:spPr bwMode="auto">
          <a:xfrm>
            <a:off x="15762294" y="30389574"/>
            <a:ext cx="12644526"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إبراز مدى أهمية الممارسة الرياضية </a:t>
            </a:r>
            <a:r>
              <a:rPr kumimoji="0" lang="ar-DZ" sz="32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اللاصفية</a:t>
            </a: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عند التلاميذ وعلاقتها بالتحصيل الدراسي .</a:t>
            </a:r>
            <a:endParaRPr kumimoji="0" lang="fr-FR" sz="5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-التعرف على رغبات التلاميذ بالنسبة للأنشطة المفضلة،, والتي تساعدهم في التحصيل الدراسي.</a:t>
            </a:r>
            <a:endParaRPr kumimoji="0" lang="fr-FR" sz="5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-الحوافز التي تساعد على الرفع من الممارسة الرياضية.</a:t>
            </a:r>
            <a:endParaRPr kumimoji="0" lang="fr-FR" sz="5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-لفت انتباه </a:t>
            </a:r>
            <a:r>
              <a:rPr kumimoji="0" lang="ar-DZ" sz="32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المسؤولين</a:t>
            </a: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المعنيين (جمعيات رياضية، النوادي الرياضية...) كي يولوا الاهتمام الخاص وتوفير المناخ المناسب للتلاميذ للممارسة الرياضية </a:t>
            </a:r>
            <a:r>
              <a:rPr kumimoji="0" lang="ar-DZ" sz="32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اللاصفية</a:t>
            </a: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fr-FR" sz="5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-معرفة الفرق الموجود في النتائج المدرسية من التلاميذ الممارسين للرياضة في الأندية وزملائهم الذين لا يمارسونها.</a:t>
            </a:r>
            <a:endParaRPr kumimoji="0" lang="fr-FR" sz="5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-لإثراء مكتباتنا ببحوث ومعلومات قيمة.</a:t>
            </a:r>
            <a:endParaRPr kumimoji="0" lang="fr-FR" sz="5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-كشف الجوانب التي تؤثر فيها الممارسة الرياضية الخارجية.</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Rectangle 4"/>
          <p:cNvSpPr>
            <a:spLocks noChangeArrowheads="1"/>
          </p:cNvSpPr>
          <p:nvPr/>
        </p:nvSpPr>
        <p:spPr bwMode="auto">
          <a:xfrm>
            <a:off x="1224658" y="38236548"/>
            <a:ext cx="13358906"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من الأسباب التي جعلتنا ودفعتنا إلى اختيار هذا الموضوع نجد:</a:t>
            </a:r>
            <a:endParaRPr kumimoji="0" lang="fr-FR" sz="6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-إقبال وميل التلاميذ للممارسة الرياضية </a:t>
            </a:r>
            <a:r>
              <a:rPr kumimoji="0" lang="ar-DZ" sz="40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اللاصفية</a:t>
            </a:r>
            <a:r>
              <a:rPr kumimoji="0" lang="ar-DZ"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fr-FR" sz="6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-إلحاح الأولياء على توجيه أبنائهم إلى ممارسة الرياضة.</a:t>
            </a:r>
            <a:endParaRPr kumimoji="0" lang="fr-FR" sz="6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-شعور التلميذ بالملل والقلق الدائم مما يعود سلبا على تحصيلهم الدراسي .</a:t>
            </a:r>
            <a:endParaRPr kumimoji="0" lang="fr-FR" sz="6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-وجود فترات الفراغ في سائر أيام الأسبوع لدى التلاميذ.</a:t>
            </a:r>
            <a:endParaRPr kumimoji="0" lang="fr-FR" sz="6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-التجربة الشخصية ومعايشتها اليومية طيلة المشوار الدراسي.</a:t>
            </a:r>
            <a:endParaRPr kumimoji="0" lang="fr-FR" sz="6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-معرفة العلاقة الموجودة بين الممارسة الرياضية والتحصيل الدراسي. </a:t>
            </a:r>
            <a:endParaRPr kumimoji="0" lang="ar-DZ" sz="4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AutoShape 47"/>
          <p:cNvSpPr>
            <a:spLocks noChangeArrowheads="1"/>
          </p:cNvSpPr>
          <p:nvPr/>
        </p:nvSpPr>
        <p:spPr bwMode="auto">
          <a:xfrm>
            <a:off x="15476542" y="35247358"/>
            <a:ext cx="13139737" cy="928694"/>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قائمة المراجع</a:t>
            </a:r>
            <a:r>
              <a:rPr lang="ar-DZ" b="1" dirty="0" smtClean="0">
                <a:solidFill>
                  <a:srgbClr val="C00000"/>
                </a:solidFill>
              </a:rPr>
              <a:t>:</a:t>
            </a:r>
            <a:endParaRPr lang="en-US" b="1" dirty="0">
              <a:solidFill>
                <a:srgbClr val="C00000"/>
              </a:solidFill>
            </a:endParaRPr>
          </a:p>
        </p:txBody>
      </p:sp>
      <p:sp>
        <p:nvSpPr>
          <p:cNvPr id="1029" name="Rectangle 5"/>
          <p:cNvSpPr>
            <a:spLocks noChangeArrowheads="1"/>
          </p:cNvSpPr>
          <p:nvPr/>
        </p:nvSpPr>
        <p:spPr bwMode="auto">
          <a:xfrm>
            <a:off x="14330114" y="36364921"/>
            <a:ext cx="14794458"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-إعداد فريق من الأخصائيين ، جسمك كله عجائب، دار الحضارة الجزائر،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ص</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38.</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-وسام إسماعيل، الطريقة الوحيدة لتخفيف الوزن، دار الإرشاد للنشر، سوريا 2008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ص</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119.</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-نجم الدين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السمرودي</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مايدن</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رعاية الشباب، العراق 1988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ص</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40 .</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-جلال جمال ، مذكرة لنيل شهادة الدراسات العليا في منهجية الرياضة، أعمال العنف والشغب في الملاعب، 1990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ص</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12.</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-مدى محمد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الناشق</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وآخرون، إدارة الصف المدرسي، دار الفكر العربي ، القاهرة دار المناهج للطباعة،1994 ،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ص</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125 – 126.</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-العيد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أزنجة</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دراسة تحليلية لأثر بعض السمات الانفعالية والتربوية عند المعلم على التلميذ، جامعة الجزائر 1982 ،ص34.</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-عصام بدوي، موسوعة التنظيم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والادارة</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في التربية البدنية والرياضية، دار الفكر العربي، القاهرة،ص1و2.</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-عبد الرحمان الوافي ،قاموس مصطلح علم النفس ص36 </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-السيد خير الله ،بحوث نفسية وتربوية، دار النهضة العربية بيروت لبنان 1981 ص76 </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-محمد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عياد</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الدين إسماعيل، النمو،مرحلة المراهقة ط1 دار الفكر 1982 ص39</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-محمد عبد الرحمان عدس، مرجع سابق ص59</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-فاخر عاقل معجم علم النفس، دار العلم السالبين ط3 1979 ص81 </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-صالح عبد العزيز ،التربية وطرق التدريس دار المعارف القاهرة ط2 ، 1986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ص</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85</a:t>
            </a:r>
            <a:endParaRPr kumimoji="0" lang="fr-FR" sz="4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-نعيم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الرفاعي</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الصحة النفسية، مطبعة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طبرين</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،دمشق،ط1 1977 </a:t>
            </a:r>
            <a:r>
              <a:rPr kumimoji="0" lang="ar-DZ"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ص</a:t>
            </a:r>
            <a:r>
              <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46</a:t>
            </a:r>
            <a:endParaRPr kumimoji="0" lang="ar-DZ" sz="3600" b="1" i="0" u="none" strike="noStrike" cap="none" normalizeH="0" baseline="0" dirty="0" smtClean="0">
              <a:ln>
                <a:noFill/>
              </a:ln>
              <a:solidFill>
                <a:schemeClr val="tx1"/>
              </a:solidFill>
              <a:effectLst/>
              <a:latin typeface="Arial" pitchFamily="34" charset="0"/>
              <a:cs typeface="Arial" pitchFamily="34" charset="0"/>
            </a:endParaRPr>
          </a:p>
        </p:txBody>
      </p:sp>
      <p:pic>
        <p:nvPicPr>
          <p:cNvPr id="1030" name="Picture 6"/>
          <p:cNvPicPr>
            <a:picLocks noChangeAspect="1" noChangeArrowheads="1"/>
          </p:cNvPicPr>
          <p:nvPr/>
        </p:nvPicPr>
        <p:blipFill>
          <a:blip r:embed="rId3" cstate="print"/>
          <a:srcRect/>
          <a:stretch>
            <a:fillRect/>
          </a:stretch>
        </p:blipFill>
        <p:spPr bwMode="auto">
          <a:xfrm>
            <a:off x="5760974" y="957118"/>
            <a:ext cx="4071966" cy="6715172"/>
          </a:xfrm>
          <a:prstGeom prst="rect">
            <a:avLst/>
          </a:prstGeom>
          <a:noFill/>
          <a:ln w="9525">
            <a:noFill/>
            <a:miter lim="800000"/>
            <a:headEnd/>
            <a:tailEnd/>
          </a:ln>
          <a:effectLst/>
        </p:spPr>
      </p:pic>
      <p:pic>
        <p:nvPicPr>
          <p:cNvPr id="1031" name="Picture 7"/>
          <p:cNvPicPr>
            <a:picLocks noChangeAspect="1" noChangeArrowheads="1"/>
          </p:cNvPicPr>
          <p:nvPr/>
        </p:nvPicPr>
        <p:blipFill>
          <a:blip r:embed="rId4" cstate="print"/>
          <a:srcRect/>
          <a:stretch>
            <a:fillRect/>
          </a:stretch>
        </p:blipFill>
        <p:spPr bwMode="auto">
          <a:xfrm>
            <a:off x="1584698" y="814242"/>
            <a:ext cx="3890524" cy="6929486"/>
          </a:xfrm>
          <a:prstGeom prst="rect">
            <a:avLst/>
          </a:prstGeom>
          <a:noFill/>
          <a:ln w="9525">
            <a:noFill/>
            <a:miter lim="800000"/>
            <a:headEnd/>
            <a:tailEnd/>
          </a:ln>
          <a:effectLst/>
        </p:spPr>
      </p:pic>
      <p:sp>
        <p:nvSpPr>
          <p:cNvPr id="22" name="ZoneTexte 21"/>
          <p:cNvSpPr txBox="1"/>
          <p:nvPr/>
        </p:nvSpPr>
        <p:spPr>
          <a:xfrm>
            <a:off x="0" y="32979964"/>
            <a:ext cx="15194210" cy="5032147"/>
          </a:xfrm>
          <a:prstGeom prst="rect">
            <a:avLst/>
          </a:prstGeom>
          <a:noFill/>
        </p:spPr>
        <p:txBody>
          <a:bodyPr wrap="square" rtlCol="1">
            <a:spAutoFit/>
          </a:bodyPr>
          <a:lstStyle/>
          <a:p>
            <a:pPr algn="r" rtl="1"/>
            <a:r>
              <a:rPr lang="ar-DZ" sz="4000" dirty="0" smtClean="0"/>
              <a:t> </a:t>
            </a:r>
            <a:r>
              <a:rPr lang="ar-DZ" sz="4000" b="1" dirty="0" smtClean="0">
                <a:solidFill>
                  <a:srgbClr val="FF0000"/>
                </a:solidFill>
              </a:rPr>
              <a:t>الفرضيات الجزئية</a:t>
            </a:r>
            <a:r>
              <a:rPr lang="ar-DZ" sz="4000" b="1" dirty="0" smtClean="0"/>
              <a:t>:</a:t>
            </a:r>
            <a:r>
              <a:rPr lang="ar-DZ" sz="4000" dirty="0" smtClean="0"/>
              <a:t>                                                                                            -النشاطات الفكرية في الممارسة </a:t>
            </a:r>
            <a:r>
              <a:rPr lang="ar-DZ" sz="4000" dirty="0" err="1" smtClean="0"/>
              <a:t>اللاصفية</a:t>
            </a:r>
            <a:r>
              <a:rPr lang="ar-DZ" sz="4000" dirty="0" smtClean="0"/>
              <a:t> لها دور في رفع المستوى أداء التحصيل الدراسي                                                                                                -التلاميذ الممارسين للرياضة </a:t>
            </a:r>
            <a:r>
              <a:rPr lang="ar-DZ" sz="4000" dirty="0" err="1" smtClean="0"/>
              <a:t>اللاصفية</a:t>
            </a:r>
            <a:r>
              <a:rPr lang="ar-DZ" sz="4000" dirty="0" smtClean="0"/>
              <a:t> لهم مردود جيد في حصة التربية البدنية والرياضية        ويحققون تحصيل دراسي.</a:t>
            </a:r>
            <a:endParaRPr lang="en-US" sz="4000" dirty="0" smtClean="0"/>
          </a:p>
          <a:p>
            <a:pPr algn="r" rtl="1"/>
            <a:r>
              <a:rPr lang="ar-DZ" sz="4000" dirty="0" smtClean="0"/>
              <a:t>-النشاط الرياضي الممارس فردي أو جماعي له دور في تحسين مردود الأداء التحصيل الدراسي.</a:t>
            </a:r>
            <a:endParaRPr lang="en-US" sz="4000" dirty="0" smtClean="0"/>
          </a:p>
          <a:p>
            <a:endParaRPr lang="ar-DZ"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4114800" rtl="1" eaLnBrk="1" fontAlgn="base" latinLnBrk="0" hangingPunct="1">
          <a:lnSpc>
            <a:spcPct val="100000"/>
          </a:lnSpc>
          <a:spcBef>
            <a:spcPct val="0"/>
          </a:spcBef>
          <a:spcAft>
            <a:spcPct val="0"/>
          </a:spcAft>
          <a:buClrTx/>
          <a:buSzTx/>
          <a:buFontTx/>
          <a:buNone/>
          <a:tabLst/>
          <a:defRPr kumimoji="0" lang="ar-SA" sz="81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989</TotalTime>
  <Words>1299</Words>
  <Application>Microsoft Office PowerPoint</Application>
  <PresentationFormat>Personnalisé</PresentationFormat>
  <Paragraphs>66</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Modèle par défaut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HODNQ</dc:creator>
  <cp:lastModifiedBy>dv</cp:lastModifiedBy>
  <cp:revision>66</cp:revision>
  <dcterms:created xsi:type="dcterms:W3CDTF">2009-01-20T09:16:06Z</dcterms:created>
  <dcterms:modified xsi:type="dcterms:W3CDTF">2015-03-03T15:02:14Z</dcterms:modified>
</cp:coreProperties>
</file>