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412" autoAdjust="0"/>
    <p:restoredTop sz="94624" autoAdjust="0"/>
  </p:normalViewPr>
  <p:slideViewPr>
    <p:cSldViewPr>
      <p:cViewPr>
        <p:scale>
          <a:sx n="30" d="100"/>
          <a:sy n="30" d="100"/>
        </p:scale>
        <p:origin x="-588" y="-72"/>
      </p:cViewPr>
      <p:guideLst>
        <p:guide orient="horz" pos="13608"/>
        <p:guide pos="9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48DA095E-7000-4169-949A-870791B85AD1}"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10118692" y="5672026"/>
            <a:ext cx="8350250" cy="1006475"/>
          </a:xfrm>
          <a:prstGeom prst="rect">
            <a:avLst/>
          </a:prstGeom>
          <a:noFill/>
          <a:ln w="9525">
            <a:noFill/>
            <a:miter lim="800000"/>
            <a:headEnd/>
            <a:tailEnd/>
          </a:ln>
        </p:spPr>
        <p:txBody>
          <a:bodyPr>
            <a:spAutoFit/>
          </a:bodyPr>
          <a:lstStyle/>
          <a:p>
            <a:pPr algn="ctr" defTabSz="4114800" rtl="1">
              <a:spcBef>
                <a:spcPct val="50000"/>
              </a:spcBef>
            </a:pPr>
            <a:r>
              <a:rPr lang="ar-DZ" sz="6000" b="1" dirty="0">
                <a:latin typeface="Simplified Arabic" pitchFamily="2" charset="-78"/>
                <a:cs typeface="Simplified Arabic" pitchFamily="2" charset="-78"/>
              </a:rPr>
              <a:t>عنـوان الدراسـة</a:t>
            </a:r>
            <a:endParaRPr lang="fr-FR" sz="6000" b="1" dirty="0">
              <a:latin typeface="Simplified Arabic" pitchFamily="2" charset="-78"/>
              <a:cs typeface="Simplified Arabic" pitchFamily="2" charset="-78"/>
            </a:endParaRPr>
          </a:p>
        </p:txBody>
      </p:sp>
      <p:sp>
        <p:nvSpPr>
          <p:cNvPr id="2069" name="Text Box 21"/>
          <p:cNvSpPr txBox="1">
            <a:spLocks noChangeArrowheads="1"/>
          </p:cNvSpPr>
          <p:nvPr/>
        </p:nvSpPr>
        <p:spPr bwMode="auto">
          <a:xfrm>
            <a:off x="19262756" y="4671894"/>
            <a:ext cx="9429816" cy="3286148"/>
          </a:xfrm>
          <a:prstGeom prst="rect">
            <a:avLst/>
          </a:prstGeom>
          <a:solidFill>
            <a:srgbClr val="FFFFFF"/>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SA" sz="4000" b="1" dirty="0" smtClean="0">
                <a:effectLst>
                  <a:outerShdw blurRad="38100" dist="38100" dir="2700000" algn="tl">
                    <a:srgbClr val="C0C0C0"/>
                  </a:outerShdw>
                </a:effectLst>
                <a:latin typeface="Arial" pitchFamily="34" charset="0"/>
                <a:cs typeface="Arial" pitchFamily="34" charset="0"/>
              </a:rPr>
              <a:t>عبد العزيز</a:t>
            </a:r>
            <a:r>
              <a:rPr lang="ar-DZ" sz="4000" b="1" dirty="0" smtClean="0">
                <a:effectLst>
                  <a:outerShdw blurRad="38100" dist="38100" dir="2700000" algn="tl">
                    <a:srgbClr val="C0C0C0"/>
                  </a:outerShdw>
                </a:effectLst>
                <a:latin typeface="Arial" pitchFamily="34" charset="0"/>
                <a:cs typeface="Arial" pitchFamily="34" charset="0"/>
              </a:rPr>
              <a:t>               اللقب: </a:t>
            </a:r>
            <a:r>
              <a:rPr lang="ar-SA" sz="4000" b="1" dirty="0" err="1" smtClean="0">
                <a:effectLst>
                  <a:outerShdw blurRad="38100" dist="38100" dir="2700000" algn="tl">
                    <a:srgbClr val="C0C0C0"/>
                  </a:outerShdw>
                </a:effectLst>
                <a:latin typeface="Arial" pitchFamily="34" charset="0"/>
                <a:cs typeface="Arial" pitchFamily="34" charset="0"/>
              </a:rPr>
              <a:t>بوحنيك</a:t>
            </a:r>
            <a:endParaRPr lang="fr-FR" sz="4000" b="1" dirty="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a:t>
            </a:r>
            <a:r>
              <a:rPr lang="ar-SA" sz="4000" b="1" dirty="0" smtClean="0">
                <a:effectLst>
                  <a:outerShdw blurRad="38100" dist="38100" dir="2700000" algn="tl">
                    <a:srgbClr val="C0C0C0"/>
                  </a:outerShdw>
                </a:effectLst>
                <a:latin typeface="Arial" pitchFamily="34" charset="0"/>
                <a:cs typeface="Arial" pitchFamily="34" charset="0"/>
              </a:rPr>
              <a:t>عبد المالك</a:t>
            </a:r>
            <a:r>
              <a:rPr lang="ar-DZ" sz="4000" b="1" dirty="0" smtClean="0">
                <a:effectLst>
                  <a:outerShdw blurRad="38100" dist="38100" dir="2700000" algn="tl">
                    <a:srgbClr val="C0C0C0"/>
                  </a:outerShdw>
                </a:effectLst>
                <a:latin typeface="Arial" pitchFamily="34" charset="0"/>
                <a:cs typeface="Arial" pitchFamily="34" charset="0"/>
              </a:rPr>
              <a:t>     </a:t>
            </a:r>
            <a:r>
              <a:rPr lang="ar-SA" sz="4000" b="1" dirty="0" smtClean="0">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  اللقب : </a:t>
            </a:r>
            <a:r>
              <a:rPr lang="ar-SA" sz="4000" b="1" dirty="0" smtClean="0">
                <a:effectLst>
                  <a:outerShdw blurRad="38100" dist="38100" dir="2700000" algn="tl">
                    <a:srgbClr val="C0C0C0"/>
                  </a:outerShdw>
                </a:effectLst>
                <a:latin typeface="Arial" pitchFamily="34" charset="0"/>
                <a:cs typeface="Arial" pitchFamily="34" charset="0"/>
              </a:rPr>
              <a:t>جواد</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ماستر:</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1260380" y="9235997"/>
            <a:ext cx="13373100"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الإشكالية</a:t>
            </a:r>
            <a:r>
              <a:rPr lang="ar-DZ" b="1">
                <a:solidFill>
                  <a:srgbClr val="C00000"/>
                </a:solidFill>
              </a:rPr>
              <a:t>:</a:t>
            </a:r>
            <a:endParaRPr lang="en-US" b="1">
              <a:solidFill>
                <a:srgbClr val="C00000"/>
              </a:solidFill>
            </a:endParaRPr>
          </a:p>
        </p:txBody>
      </p:sp>
      <p:sp>
        <p:nvSpPr>
          <p:cNvPr id="2056" name="AutoShape 47"/>
          <p:cNvSpPr>
            <a:spLocks noChangeArrowheads="1"/>
          </p:cNvSpPr>
          <p:nvPr/>
        </p:nvSpPr>
        <p:spPr bwMode="auto">
          <a:xfrm>
            <a:off x="15547980" y="9305848"/>
            <a:ext cx="13139737" cy="1081086"/>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مقدمة</a:t>
            </a:r>
            <a:r>
              <a:rPr lang="ar-DZ" b="1">
                <a:solidFill>
                  <a:srgbClr val="C00000"/>
                </a:solidFill>
              </a:rPr>
              <a:t> :</a:t>
            </a:r>
            <a:endParaRPr lang="en-US" b="1">
              <a:solidFill>
                <a:srgbClr val="C00000"/>
              </a:solidFill>
            </a:endParaRPr>
          </a:p>
        </p:txBody>
      </p:sp>
      <p:sp>
        <p:nvSpPr>
          <p:cNvPr id="2057" name="AutoShape 50"/>
          <p:cNvSpPr>
            <a:spLocks noChangeArrowheads="1"/>
          </p:cNvSpPr>
          <p:nvPr/>
        </p:nvSpPr>
        <p:spPr bwMode="auto">
          <a:xfrm>
            <a:off x="6475354" y="29532318"/>
            <a:ext cx="18073814" cy="757238"/>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قائمة المراجع</a:t>
            </a:r>
            <a:endParaRPr lang="en-US" sz="6000" b="1" dirty="0">
              <a:solidFill>
                <a:srgbClr val="C00000"/>
              </a:solidFill>
            </a:endParaRPr>
          </a:p>
        </p:txBody>
      </p:sp>
      <p:sp>
        <p:nvSpPr>
          <p:cNvPr id="2058" name="Rectangle 69"/>
          <p:cNvSpPr>
            <a:spLocks noChangeArrowheads="1"/>
          </p:cNvSpPr>
          <p:nvPr/>
        </p:nvSpPr>
        <p:spPr bwMode="auto">
          <a:xfrm>
            <a:off x="2546264" y="8127177"/>
            <a:ext cx="26023887" cy="830997"/>
          </a:xfrm>
          <a:prstGeom prst="rect">
            <a:avLst/>
          </a:prstGeom>
          <a:noFill/>
          <a:ln w="9525">
            <a:solidFill>
              <a:schemeClr val="tx1"/>
            </a:solidFill>
            <a:miter lim="800000"/>
            <a:headEnd/>
            <a:tailEnd/>
          </a:ln>
        </p:spPr>
        <p:txBody>
          <a:bodyPr wrap="square" anchor="ctr">
            <a:spAutoFit/>
          </a:bodyPr>
          <a:lstStyle/>
          <a:p>
            <a:pPr algn="ctr" rtl="1"/>
            <a:r>
              <a:rPr lang="ar-DZ" sz="4800" dirty="0" smtClean="0"/>
              <a:t>دور </a:t>
            </a:r>
            <a:r>
              <a:rPr lang="ar-SA" sz="4800" dirty="0" smtClean="0"/>
              <a:t>إ</a:t>
            </a:r>
            <a:r>
              <a:rPr lang="ar-DZ" sz="4800" dirty="0" err="1" smtClean="0"/>
              <a:t>ستراتجيات</a:t>
            </a:r>
            <a:r>
              <a:rPr lang="ar-DZ" sz="4800" dirty="0" smtClean="0"/>
              <a:t> </a:t>
            </a:r>
            <a:r>
              <a:rPr lang="ar-SA" sz="4800" dirty="0" err="1" smtClean="0"/>
              <a:t>ال</a:t>
            </a:r>
            <a:r>
              <a:rPr lang="ar-DZ" sz="4800" dirty="0" smtClean="0"/>
              <a:t>مواجهة </a:t>
            </a:r>
            <a:r>
              <a:rPr lang="ar-SA" sz="4800" dirty="0" smtClean="0"/>
              <a:t>في الحد من </a:t>
            </a:r>
            <a:r>
              <a:rPr lang="ar-DZ" sz="4800" dirty="0" smtClean="0"/>
              <a:t>الضغوط النفسية لدى أستا</a:t>
            </a:r>
            <a:r>
              <a:rPr lang="ar-SA" sz="4800" dirty="0" smtClean="0"/>
              <a:t>ذ</a:t>
            </a:r>
            <a:r>
              <a:rPr lang="ar-DZ" sz="4800" dirty="0" smtClean="0"/>
              <a:t> التربية البدنية والرياضية</a:t>
            </a:r>
            <a:endParaRPr lang="fr-FR" sz="4800" dirty="0"/>
          </a:p>
        </p:txBody>
      </p:sp>
      <p:sp>
        <p:nvSpPr>
          <p:cNvPr id="2" name="Rectangle 73"/>
          <p:cNvSpPr>
            <a:spLocks noChangeArrowheads="1"/>
          </p:cNvSpPr>
          <p:nvPr/>
        </p:nvSpPr>
        <p:spPr bwMode="auto">
          <a:xfrm>
            <a:off x="1260380" y="26746236"/>
            <a:ext cx="23288788" cy="2616101"/>
          </a:xfrm>
          <a:prstGeom prst="rect">
            <a:avLst/>
          </a:prstGeom>
          <a:noFill/>
          <a:ln w="9525">
            <a:noFill/>
            <a:miter lim="800000"/>
            <a:headEnd/>
            <a:tailEnd/>
          </a:ln>
        </p:spPr>
        <p:txBody>
          <a:bodyPr wrap="square" anchor="ctr">
            <a:spAutoFit/>
          </a:bodyPr>
          <a:lstStyle/>
          <a:p>
            <a:pPr algn="justLow" rtl="1"/>
            <a:r>
              <a:rPr lang="ar-SA" sz="2400" dirty="0" smtClean="0"/>
              <a:t>أن إستراتيجيات التعامل مع الضغوط النفسية </a:t>
            </a:r>
            <a:r>
              <a:rPr lang="ar-SA" sz="2400" dirty="0" err="1" smtClean="0"/>
              <a:t>و</a:t>
            </a:r>
            <a:r>
              <a:rPr lang="ar-SA" sz="2400" dirty="0" smtClean="0"/>
              <a:t> المواجهة هو التخلص من الضغوط أو محاولة تخفيف التأثيرات السلبية الناتجة عنها. </a:t>
            </a:r>
            <a:endParaRPr lang="fr-FR" sz="2400" dirty="0" smtClean="0"/>
          </a:p>
          <a:p>
            <a:pPr algn="justLow" rtl="1"/>
            <a:r>
              <a:rPr lang="ar-SA" sz="2400" dirty="0" smtClean="0"/>
              <a:t>يتعرض الناس كلهم للضغوط بشكل أو بآخر ولكنهم لا يتعرضون جميعاً لمخاطرها بالدرجة نفسها، لأن تأثير الضغوط يختلف من فرد إلى آخر وإن التهديد ومستواه يختلفان أيضاً من فرد إلى آخر، لذا فإن استجابة الفرد إليها تختلف تبعاً لنمط الشخصية وتكوينه، ونوع البيئة والوسط الاجتماعي الذي يتحرك فيه، ويؤثر في تشكيل شخصيته ونموها وتحديد أسلوب التعامل مع الحدث أو الضغط، وكذلك الحيلة الدفاعية النفسية ومطالبة الشخصية في الرد لإحداث التوازن الداخلي. فأساليب التعامل أو الاستراتجيات تساعد الناس كثيراً على خفض القلق وخاصة عندما يواجهون الكثير من المشاكل والهموم .</a:t>
            </a:r>
            <a:endParaRPr lang="fr-FR" sz="2400" dirty="0" smtClean="0"/>
          </a:p>
          <a:p>
            <a:pPr algn="justLow" rtl="1"/>
            <a:r>
              <a:rPr lang="ar-SA" sz="4000" b="1" dirty="0" smtClean="0">
                <a:solidFill>
                  <a:srgbClr val="002060"/>
                </a:solidFill>
              </a:rPr>
              <a:t>...............................................................................................................................................................</a:t>
            </a:r>
            <a:endParaRPr lang="en-US" sz="3600" b="1" dirty="0">
              <a:solidFill>
                <a:srgbClr val="002060"/>
              </a:solidFill>
            </a:endParaRPr>
          </a:p>
          <a:p>
            <a:pPr algn="r" rtl="1"/>
            <a:endParaRPr lang="fr-FR" sz="2800" b="1" dirty="0"/>
          </a:p>
        </p:txBody>
      </p:sp>
      <p:sp>
        <p:nvSpPr>
          <p:cNvPr id="2061" name="Rectangle 74"/>
          <p:cNvSpPr>
            <a:spLocks noChangeArrowheads="1"/>
          </p:cNvSpPr>
          <p:nvPr/>
        </p:nvSpPr>
        <p:spPr bwMode="auto">
          <a:xfrm>
            <a:off x="10761634" y="30246698"/>
            <a:ext cx="18002375" cy="8525411"/>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b="1" dirty="0" smtClean="0">
                <a:solidFill>
                  <a:srgbClr val="C00000"/>
                </a:solidFill>
                <a:cs typeface="Times New Roman" pitchFamily="18" charset="0"/>
              </a:rPr>
              <a:t>باللغة العربية :</a:t>
            </a:r>
            <a:r>
              <a:rPr lang="ar-SA" sz="2800" dirty="0" smtClean="0">
                <a:solidFill>
                  <a:srgbClr val="00B050"/>
                </a:solidFill>
              </a:rPr>
              <a:t>...</a:t>
            </a:r>
            <a:r>
              <a:rPr lang="fr-FR" sz="2800" dirty="0" smtClean="0"/>
              <a:t> </a:t>
            </a:r>
          </a:p>
          <a:p>
            <a:pPr algn="r" rtl="1" eaLnBrk="0" hangingPunct="0">
              <a:tabLst>
                <a:tab pos="457200" algn="l"/>
              </a:tabLst>
            </a:pPr>
            <a:r>
              <a:rPr lang="fr-FR" sz="2800" dirty="0" smtClean="0"/>
              <a:t> </a:t>
            </a:r>
            <a:endParaRPr lang="en-US" sz="2800" dirty="0" smtClean="0"/>
          </a:p>
          <a:p>
            <a:pPr algn="r" rtl="1"/>
            <a:r>
              <a:rPr lang="ar-DZ" sz="2400" b="1" dirty="0" smtClean="0"/>
              <a:t>إبراهيم هشام </a:t>
            </a:r>
            <a:r>
              <a:rPr lang="ar-DZ" sz="2400" b="1" dirty="0" err="1" smtClean="0"/>
              <a:t>مايسة</a:t>
            </a:r>
            <a:r>
              <a:rPr lang="ar-DZ" sz="2400" b="1" dirty="0" smtClean="0"/>
              <a:t> أحمد </a:t>
            </a:r>
            <a:r>
              <a:rPr lang="ar-DZ" sz="2400" b="1" dirty="0" err="1" smtClean="0"/>
              <a:t>النيال</a:t>
            </a:r>
            <a:r>
              <a:rPr lang="ar-DZ" sz="2400" b="1" dirty="0" smtClean="0"/>
              <a:t> </a:t>
            </a:r>
            <a:r>
              <a:rPr lang="fr-FR" sz="2400" b="1" dirty="0" smtClean="0"/>
              <a:t>)</a:t>
            </a:r>
            <a:r>
              <a:rPr lang="ar-DZ" sz="2400" b="1" dirty="0" smtClean="0"/>
              <a:t>1993</a:t>
            </a:r>
            <a:r>
              <a:rPr lang="fr-FR" sz="2400" b="1" dirty="0" smtClean="0"/>
              <a:t>(</a:t>
            </a:r>
            <a:r>
              <a:rPr lang="ar-DZ" sz="2400" b="1" dirty="0" smtClean="0"/>
              <a:t>، أساليب مواجهة أحداث الحياة ، </a:t>
            </a:r>
            <a:r>
              <a:rPr lang="ar-DZ" sz="2400" b="1" dirty="0" err="1" smtClean="0"/>
              <a:t>دط</a:t>
            </a:r>
            <a:r>
              <a:rPr lang="ar-DZ" sz="2400" b="1" dirty="0" smtClean="0"/>
              <a:t>، جامعة عين هشام، مصر</a:t>
            </a:r>
            <a:r>
              <a:rPr lang="ar-SA" sz="2400" dirty="0" smtClean="0"/>
              <a:t>ـ </a:t>
            </a:r>
            <a:r>
              <a:rPr lang="ar-DZ" sz="2400" dirty="0" smtClean="0"/>
              <a:t>أحمد فهمي  سمية: مجالات الصحة النفسية في المدرسة، بحوث منشورة في </a:t>
            </a:r>
            <a:r>
              <a:rPr lang="ar-SA" sz="2400" dirty="0" smtClean="0"/>
              <a:t>أحمد عبد مطيع </a:t>
            </a:r>
            <a:r>
              <a:rPr lang="ar-SA" sz="2400" dirty="0" err="1" smtClean="0"/>
              <a:t>الشحاته</a:t>
            </a:r>
            <a:r>
              <a:rPr lang="ar-SA" sz="2400" dirty="0" smtClean="0"/>
              <a:t> </a:t>
            </a:r>
            <a:r>
              <a:rPr lang="fr-FR" sz="2400" dirty="0" smtClean="0"/>
              <a:t>)</a:t>
            </a:r>
            <a:r>
              <a:rPr lang="ar-SA" sz="2400" dirty="0" smtClean="0"/>
              <a:t>2010</a:t>
            </a:r>
            <a:r>
              <a:rPr lang="fr-FR" sz="2400" dirty="0" smtClean="0"/>
              <a:t>(</a:t>
            </a:r>
            <a:r>
              <a:rPr lang="ar-SA" sz="2400" dirty="0" smtClean="0"/>
              <a:t>، التكيف مع الضغوط النفسية ، ط1، دار الحامد للنشر والتوزيع ، عمان ، الأردن </a:t>
            </a:r>
            <a:r>
              <a:rPr lang="ar-DZ" sz="2400" dirty="0" smtClean="0"/>
              <a:t>ة1989.</a:t>
            </a:r>
            <a:endParaRPr lang="en-US" sz="2400" dirty="0" smtClean="0"/>
          </a:p>
          <a:p>
            <a:pPr algn="r" rtl="1"/>
            <a:r>
              <a:rPr lang="ar-MA" sz="2400" dirty="0" smtClean="0"/>
              <a:t>- جلال سعد علاوي محمد ، " علم النفس التربوي الرياضي " ، دار المعارف ، ط1 ، سنة 1986 .</a:t>
            </a:r>
            <a:r>
              <a:rPr lang="en-US" sz="2400" dirty="0" smtClean="0"/>
              <a:t> </a:t>
            </a:r>
            <a:r>
              <a:rPr lang="fr-FR" sz="2400" dirty="0" smtClean="0"/>
              <a:t> </a:t>
            </a:r>
            <a:endParaRPr lang="en-US" sz="2400" dirty="0" smtClean="0"/>
          </a:p>
          <a:p>
            <a:pPr algn="r" rtl="1"/>
            <a:r>
              <a:rPr lang="ar-SA" sz="2400" dirty="0" smtClean="0"/>
              <a:t>- حامد عبد السلام زهران ، " علم النفس الاجتماعي " ، ط 5 ، علم الكتب ، القاهرة 1985 .</a:t>
            </a:r>
            <a:r>
              <a:rPr lang="en-US" sz="2400" dirty="0" smtClean="0"/>
              <a:t> </a:t>
            </a:r>
            <a:r>
              <a:rPr lang="fr-FR" sz="2400" dirty="0" smtClean="0"/>
              <a:t> </a:t>
            </a:r>
            <a:endParaRPr lang="en-US" sz="2400" dirty="0" smtClean="0"/>
          </a:p>
          <a:p>
            <a:pPr algn="r" rtl="1">
              <a:buFontTx/>
              <a:buChar char="-"/>
            </a:pPr>
            <a:r>
              <a:rPr lang="ar-SA" sz="2400" dirty="0" smtClean="0"/>
              <a:t>بشير </a:t>
            </a:r>
            <a:r>
              <a:rPr lang="ar-SA" sz="2400" dirty="0" err="1" smtClean="0"/>
              <a:t>معمرية</a:t>
            </a:r>
            <a:r>
              <a:rPr lang="ar-SA" sz="2400" dirty="0" smtClean="0"/>
              <a:t> </a:t>
            </a:r>
            <a:r>
              <a:rPr lang="fr-FR" sz="2400" dirty="0" smtClean="0"/>
              <a:t>)</a:t>
            </a:r>
            <a:r>
              <a:rPr lang="ar-SA" sz="2400" dirty="0" smtClean="0"/>
              <a:t>2007</a:t>
            </a:r>
            <a:r>
              <a:rPr lang="fr-FR" sz="2400" dirty="0" smtClean="0"/>
              <a:t>(</a:t>
            </a:r>
            <a:r>
              <a:rPr lang="ar-SA" sz="2400" dirty="0" smtClean="0"/>
              <a:t>، القياس النفسي وتصميم أدواته، ط2 ، منشورات الحبر الجزائر.</a:t>
            </a:r>
            <a:endParaRPr lang="fr-FR" sz="2400" dirty="0" smtClean="0"/>
          </a:p>
          <a:p>
            <a:pPr algn="r" rtl="1">
              <a:buFontTx/>
              <a:buChar char="-"/>
            </a:pPr>
            <a:r>
              <a:rPr lang="ar-SA" sz="2400" dirty="0" smtClean="0"/>
              <a:t>- جمال </a:t>
            </a:r>
            <a:r>
              <a:rPr lang="ar-SA" sz="2400" dirty="0" err="1" smtClean="0"/>
              <a:t>أبودلو</a:t>
            </a:r>
            <a:r>
              <a:rPr lang="ar-SA" sz="2400" dirty="0" smtClean="0"/>
              <a:t> </a:t>
            </a:r>
            <a:r>
              <a:rPr lang="fr-FR" sz="2400" dirty="0" smtClean="0"/>
              <a:t>)</a:t>
            </a:r>
            <a:r>
              <a:rPr lang="ar-SA" sz="2400" dirty="0" smtClean="0"/>
              <a:t>2009</a:t>
            </a:r>
            <a:r>
              <a:rPr lang="fr-FR" sz="2400" dirty="0" smtClean="0"/>
              <a:t>(</a:t>
            </a:r>
            <a:r>
              <a:rPr lang="ar-SA" sz="2400" dirty="0" smtClean="0"/>
              <a:t>، الصحة النفسية ، ط1، دار أسامة للنشر والتوزيع ، الأردن ، عمان .</a:t>
            </a:r>
            <a:r>
              <a:rPr lang="fr-FR" sz="2400" dirty="0" smtClean="0"/>
              <a:t> </a:t>
            </a:r>
            <a:endParaRPr lang="en-US" sz="2400" dirty="0" smtClean="0"/>
          </a:p>
          <a:p>
            <a:pPr algn="r" rtl="1"/>
            <a:r>
              <a:rPr lang="ar-SA" sz="2400" dirty="0" smtClean="0"/>
              <a:t>- سمية طه جميل </a:t>
            </a:r>
            <a:r>
              <a:rPr lang="fr-FR" sz="2400" dirty="0" smtClean="0"/>
              <a:t>)</a:t>
            </a:r>
            <a:r>
              <a:rPr lang="ar-SA" sz="2400" dirty="0" smtClean="0"/>
              <a:t>1998</a:t>
            </a:r>
            <a:r>
              <a:rPr lang="fr-FR" sz="2400" dirty="0" smtClean="0"/>
              <a:t>(</a:t>
            </a:r>
            <a:r>
              <a:rPr lang="ar-SA" sz="2400" dirty="0" smtClean="0"/>
              <a:t> ، التخلف العقلي واستراتيجيات مواجهة الضغوط الأسرية ط1 ، بيروت.</a:t>
            </a:r>
            <a:endParaRPr lang="fr-FR" sz="2400" dirty="0" smtClean="0"/>
          </a:p>
          <a:p>
            <a:pPr algn="r" rtl="1"/>
            <a:r>
              <a:rPr lang="ar-SA" sz="2400" dirty="0" smtClean="0"/>
              <a:t>سميرة </a:t>
            </a:r>
            <a:r>
              <a:rPr lang="ar-SA" sz="2400" dirty="0" err="1" smtClean="0"/>
              <a:t>شيحاني</a:t>
            </a:r>
            <a:r>
              <a:rPr lang="ar-SA" sz="2400" dirty="0" smtClean="0"/>
              <a:t> </a:t>
            </a:r>
            <a:r>
              <a:rPr lang="fr-FR" sz="2400" dirty="0" smtClean="0"/>
              <a:t>)</a:t>
            </a:r>
            <a:r>
              <a:rPr lang="ar-SA" sz="2400" dirty="0" smtClean="0"/>
              <a:t>2003</a:t>
            </a:r>
            <a:r>
              <a:rPr lang="fr-FR" sz="2400" dirty="0" smtClean="0"/>
              <a:t>(</a:t>
            </a:r>
            <a:r>
              <a:rPr lang="ar-SA" sz="2400" dirty="0" smtClean="0"/>
              <a:t> ، الضغط النفسي ،ط3، دار الفكر العربي ، بيروت.</a:t>
            </a:r>
            <a:endParaRPr lang="fr-FR" sz="2400" dirty="0" smtClean="0"/>
          </a:p>
          <a:p>
            <a:pPr algn="r" rtl="1"/>
            <a:r>
              <a:rPr lang="ar-SA" sz="2400" dirty="0" smtClean="0"/>
              <a:t>علي إسماعيل علي</a:t>
            </a:r>
            <a:r>
              <a:rPr lang="fr-FR" sz="2400" dirty="0" smtClean="0"/>
              <a:t>) </a:t>
            </a:r>
            <a:r>
              <a:rPr lang="ar-SA" sz="2400" dirty="0" smtClean="0"/>
              <a:t>1999</a:t>
            </a:r>
            <a:r>
              <a:rPr lang="fr-FR" sz="2400" dirty="0" smtClean="0"/>
              <a:t>(</a:t>
            </a:r>
            <a:r>
              <a:rPr lang="ar-SA" sz="2400" dirty="0" smtClean="0"/>
              <a:t> ، استراتيجيات الخدمة الاجتماعية المدرسية ، التدخل في مواقف الضغوط والأزمات ، بط ، دار المعرفة الجامعية ، القاهرة.</a:t>
            </a:r>
            <a:endParaRPr lang="fr-FR" sz="2400" dirty="0" smtClean="0"/>
          </a:p>
          <a:p>
            <a:pPr algn="r" rtl="1"/>
            <a:r>
              <a:rPr lang="ar-SA" sz="2400" dirty="0" smtClean="0"/>
              <a:t>فؤاد </a:t>
            </a:r>
            <a:r>
              <a:rPr lang="ar-SA" sz="2400" dirty="0" err="1" smtClean="0"/>
              <a:t>الباهي</a:t>
            </a:r>
            <a:r>
              <a:rPr lang="ar-SA" sz="2400" dirty="0" smtClean="0"/>
              <a:t> السيد، </a:t>
            </a:r>
            <a:r>
              <a:rPr lang="fr-FR" sz="2400" dirty="0" smtClean="0"/>
              <a:t>)</a:t>
            </a:r>
            <a:r>
              <a:rPr lang="ar-SA" sz="2400" dirty="0" smtClean="0"/>
              <a:t>1978</a:t>
            </a:r>
            <a:r>
              <a:rPr lang="fr-FR" sz="2400" dirty="0" smtClean="0"/>
              <a:t>(</a:t>
            </a:r>
            <a:r>
              <a:rPr lang="ar-SA" sz="2400" dirty="0" smtClean="0"/>
              <a:t>، دراسات وبحوث علم النفس ، </a:t>
            </a:r>
            <a:r>
              <a:rPr lang="ar-SA" sz="2400" dirty="0" err="1" smtClean="0"/>
              <a:t>دط</a:t>
            </a:r>
            <a:r>
              <a:rPr lang="ar-SA" sz="2400" dirty="0" smtClean="0"/>
              <a:t> دار الفكر العربي القاهرة.</a:t>
            </a:r>
            <a:endParaRPr lang="fr-FR" sz="2400" dirty="0" smtClean="0"/>
          </a:p>
          <a:p>
            <a:pPr algn="r" rtl="1"/>
            <a:r>
              <a:rPr lang="ar-SA" sz="2400" dirty="0" smtClean="0"/>
              <a:t>فاروق السيد عثمان </a:t>
            </a:r>
            <a:r>
              <a:rPr lang="fr-FR" sz="2400" dirty="0" smtClean="0"/>
              <a:t>)</a:t>
            </a:r>
            <a:r>
              <a:rPr lang="ar-SA" sz="2400" dirty="0" smtClean="0"/>
              <a:t>2001</a:t>
            </a:r>
            <a:r>
              <a:rPr lang="fr-FR" sz="2400" dirty="0" smtClean="0"/>
              <a:t>(</a:t>
            </a:r>
            <a:r>
              <a:rPr lang="ar-SA" sz="2400" dirty="0" smtClean="0"/>
              <a:t>، القلق </a:t>
            </a:r>
            <a:r>
              <a:rPr lang="ar-SA" sz="2400" dirty="0" err="1" smtClean="0"/>
              <a:t>وادارة</a:t>
            </a:r>
            <a:r>
              <a:rPr lang="ar-SA" sz="2400" dirty="0" smtClean="0"/>
              <a:t> الضغوط النفسية ،ط1،دار الفكر العربي ، القاهرة.</a:t>
            </a:r>
            <a:endParaRPr lang="fr-FR" sz="2400" dirty="0" smtClean="0"/>
          </a:p>
          <a:p>
            <a:pPr algn="r" rtl="1"/>
            <a:r>
              <a:rPr lang="ar-SA" sz="2400" dirty="0" smtClean="0"/>
              <a:t>هارون توفيق الرشيدي </a:t>
            </a:r>
            <a:r>
              <a:rPr lang="fr-FR" sz="2400" dirty="0" smtClean="0"/>
              <a:t>)</a:t>
            </a:r>
            <a:r>
              <a:rPr lang="ar-SA" sz="2400" dirty="0" smtClean="0"/>
              <a:t>1999</a:t>
            </a:r>
            <a:r>
              <a:rPr lang="fr-FR" sz="2400" dirty="0" smtClean="0"/>
              <a:t>(</a:t>
            </a:r>
            <a:r>
              <a:rPr lang="ar-SA" sz="2400" dirty="0" smtClean="0"/>
              <a:t>، الضغوط النفسية ، </a:t>
            </a:r>
            <a:r>
              <a:rPr lang="ar-SA" sz="2400" dirty="0" err="1" smtClean="0"/>
              <a:t>ب</a:t>
            </a:r>
            <a:r>
              <a:rPr lang="ar-SA" sz="2400" dirty="0" smtClean="0"/>
              <a:t> ط، المكتبة </a:t>
            </a:r>
            <a:r>
              <a:rPr lang="ar-SA" sz="2400" dirty="0" err="1" smtClean="0"/>
              <a:t>الأنجلو</a:t>
            </a:r>
            <a:r>
              <a:rPr lang="ar-SA" sz="2400" dirty="0" smtClean="0"/>
              <a:t> مصرية ، القاهرة.</a:t>
            </a:r>
            <a:endParaRPr lang="fr-FR" sz="2400" dirty="0" smtClean="0"/>
          </a:p>
          <a:p>
            <a:pPr algn="r" rtl="1"/>
            <a:r>
              <a:rPr lang="ar-SA" sz="2400" dirty="0" smtClean="0"/>
              <a:t>حسن شحاتة </a:t>
            </a:r>
            <a:r>
              <a:rPr lang="ar-SA" sz="2400" dirty="0" err="1" smtClean="0"/>
              <a:t>سدفان</a:t>
            </a:r>
            <a:r>
              <a:rPr lang="ar-SA" sz="2400" dirty="0" smtClean="0"/>
              <a:t> . أسمى علم الاجتماع .دار النهضة العربية . القاهرة 1956. </a:t>
            </a:r>
            <a:endParaRPr lang="fr-FR" sz="2400" dirty="0" smtClean="0"/>
          </a:p>
          <a:p>
            <a:pPr algn="r" rtl="1">
              <a:buFontTx/>
              <a:buChar char="-"/>
            </a:pPr>
            <a:r>
              <a:rPr lang="ar-MA" sz="2400" dirty="0" smtClean="0"/>
              <a:t>عبد الرحمان عيسوي ، " معالم علم النفس " ، داو النهضة العربية ، ط1 ،سنة 1984 .</a:t>
            </a:r>
            <a:endParaRPr lang="en-US" sz="2400" dirty="0" smtClean="0"/>
          </a:p>
          <a:p>
            <a:pPr algn="r" rtl="1">
              <a:buFontTx/>
              <a:buChar char="-"/>
            </a:pPr>
            <a:r>
              <a:rPr lang="ar-DZ" sz="2400" dirty="0" smtClean="0"/>
              <a:t>( يوسف عبد الفتاح ، الإدارة </a:t>
            </a:r>
            <a:r>
              <a:rPr lang="ar-DZ" sz="2400" dirty="0" err="1" smtClean="0"/>
              <a:t>و</a:t>
            </a:r>
            <a:r>
              <a:rPr lang="ar-DZ" sz="2400" dirty="0" smtClean="0"/>
              <a:t> التنظيم في التربية الرياضية ، بغداد ، ط2، 1986 .</a:t>
            </a:r>
            <a:r>
              <a:rPr lang="en-US" sz="2400" dirty="0" smtClean="0"/>
              <a:t> </a:t>
            </a:r>
            <a:r>
              <a:rPr lang="fr-FR" sz="2400" dirty="0" smtClean="0"/>
              <a:t> </a:t>
            </a:r>
            <a:endParaRPr lang="en-US" sz="2400" dirty="0" smtClean="0"/>
          </a:p>
          <a:p>
            <a:pPr algn="r" rtl="1">
              <a:buFontTx/>
              <a:buChar char="-"/>
            </a:pPr>
            <a:r>
              <a:rPr lang="ar-DZ" sz="2400" dirty="0" smtClean="0"/>
              <a:t>- </a:t>
            </a:r>
            <a:r>
              <a:rPr lang="ar-SA" sz="2400" dirty="0" smtClean="0"/>
              <a:t>حمدي علي </a:t>
            </a:r>
            <a:r>
              <a:rPr lang="ar-SA" sz="2400" dirty="0" err="1" smtClean="0"/>
              <a:t>الفرماي</a:t>
            </a:r>
            <a:r>
              <a:rPr lang="ar-SA" sz="2400" dirty="0" smtClean="0"/>
              <a:t> ، رضا عبد الله ، </a:t>
            </a:r>
            <a:r>
              <a:rPr lang="fr-FR" sz="2400" dirty="0" smtClean="0"/>
              <a:t>)</a:t>
            </a:r>
            <a:r>
              <a:rPr lang="ar-SA" sz="2400" dirty="0" smtClean="0"/>
              <a:t>2009</a:t>
            </a:r>
            <a:r>
              <a:rPr lang="fr-FR" sz="2400" dirty="0" smtClean="0"/>
              <a:t>(</a:t>
            </a:r>
            <a:r>
              <a:rPr lang="ar-SA" sz="2400" dirty="0" smtClean="0"/>
              <a:t> ، الضغوط النفسية في مجال العمل والحياة ، ط1، دار الصفاء للنشر والتوزيع ، عمان.</a:t>
            </a:r>
          </a:p>
          <a:p>
            <a:pPr algn="r" rtl="1">
              <a:buFontTx/>
              <a:buChar char="-"/>
            </a:pPr>
            <a:r>
              <a:rPr lang="ar-SA" sz="2400" dirty="0" smtClean="0"/>
              <a:t> عبد العزيز عبد المجيد .سيكولوجية مواجهة الضغوط في المجال الرياضي . المركز العربي للنشر . القاهرة . 2005</a:t>
            </a:r>
          </a:p>
          <a:p>
            <a:pPr algn="r" rtl="1">
              <a:buFontTx/>
              <a:buChar char="-"/>
            </a:pPr>
            <a:r>
              <a:rPr lang="ar-SA" sz="2400" dirty="0" smtClean="0"/>
              <a:t>- </a:t>
            </a:r>
            <a:r>
              <a:rPr lang="ar-SA" sz="2400" dirty="0" err="1" smtClean="0"/>
              <a:t>د</a:t>
            </a:r>
            <a:r>
              <a:rPr lang="ar-SA" sz="2400" dirty="0" smtClean="0"/>
              <a:t>. درويش إسهامات </a:t>
            </a:r>
            <a:r>
              <a:rPr lang="ar-SA" sz="2400" dirty="0" err="1" smtClean="0"/>
              <a:t>غلم</a:t>
            </a:r>
            <a:r>
              <a:rPr lang="ar-SA" sz="2400" dirty="0" smtClean="0"/>
              <a:t> النفس الرياضي في </a:t>
            </a:r>
            <a:r>
              <a:rPr lang="ar-SA" sz="2400" dirty="0" err="1" smtClean="0"/>
              <a:t>الانشطة</a:t>
            </a:r>
            <a:r>
              <a:rPr lang="ar-SA" sz="2400" dirty="0" smtClean="0"/>
              <a:t> الرياضية ط1 الناشر دار الوفاء لدنيا الطباعة والنشر 2007</a:t>
            </a:r>
          </a:p>
          <a:p>
            <a:pPr algn="r" rtl="1">
              <a:buFontTx/>
              <a:buChar char="-"/>
            </a:pPr>
            <a:endParaRPr lang="fr-FR" sz="2400" dirty="0" smtClean="0"/>
          </a:p>
          <a:p>
            <a:pPr algn="r" rtl="1">
              <a:buFontTx/>
              <a:buChar char="-"/>
              <a:tabLst>
                <a:tab pos="457200" algn="l"/>
              </a:tabLst>
            </a:pPr>
            <a:endParaRPr lang="en-US" sz="2400" dirty="0"/>
          </a:p>
        </p:txBody>
      </p:sp>
      <p:sp>
        <p:nvSpPr>
          <p:cNvPr id="2062" name="Rectangle 69"/>
          <p:cNvSpPr>
            <a:spLocks noChangeArrowheads="1"/>
          </p:cNvSpPr>
          <p:nvPr/>
        </p:nvSpPr>
        <p:spPr bwMode="auto">
          <a:xfrm>
            <a:off x="7689850" y="111125"/>
            <a:ext cx="12573000" cy="4786313"/>
          </a:xfrm>
          <a:prstGeom prst="rect">
            <a:avLst/>
          </a:prstGeom>
          <a:noFill/>
          <a:ln w="9525">
            <a:solidFill>
              <a:schemeClr val="bg1"/>
            </a:solidFill>
            <a:miter lim="800000"/>
            <a:headEnd/>
            <a:tailEnd/>
          </a:ln>
        </p:spPr>
        <p:txBody>
          <a:bodyPr anchor="ctr">
            <a:spAutoFit/>
          </a:bodyPr>
          <a:lstStyle/>
          <a:p>
            <a:pPr algn="ctr" rtl="1">
              <a:spcAft>
                <a:spcPts val="1000"/>
              </a:spcAft>
            </a:pPr>
            <a:r>
              <a:rPr lang="ar-DZ" sz="7000" b="1" dirty="0">
                <a:latin typeface="Arabic Typesetting" pitchFamily="66" charset="-78"/>
                <a:cs typeface="Arabic Typesetting" pitchFamily="66" charset="-78"/>
              </a:rPr>
              <a:t>وزارة التعليم العالي و البحث العلمي</a:t>
            </a:r>
          </a:p>
          <a:p>
            <a:pPr algn="ctr" rtl="1">
              <a:spcAft>
                <a:spcPts val="1000"/>
              </a:spcAft>
            </a:pPr>
            <a:r>
              <a:rPr lang="ar-DZ" sz="7000" b="1" dirty="0">
                <a:latin typeface="Arabic Typesetting" pitchFamily="66" charset="-78"/>
                <a:cs typeface="Arabic Typesetting" pitchFamily="66" charset="-78"/>
              </a:rPr>
              <a:t>جامعة </a:t>
            </a:r>
            <a:r>
              <a:rPr lang="ar-SA" sz="7000" b="1" dirty="0">
                <a:latin typeface="Arabic Typesetting" pitchFamily="66" charset="-78"/>
                <a:cs typeface="Arabic Typesetting" pitchFamily="66" charset="-78"/>
              </a:rPr>
              <a:t>قاصدي </a:t>
            </a:r>
            <a:r>
              <a:rPr lang="ar-SA" sz="7000" b="1" dirty="0" err="1">
                <a:latin typeface="Arabic Typesetting" pitchFamily="66" charset="-78"/>
                <a:cs typeface="Arabic Typesetting" pitchFamily="66" charset="-78"/>
              </a:rPr>
              <a:t>مرباح</a:t>
            </a:r>
            <a:r>
              <a:rPr lang="ar-SA" sz="7000" b="1" dirty="0">
                <a:latin typeface="Arabic Typesetting" pitchFamily="66" charset="-78"/>
                <a:cs typeface="Arabic Typesetting" pitchFamily="66" charset="-78"/>
              </a:rPr>
              <a:t> -</a:t>
            </a:r>
            <a:r>
              <a:rPr lang="ar-SA" sz="7000" b="1" dirty="0" err="1">
                <a:latin typeface="Arabic Typesetting" pitchFamily="66" charset="-78"/>
                <a:cs typeface="Arabic Typesetting" pitchFamily="66" charset="-78"/>
              </a:rPr>
              <a:t>ورقلة</a:t>
            </a:r>
            <a:endParaRPr lang="fr-FR" sz="7000" b="1" dirty="0">
              <a:latin typeface="Arabic Typesetting" pitchFamily="66" charset="-78"/>
              <a:cs typeface="Arabic Typesetting" pitchFamily="66" charset="-78"/>
            </a:endParaRPr>
          </a:p>
          <a:p>
            <a:pPr algn="ctr" rtl="1">
              <a:spcAft>
                <a:spcPts val="1000"/>
              </a:spcAft>
            </a:pPr>
            <a:r>
              <a:rPr lang="ar-DZ" sz="7000" b="1" dirty="0">
                <a:latin typeface="Arabic Typesetting" pitchFamily="66" charset="-78"/>
                <a:cs typeface="Arabic Typesetting" pitchFamily="66" charset="-78"/>
              </a:rPr>
              <a:t>معهد علوم وتقنيات النشاطات البدنية و الرياضية</a:t>
            </a:r>
            <a:endParaRPr lang="fr-FR" sz="7000" b="1" dirty="0">
              <a:latin typeface="Arabic Typesetting" pitchFamily="66" charset="-78"/>
              <a:cs typeface="Arabic Typesetting" pitchFamily="66" charset="-78"/>
            </a:endParaRPr>
          </a:p>
          <a:p>
            <a:pPr algn="ctr" rtl="1">
              <a:spcAft>
                <a:spcPts val="1000"/>
              </a:spcAft>
            </a:pPr>
            <a:endParaRPr lang="fr-FR" sz="7000" b="1" dirty="0">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190790" y="11172752"/>
            <a:ext cx="13430344" cy="19728478"/>
          </a:xfrm>
          <a:prstGeom prst="rect">
            <a:avLst/>
          </a:prstGeom>
          <a:noFill/>
          <a:ln w="9525">
            <a:noFill/>
            <a:miter lim="800000"/>
            <a:headEnd/>
            <a:tailEnd/>
          </a:ln>
        </p:spPr>
        <p:txBody>
          <a:bodyPr wrap="square">
            <a:spAutoFit/>
          </a:bodyPr>
          <a:lstStyle/>
          <a:p>
            <a:pPr algn="justLow" rtl="1"/>
            <a:r>
              <a:rPr lang="ar-DZ" sz="2400" dirty="0" smtClean="0"/>
              <a:t>              </a:t>
            </a:r>
            <a:r>
              <a:rPr lang="ar-SA" sz="2400" dirty="0" smtClean="0"/>
              <a:t>تعكس العديد من المصطلحات في مجال علم النفس طبيعة الحياة التي </a:t>
            </a:r>
            <a:r>
              <a:rPr lang="ar-SA" sz="2400" dirty="0" err="1" smtClean="0"/>
              <a:t>يحياها</a:t>
            </a:r>
            <a:r>
              <a:rPr lang="ar-SA" sz="2400" dirty="0" smtClean="0"/>
              <a:t> الإنسان في عالم اليوم، وما يعانيه من مشكلات نفسية حتى أصبح كل من:القلق، ، والاحتراق النفسي، والضغوط النفسية وغيرها...تمثل ظواهر نفسية تتطلب مزيدًا من جهد الباحثين وتفكيرهم؛ بهدف الكشف عن طبيعة كل منها، وتحديد مسبباتها، وكيفية تفادي آثارها السلبية ووضع استراتجيات خاصة لها، فنتيجة لظروف الحياة الصعبة التي يمر </a:t>
            </a:r>
            <a:r>
              <a:rPr lang="ar-SA" sz="2400" dirty="0" err="1" smtClean="0"/>
              <a:t>بها</a:t>
            </a:r>
            <a:r>
              <a:rPr lang="ar-SA" sz="2400" dirty="0" smtClean="0"/>
              <a:t> الأفراد، وما يرتبط </a:t>
            </a:r>
            <a:r>
              <a:rPr lang="ar-SA" sz="2400" dirty="0" err="1" smtClean="0"/>
              <a:t>بها</a:t>
            </a:r>
            <a:r>
              <a:rPr lang="ar-SA" sz="2400" dirty="0" smtClean="0"/>
              <a:t> من عقبات قد تعوق مجرى حياتهم، ومشكلات تواجههم، ومواقف ضاغطة تعترضهم؛ أصبح الأفراد في حالة من عدم </a:t>
            </a:r>
            <a:r>
              <a:rPr lang="ar-SA" sz="2400" dirty="0" err="1" smtClean="0"/>
              <a:t>الإستقرار</a:t>
            </a:r>
            <a:r>
              <a:rPr lang="ar-SA" sz="2400" dirty="0" smtClean="0"/>
              <a:t> النفسي؛ نتيجة لتراكم مثل هذه المشكلات وتعقدها،ويزداد الأمر سوءًا إذا لم يكن الفرد مهيئًا لمثل هذه الظروف، بحيث لا يمتلك الطرق والأساليب المجدية التي تمكنه من التعامل الفعّال مع هذه المواقف، أو انه يجهل طبيعة هذه المشكلات التي تؤرقه، وعندها قد يعجز عن مواجهة المشكلات التي تعوق تحقيق بعض أهدافه؛ فيصبح عرضة للتأثيرات السلبية للمواقف الضاغطة، هذا بالإضافة إلى أن بعض الأفراد لديهم سمات شخصية تجعلهم أكثر عرضة للضغوط، وأكثر تأثرًا </a:t>
            </a:r>
            <a:r>
              <a:rPr lang="ar-SA" sz="2400" dirty="0" err="1" smtClean="0"/>
              <a:t>بها</a:t>
            </a:r>
            <a:r>
              <a:rPr lang="ar-SA" sz="2400" dirty="0" smtClean="0"/>
              <a:t>؛ على العكس من غيرهم، الذين لا يبالون بما قد تعترضهم من مواقف ضاغطة. وإذا كان المجتمع المدرسي صورة مصغرة من المجتمع الإنساني؛ فإن المعلم </a:t>
            </a:r>
            <a:r>
              <a:rPr lang="ar-SA" sz="2400" dirty="0" err="1" smtClean="0"/>
              <a:t>أوالأستاذ</a:t>
            </a:r>
            <a:r>
              <a:rPr lang="ar-SA" sz="2400" dirty="0" smtClean="0"/>
              <a:t>– إضافة إلى المشكلات </a:t>
            </a:r>
            <a:r>
              <a:rPr lang="ar-SA" sz="2400" dirty="0" err="1" smtClean="0"/>
              <a:t>الإجتماعية</a:t>
            </a:r>
            <a:r>
              <a:rPr lang="ar-SA" sz="2400" dirty="0" smtClean="0"/>
              <a:t> والنفسية التي يعاني منها الأفراد بصفة عامة- لديهم مشكلاتهم الخاصة بطبيعة عملهم؛ حيث وصفت مهنة التدريس بأنها من أكثر المهن الخدمية معاناة من الضغوط، والتي في حالة </a:t>
            </a:r>
            <a:r>
              <a:rPr lang="ar-SA" sz="2400" dirty="0" err="1" smtClean="0"/>
              <a:t>إستمرارها</a:t>
            </a:r>
            <a:r>
              <a:rPr lang="ar-SA" sz="2400" dirty="0" smtClean="0"/>
              <a:t>، وبمساعدة بعض العوامل الأخرى، قد تؤدي إلى حدوث ما يعرف بالاحتراق النفسي؛</a:t>
            </a:r>
            <a:r>
              <a:rPr lang="ar-SA" sz="2400" dirty="0" err="1" smtClean="0"/>
              <a:t>كإستحابة</a:t>
            </a:r>
            <a:r>
              <a:rPr lang="ar-SA" sz="2400" dirty="0" smtClean="0"/>
              <a:t> سالبة لضغوط المهنة ،وللظروف الصعبة المحيطة </a:t>
            </a:r>
            <a:r>
              <a:rPr lang="ar-SA" sz="2400" dirty="0" err="1" smtClean="0"/>
              <a:t>بها</a:t>
            </a:r>
            <a:r>
              <a:rPr lang="ar-SA" sz="2400" dirty="0" smtClean="0"/>
              <a:t>. </a:t>
            </a:r>
          </a:p>
          <a:p>
            <a:pPr algn="justLow" rtl="1"/>
            <a:r>
              <a:rPr lang="ar-SA" sz="2400" dirty="0" smtClean="0"/>
              <a:t>وبالتالي؛ فالضغط النفسي قد يعاني منه بعض الأساتذة؛ بينما لا يعاني منه البعض الآخر، ليس </a:t>
            </a:r>
            <a:r>
              <a:rPr lang="ar-SA" sz="2400" dirty="0" err="1" smtClean="0"/>
              <a:t>لإنتهاء</a:t>
            </a:r>
            <a:r>
              <a:rPr lang="ar-SA" sz="2400" dirty="0" smtClean="0"/>
              <a:t> المشكلات والعقبات التي يمر </a:t>
            </a:r>
            <a:r>
              <a:rPr lang="ar-SA" sz="2400" dirty="0" err="1" smtClean="0"/>
              <a:t>بها</a:t>
            </a:r>
            <a:r>
              <a:rPr lang="ar-SA" sz="2400" dirty="0" smtClean="0"/>
              <a:t> لأنها لا تنتهي؛ولكن لما يمكن أن يتسم </a:t>
            </a:r>
            <a:r>
              <a:rPr lang="ar-SA" sz="2400" dirty="0" err="1" smtClean="0"/>
              <a:t>به</a:t>
            </a:r>
            <a:r>
              <a:rPr lang="ar-SA" sz="2400" dirty="0" smtClean="0"/>
              <a:t> هذا البعض من سمات وخصائص نفسية تقيه أو تجنبه المعاناة من الضغوط النفسية،أو بمساندة مرؤوسيه وزملائه، أو بطبيعته الشخصية في التعامل مع العقبات والمواقف التي تواجهه، ففي هذه الحالة قد يتفادى الإصابة من الضغوط؛ </a:t>
            </a:r>
            <a:r>
              <a:rPr lang="ar-SA" sz="2400" dirty="0" err="1" smtClean="0"/>
              <a:t>وأدااندرت</a:t>
            </a:r>
            <a:r>
              <a:rPr lang="ar-SA" sz="2400" dirty="0" smtClean="0"/>
              <a:t> خبرته، وتخلى عنه مرؤوسيه، ولم يمتلك السمات والخصائص النفسية الإيجابية في التعامل مع المواقف الضاغطة؛ فإنه قد يعاني من الضغط النفسي،ويصبح عرضًا ملازمًا له.ويعد الضغط النفسي من الظواهر النفسية التي نالت </a:t>
            </a:r>
            <a:r>
              <a:rPr lang="ar-SA" sz="2400" dirty="0" err="1" smtClean="0"/>
              <a:t>إهتمام</a:t>
            </a:r>
            <a:r>
              <a:rPr lang="ar-SA" sz="2400" dirty="0" smtClean="0"/>
              <a:t> الباحثين، وتركزت </a:t>
            </a:r>
            <a:r>
              <a:rPr lang="ar-SA" sz="2400" dirty="0" err="1" smtClean="0"/>
              <a:t>إهتماماتهم</a:t>
            </a:r>
            <a:r>
              <a:rPr lang="ar-SA" sz="2400" dirty="0" smtClean="0"/>
              <a:t> بكثرة على مهنة التدريس؛وذلك لأهمية الدور الذي يمثله المعلم  أو الإستاد في المدرسة وفي المجتمع بأكمله، وقد تناولها الباحثون بالدراسة رصدًا لأسبابها، وتحديدًا لأعراضها، ووصفًا لتأثيرها السلبية، إلى جانب نقص مساندة المرؤوسين والزملاء، وزيادة حجم العمل عن الحد المعقول، </a:t>
            </a:r>
            <a:r>
              <a:rPr lang="ar-SA" sz="2400" dirty="0" err="1" smtClean="0"/>
              <a:t>وإنخفاض</a:t>
            </a:r>
            <a:r>
              <a:rPr lang="ar-SA" sz="2400" dirty="0" smtClean="0"/>
              <a:t> الدعم المادي والمعنوي للأساتذة؛ وتبعًا لذلك يؤدي إصابة الأستاذ بالضغط النفسي إلى: الغياب المتكرر، والسلبية في التعامل مع المحيطين، والإحساس بالملل، والإحباط، والتعب ، والإرهاق لأقل مجهود والرغبة في ترك المهنة. ويمكن القول: إن لظاهرة الضغط النفسي تأثيراتها المتعددة على أفراد المجتمع المدرسي _ بصفة عامة_ </a:t>
            </a:r>
            <a:r>
              <a:rPr lang="ar-SA" sz="2400" dirty="0" err="1" smtClean="0"/>
              <a:t>وللاستاد</a:t>
            </a:r>
            <a:r>
              <a:rPr lang="ar-SA" sz="2400" dirty="0" smtClean="0"/>
              <a:t> بصفة خاصة_، وبالتالي؛ فإن دراسة هذه الظاهرة قد يساهم في تحسين الأوضاع النفسية للأستاذ،وزيادة توافقه مع المحيطين </a:t>
            </a:r>
            <a:r>
              <a:rPr lang="ar-SA" sz="2400" dirty="0" err="1" smtClean="0"/>
              <a:t>به</a:t>
            </a:r>
            <a:r>
              <a:rPr lang="ar-SA" sz="2400" dirty="0" smtClean="0"/>
              <a:t> خاصة،وأنه يمثل عضوًا فعّالا ومؤثرًا في  العملية التعليمية، وبالتالي، فإن تحسين الأوضاع بالمجتمع المدرسي ينعكس بدوره على المجتمع بأكمله. </a:t>
            </a:r>
            <a:r>
              <a:rPr lang="ar-DZ" sz="2400" dirty="0" smtClean="0"/>
              <a:t>ومن خلال هذه الدراسة نحاول إبراز مدى دور استراتجيات مواجهة الضغوط النفسية لدى أستاذ التربية البدنية والرياضية</a:t>
            </a:r>
            <a:r>
              <a:rPr lang="ar-SA" sz="2400" dirty="0" smtClean="0"/>
              <a:t>....</a:t>
            </a:r>
            <a:endParaRPr lang="fr-FR" sz="2400" dirty="0" smtClean="0"/>
          </a:p>
          <a:p>
            <a:pPr lvl="0" algn="r" rtl="1"/>
            <a:r>
              <a:rPr lang="ar-DZ" sz="2400" b="1" dirty="0" smtClean="0"/>
              <a:t>مخطط   الدراسة </a:t>
            </a:r>
            <a:endParaRPr lang="en-US" sz="2400" dirty="0" smtClean="0"/>
          </a:p>
          <a:p>
            <a:pPr algn="r" rtl="1"/>
            <a:r>
              <a:rPr lang="ar-DZ" sz="2400" dirty="0" smtClean="0"/>
              <a:t>مقدمة </a:t>
            </a:r>
            <a:endParaRPr lang="en-US" sz="2400" dirty="0" smtClean="0"/>
          </a:p>
          <a:p>
            <a:pPr algn="r" rtl="1"/>
            <a:r>
              <a:rPr lang="ar-DZ" sz="2400" dirty="0" smtClean="0"/>
              <a:t>الباب الأول: الجانــــــب النظــــــري </a:t>
            </a:r>
            <a:endParaRPr lang="en-US" sz="2400" dirty="0" smtClean="0"/>
          </a:p>
          <a:p>
            <a:pPr algn="r" rtl="1"/>
            <a:r>
              <a:rPr lang="ar-DZ" sz="2400" dirty="0" smtClean="0"/>
              <a:t>الفصل الأول : مدخل عام لدراســـــة</a:t>
            </a:r>
            <a:endParaRPr lang="en-US" sz="2400" dirty="0" smtClean="0"/>
          </a:p>
          <a:p>
            <a:pPr algn="r" rtl="1"/>
            <a:r>
              <a:rPr lang="ar-DZ" sz="2400" dirty="0" smtClean="0"/>
              <a:t>الإشكالية </a:t>
            </a:r>
            <a:endParaRPr lang="en-US" sz="2400" dirty="0" smtClean="0"/>
          </a:p>
          <a:p>
            <a:pPr algn="r" rtl="1"/>
            <a:r>
              <a:rPr lang="ar-DZ" sz="2400" dirty="0" smtClean="0"/>
              <a:t>الفرضيات ( العامة ، الجزئية ) </a:t>
            </a:r>
            <a:endParaRPr lang="en-US" sz="2400" dirty="0" smtClean="0"/>
          </a:p>
          <a:p>
            <a:pPr algn="r" rtl="1"/>
            <a:r>
              <a:rPr lang="ar-DZ" sz="2400" dirty="0" smtClean="0"/>
              <a:t>أهمية الدراسة </a:t>
            </a:r>
            <a:endParaRPr lang="en-US" sz="2400" dirty="0" smtClean="0"/>
          </a:p>
          <a:p>
            <a:pPr algn="r" rtl="1"/>
            <a:r>
              <a:rPr lang="ar-DZ" sz="2400" dirty="0" smtClean="0"/>
              <a:t>تحديد المصطلحات  والمفاهيم ( 1- إستراتجيات المواجهة -2- </a:t>
            </a:r>
            <a:r>
              <a:rPr lang="ar-SA" sz="2400" dirty="0" smtClean="0"/>
              <a:t>الضغوط</a:t>
            </a:r>
            <a:r>
              <a:rPr lang="ar-DZ" sz="2400" dirty="0" smtClean="0"/>
              <a:t> النفسية)</a:t>
            </a:r>
            <a:endParaRPr lang="en-US" sz="2400" dirty="0" smtClean="0"/>
          </a:p>
          <a:p>
            <a:pPr algn="r" rtl="1"/>
            <a:r>
              <a:rPr lang="ar-DZ" sz="2400" dirty="0" smtClean="0"/>
              <a:t> الفصل الثاني : الدراسات السابقة </a:t>
            </a:r>
            <a:endParaRPr lang="en-US" sz="2400" dirty="0" smtClean="0"/>
          </a:p>
          <a:p>
            <a:pPr lvl="0" algn="r" rtl="1"/>
            <a:r>
              <a:rPr lang="ar-DZ" sz="2400" dirty="0" smtClean="0"/>
              <a:t>عرض الدراسات السابقـــــــــــــة </a:t>
            </a:r>
            <a:endParaRPr lang="en-US" sz="2400" dirty="0" smtClean="0"/>
          </a:p>
          <a:p>
            <a:pPr lvl="0" algn="r" rtl="1"/>
            <a:r>
              <a:rPr lang="ar-DZ" sz="2400" dirty="0" smtClean="0"/>
              <a:t>تحليل الدراسات السابقـــــــــــــــة</a:t>
            </a:r>
          </a:p>
          <a:p>
            <a:pPr lvl="0" algn="r" rtl="1"/>
            <a:r>
              <a:rPr lang="ar-DZ" sz="2400" dirty="0" smtClean="0"/>
              <a:t>نقد الدراسات  السابقـــــــــــــــــة </a:t>
            </a:r>
          </a:p>
          <a:p>
            <a:pPr algn="r" rtl="1"/>
            <a:r>
              <a:rPr lang="ar-DZ" sz="2400" dirty="0" smtClean="0"/>
              <a:t>الباب الثاني: الجانب التطبيـــــقي</a:t>
            </a:r>
            <a:endParaRPr lang="en-US" sz="2400" dirty="0" smtClean="0"/>
          </a:p>
          <a:p>
            <a:pPr algn="r" rtl="1"/>
            <a:r>
              <a:rPr lang="ar-DZ" sz="2400" dirty="0" smtClean="0"/>
              <a:t>الفصل الأول:طرق </a:t>
            </a:r>
            <a:r>
              <a:rPr lang="ar-DZ" sz="2400" dirty="0" err="1" smtClean="0"/>
              <a:t>و</a:t>
            </a:r>
            <a:r>
              <a:rPr lang="ar-DZ" sz="2400" dirty="0" smtClean="0"/>
              <a:t> منهجية  الدراسة </a:t>
            </a:r>
            <a:endParaRPr lang="en-US" sz="2400" dirty="0" smtClean="0"/>
          </a:p>
          <a:p>
            <a:pPr algn="r" rtl="1"/>
            <a:r>
              <a:rPr lang="ar-DZ" sz="2400" dirty="0" smtClean="0"/>
              <a:t>المنهج المتبع</a:t>
            </a:r>
            <a:endParaRPr lang="en-US" sz="2400" dirty="0" smtClean="0"/>
          </a:p>
          <a:p>
            <a:pPr algn="r" rtl="1"/>
            <a:r>
              <a:rPr lang="ar-DZ" sz="2400" dirty="0" smtClean="0"/>
              <a:t>الدراسة الاستطلاعية</a:t>
            </a:r>
            <a:endParaRPr lang="en-US" sz="2400" dirty="0" smtClean="0"/>
          </a:p>
          <a:p>
            <a:pPr algn="r" rtl="1"/>
            <a:r>
              <a:rPr lang="ar-DZ" sz="2400" dirty="0" smtClean="0"/>
              <a:t>مجالات الدراسية</a:t>
            </a:r>
            <a:endParaRPr lang="en-US" sz="2400" dirty="0" smtClean="0"/>
          </a:p>
          <a:p>
            <a:pPr algn="r" rtl="1"/>
            <a:r>
              <a:rPr lang="ar-DZ" sz="2400" dirty="0" smtClean="0"/>
              <a:t> عينة البحث  </a:t>
            </a:r>
            <a:endParaRPr lang="en-US" sz="2400" dirty="0" smtClean="0"/>
          </a:p>
          <a:p>
            <a:pPr algn="r" rtl="1"/>
            <a:r>
              <a:rPr lang="ar-DZ" sz="2400" dirty="0" smtClean="0"/>
              <a:t>متغيرات الدراسة </a:t>
            </a:r>
            <a:endParaRPr lang="en-US" sz="2400" dirty="0" smtClean="0"/>
          </a:p>
          <a:p>
            <a:pPr algn="r" rtl="1"/>
            <a:r>
              <a:rPr lang="ar-DZ" sz="2400" dirty="0" smtClean="0"/>
              <a:t>حدود الدراسة </a:t>
            </a:r>
            <a:endParaRPr lang="en-US" sz="2400" dirty="0" smtClean="0"/>
          </a:p>
          <a:p>
            <a:pPr algn="r" rtl="1"/>
            <a:r>
              <a:rPr lang="ar-DZ" sz="2400" dirty="0" smtClean="0"/>
              <a:t>أدوات جمع  البيانات </a:t>
            </a:r>
            <a:endParaRPr lang="en-US" sz="2400" dirty="0" smtClean="0"/>
          </a:p>
          <a:p>
            <a:pPr algn="r" rtl="1"/>
            <a:r>
              <a:rPr lang="ar-DZ" sz="2400" dirty="0" smtClean="0"/>
              <a:t>أساليب التحاليل  الإحصائية </a:t>
            </a:r>
            <a:endParaRPr lang="en-US" sz="2400" dirty="0" smtClean="0"/>
          </a:p>
          <a:p>
            <a:pPr algn="r" rtl="1"/>
            <a:r>
              <a:rPr lang="ar-DZ" sz="2400" dirty="0" smtClean="0"/>
              <a:t>الفصل الثاني:  عرض وتحليل النتائج</a:t>
            </a:r>
            <a:endParaRPr lang="en-US" sz="2400" dirty="0" smtClean="0"/>
          </a:p>
          <a:p>
            <a:pPr algn="r" rtl="1"/>
            <a:r>
              <a:rPr lang="ar-DZ" sz="2400" dirty="0" smtClean="0"/>
              <a:t> الاستنتاج </a:t>
            </a:r>
            <a:endParaRPr lang="en-US" sz="2400" dirty="0" smtClean="0"/>
          </a:p>
          <a:p>
            <a:pPr algn="r" rtl="1"/>
            <a:r>
              <a:rPr lang="ar-DZ" sz="2400" dirty="0" smtClean="0"/>
              <a:t>الخاتمة</a:t>
            </a:r>
            <a:endParaRPr lang="en-US" sz="3600" dirty="0">
              <a:latin typeface="Arial" pitchFamily="34" charset="0"/>
              <a:cs typeface="Arial" pitchFamily="34" charset="0"/>
            </a:endParaRPr>
          </a:p>
          <a:p>
            <a:pPr indent="540000" algn="r" rtl="1">
              <a:defRPr/>
            </a:pPr>
            <a:endParaRPr lang="en-US" sz="3600" dirty="0">
              <a:latin typeface="Arial" pitchFamily="34" charset="0"/>
              <a:cs typeface="Arial" pitchFamily="34" charset="0"/>
            </a:endParaRPr>
          </a:p>
          <a:p>
            <a:pPr algn="r" rtl="1">
              <a:defRPr/>
            </a:pPr>
            <a:endParaRPr lang="ar-DZ" sz="4000" dirty="0">
              <a:latin typeface="Arial" pitchFamily="34" charset="0"/>
              <a:cs typeface="Arial" pitchFamily="34" charset="0"/>
            </a:endParaRPr>
          </a:p>
        </p:txBody>
      </p:sp>
      <p:sp>
        <p:nvSpPr>
          <p:cNvPr id="2068" name="TextBox 46"/>
          <p:cNvSpPr txBox="1">
            <a:spLocks noChangeArrowheads="1"/>
          </p:cNvSpPr>
          <p:nvPr/>
        </p:nvSpPr>
        <p:spPr bwMode="auto">
          <a:xfrm>
            <a:off x="760314" y="10458373"/>
            <a:ext cx="14287600" cy="14003834"/>
          </a:xfrm>
          <a:prstGeom prst="rect">
            <a:avLst/>
          </a:prstGeom>
          <a:noFill/>
          <a:ln w="9525">
            <a:noFill/>
            <a:miter lim="800000"/>
            <a:headEnd/>
            <a:tailEnd/>
          </a:ln>
        </p:spPr>
        <p:txBody>
          <a:bodyPr wrap="square">
            <a:spAutoFit/>
          </a:bodyPr>
          <a:lstStyle/>
          <a:p>
            <a:pPr algn="r" rtl="1"/>
            <a:r>
              <a:rPr lang="ar-DZ" sz="4000" b="1" dirty="0" smtClean="0"/>
              <a:t>01 - الإشكالية: </a:t>
            </a:r>
            <a:endParaRPr lang="en-US" sz="4000" dirty="0" smtClean="0"/>
          </a:p>
          <a:p>
            <a:pPr algn="justLow" rtl="1"/>
            <a:r>
              <a:rPr lang="ar-SA" sz="2400" dirty="0" smtClean="0"/>
              <a:t> </a:t>
            </a:r>
            <a:r>
              <a:rPr lang="ar-DZ" sz="2400" dirty="0" smtClean="0"/>
              <a:t>يعد المعلم أو </a:t>
            </a:r>
            <a:r>
              <a:rPr lang="ar-DZ" sz="2400" dirty="0" err="1" smtClean="0"/>
              <a:t>الإستا</a:t>
            </a:r>
            <a:r>
              <a:rPr lang="ar-SA" sz="2400" dirty="0" smtClean="0"/>
              <a:t>ذ </a:t>
            </a:r>
            <a:r>
              <a:rPr lang="ar-DZ" sz="2400" dirty="0" smtClean="0"/>
              <a:t>أحد محاور العم</a:t>
            </a:r>
            <a:r>
              <a:rPr lang="ar-SA" sz="2400" dirty="0" smtClean="0"/>
              <a:t>ل</a:t>
            </a:r>
            <a:r>
              <a:rPr lang="ar-DZ" sz="2400" dirty="0" err="1" smtClean="0"/>
              <a:t>ية</a:t>
            </a:r>
            <a:r>
              <a:rPr lang="ar-DZ" sz="2400" dirty="0" smtClean="0"/>
              <a:t> التعليمية، فهو الوسيط بين الطلاب، وما يجب أن يقدم لهم من معلومات، ومعارف ومهارات؛ لذلك فإن صحته النفسية والبدنية ينبغي النظر إليها بعين </a:t>
            </a:r>
            <a:r>
              <a:rPr lang="ar-DZ" sz="2400" dirty="0" err="1" smtClean="0"/>
              <a:t>الإعتبار</a:t>
            </a:r>
            <a:r>
              <a:rPr lang="ar-DZ" sz="2400" dirty="0" smtClean="0"/>
              <a:t>؛من أجل تحقيق نظام تربوي فعّال . وقد يعاني المعلم أو</a:t>
            </a:r>
            <a:r>
              <a:rPr lang="ar-SA" sz="2400" dirty="0" smtClean="0"/>
              <a:t> </a:t>
            </a:r>
            <a:r>
              <a:rPr lang="ar-DZ" sz="2400" dirty="0" smtClean="0"/>
              <a:t>الأستاذ من بعض المشكلات المرتبطة بمهنة التدريس: كازدياد حجم العمل، والعبء التدريسي، وعدم القدرة على ضبط سلوك التلاميذ، وفقدان التحكم والسيطرة في مجريات أموره المهنية؛إضافة إلى </a:t>
            </a:r>
            <a:r>
              <a:rPr lang="ar-DZ" sz="2400" dirty="0" err="1" smtClean="0"/>
              <a:t>إنخفاض</a:t>
            </a:r>
            <a:r>
              <a:rPr lang="ar-DZ" sz="2400" dirty="0" smtClean="0"/>
              <a:t> العائد المادي لمهنة التدريس، والنظرة </a:t>
            </a:r>
            <a:r>
              <a:rPr lang="ar-DZ" sz="2400" dirty="0" err="1" smtClean="0"/>
              <a:t>الإجتماعية</a:t>
            </a:r>
            <a:r>
              <a:rPr lang="ar-DZ" sz="2400" dirty="0" smtClean="0"/>
              <a:t> المتدنية للأستاذ بالخصوص لأستاذ التربية البدنية </a:t>
            </a:r>
            <a:r>
              <a:rPr lang="ar-DZ" sz="2400" dirty="0" err="1" smtClean="0"/>
              <a:t>و</a:t>
            </a:r>
            <a:r>
              <a:rPr lang="ar-DZ" sz="2400" dirty="0" smtClean="0"/>
              <a:t> الرياضية ، وغيرها من الأسباب؛ مما دعا بعض الباحثين إلى الربط بين مهنة التدريس والضغوط النفسية( يوسف عبد الفتاح ، 1999:196؛ هانم علي عبد المقصود، حسين </a:t>
            </a:r>
            <a:r>
              <a:rPr lang="ar-DZ" sz="2400" dirty="0" err="1" smtClean="0"/>
              <a:t>طاحون</a:t>
            </a:r>
            <a:r>
              <a:rPr lang="ar-DZ" sz="2400" dirty="0" smtClean="0"/>
              <a:t>، 1993:295) والتي غالبًا ما يصاحبها _ في حالة </a:t>
            </a:r>
            <a:r>
              <a:rPr lang="ar-DZ" sz="2400" dirty="0" err="1" smtClean="0"/>
              <a:t>إستمرارها</a:t>
            </a:r>
            <a:r>
              <a:rPr lang="ar-DZ" sz="2400" dirty="0" smtClean="0"/>
              <a:t>- ظهور بعض التأثيرات على الأستاذ: كالتأثيرات السلبية في </a:t>
            </a:r>
            <a:r>
              <a:rPr lang="ar-DZ" sz="2400" dirty="0" err="1" smtClean="0"/>
              <a:t>إتجاهاته</a:t>
            </a:r>
            <a:r>
              <a:rPr lang="ar-DZ" sz="2400" dirty="0" smtClean="0"/>
              <a:t> وعلاقاته داخل وخارج المدرسة، ونقص قدرته على العمل </a:t>
            </a:r>
            <a:r>
              <a:rPr lang="ar-DZ" sz="2400" dirty="0" err="1" smtClean="0"/>
              <a:t>و</a:t>
            </a:r>
            <a:r>
              <a:rPr lang="ar-DZ" sz="2400" dirty="0" smtClean="0"/>
              <a:t> الأداء؛ حيث يشعر باستنفاذ الجهد، والتعب والإجهاد النفسي والبدني؛ والذي يؤدي بدوره إلى الضغوط النفسية ؛ مما قد يؤدي إلى أن يقع أستاذ التربية البدنية </a:t>
            </a:r>
            <a:r>
              <a:rPr lang="ar-DZ" sz="2400" dirty="0" err="1" smtClean="0"/>
              <a:t>و</a:t>
            </a:r>
            <a:r>
              <a:rPr lang="ar-DZ" sz="2400" dirty="0" smtClean="0"/>
              <a:t> الرياضية في صراع بين خيارين – لا إرادة له في أي منهما-إما أن يصبح منهكًا في عمله لا يقوى على مواصلة العطاء، أو أن يترك المهنة؛ إما جسدياً </a:t>
            </a:r>
            <a:r>
              <a:rPr lang="ar-DZ" sz="2400" dirty="0" err="1" smtClean="0"/>
              <a:t>بالإنصراف</a:t>
            </a:r>
            <a:r>
              <a:rPr lang="ar-DZ" sz="2400" dirty="0" smtClean="0"/>
              <a:t> إلى المهنة أخرى ، </a:t>
            </a:r>
            <a:r>
              <a:rPr lang="ar-DZ" sz="2400" dirty="0" err="1" smtClean="0"/>
              <a:t>أونفسيًا</a:t>
            </a:r>
            <a:r>
              <a:rPr lang="ar-DZ" sz="2400" dirty="0" smtClean="0"/>
              <a:t> بأن يبدي نوعًا من اللامبالاة، وعدم </a:t>
            </a:r>
            <a:r>
              <a:rPr lang="ar-DZ" sz="2400" dirty="0" err="1" smtClean="0"/>
              <a:t>الإهتمام</a:t>
            </a:r>
            <a:r>
              <a:rPr lang="ar-DZ" sz="2400" dirty="0" smtClean="0"/>
              <a:t>، وإهمال متطلبات مهنة التدريس.وهو ما </a:t>
            </a:r>
            <a:r>
              <a:rPr lang="ar-DZ" sz="2400" dirty="0" err="1" smtClean="0"/>
              <a:t>لاحضناه</a:t>
            </a:r>
            <a:r>
              <a:rPr lang="ar-DZ" sz="2400" dirty="0" smtClean="0"/>
              <a:t> لدى بعض الأساتذة، ممن يظهر عليهم أثر المعاناة من الضغوط المهنية المستمرة، مثل : التعب، وكثرة الغياب، والملل، والسلبية، والرغبة في ترك المهنة (</a:t>
            </a:r>
            <a:r>
              <a:rPr lang="ar-DZ" sz="2400" dirty="0" err="1" smtClean="0"/>
              <a:t>الإنصراف</a:t>
            </a:r>
            <a:r>
              <a:rPr lang="ar-DZ" sz="2400" dirty="0" smtClean="0"/>
              <a:t> عن مهنة التدريس إلى مهنة أخرى ذات أجر مجزى مع </a:t>
            </a:r>
            <a:r>
              <a:rPr lang="ar-DZ" sz="2400" dirty="0" err="1" smtClean="0"/>
              <a:t>الإحتفاظ</a:t>
            </a:r>
            <a:r>
              <a:rPr lang="ar-DZ" sz="2400" dirty="0" smtClean="0"/>
              <a:t> بالوظيفة فقط)، </a:t>
            </a:r>
            <a:r>
              <a:rPr lang="ar-DZ" sz="2400" dirty="0" err="1" smtClean="0"/>
              <a:t>بالإظافة</a:t>
            </a:r>
            <a:r>
              <a:rPr lang="ar-DZ" sz="2400" dirty="0" smtClean="0"/>
              <a:t> إلى مضاعفات سلبية على الأساتذة تنعكس تأثيراته الخطيرة على الطلاب والزملاء من الأساتذة والإداريين والعاملين في المدرسة،وكذلك انعكاساتها على العملية التعليمية بأكملها؛ ولهذا فإن الضغط النفسي يمثل مشكلة باهظة التكلفة على الأستاذ والمدرسة، والتي تتمثل في تدنى معدلات الإنتاجية؛ ومن خلال ملاحظتنا، لبعض الدراسات السابقة ، </a:t>
            </a:r>
            <a:r>
              <a:rPr lang="ar-SA" sz="2400" dirty="0" smtClean="0"/>
              <a:t>ويمكن ملاحظة أن الدراسات التي تناولت الضغط النفسي تسير في اتجاهين: الأول؛ أهتم بدراسة العلاقة بين الضغط النفسي وشخصية أستاذ والثاني؛ أهتم بعلاقة الضغط بأساليب مواجهة المشكلات. وفي النصف الأخير من العقد الماضي تناول بعض الباحثين العلاقة بين هذه المتغيرات الثلاث: الضغط النفسي، شخصية الأستاذ، إستراتجيات مواجهة المشكلات.فاختبرت بربرا </a:t>
            </a:r>
            <a:r>
              <a:rPr lang="fr-FR" sz="2400" dirty="0" smtClean="0"/>
              <a:t>Barbara</a:t>
            </a:r>
            <a:r>
              <a:rPr lang="ar-SA" sz="2400" dirty="0" smtClean="0"/>
              <a:t>(1998)م العلاقة بين الضغط ونمط الشخصية </a:t>
            </a:r>
            <a:r>
              <a:rPr lang="ar-SA" sz="2400" dirty="0" err="1" smtClean="0"/>
              <a:t>و</a:t>
            </a:r>
            <a:r>
              <a:rPr lang="ar-SA" sz="2400" dirty="0" smtClean="0"/>
              <a:t> إستراتجيات مواجهة المشكلات ؛ وكذلك </a:t>
            </a:r>
            <a:r>
              <a:rPr lang="ar-SA" sz="2400" dirty="0" err="1" smtClean="0"/>
              <a:t>جملش</a:t>
            </a:r>
            <a:r>
              <a:rPr lang="ar-SA" sz="2400" dirty="0" smtClean="0"/>
              <a:t> </a:t>
            </a:r>
            <a:r>
              <a:rPr lang="ar-SA" sz="2400" dirty="0" err="1" smtClean="0"/>
              <a:t>وجيتس</a:t>
            </a:r>
            <a:r>
              <a:rPr lang="ar-SA" sz="2400" dirty="0" smtClean="0"/>
              <a:t> </a:t>
            </a:r>
            <a:r>
              <a:rPr lang="fr-FR" sz="2400" dirty="0" err="1" smtClean="0"/>
              <a:t>GmelchGates</a:t>
            </a:r>
            <a:r>
              <a:rPr lang="ar-SA" sz="2400" dirty="0" smtClean="0"/>
              <a:t>(1998)م؛ ودرست ديان </a:t>
            </a:r>
            <a:r>
              <a:rPr lang="fr-FR" sz="2400" dirty="0" err="1" smtClean="0"/>
              <a:t>Diann</a:t>
            </a:r>
            <a:r>
              <a:rPr lang="ar-SA" sz="2400" dirty="0" smtClean="0"/>
              <a:t>(2002)م أثر خصائص الشخصية واستراتجيات المواجهة الضغوط النفسية للأستاذ.وعلى هذا؛ تتمحور مشكلة الدراسة في تحديد دور استراتجيات المواجهة المستخدمة من طرف أستاذ التربية البدنية والرياضية في الطور الثانوي في الحد من الضغوط النفسية؟</a:t>
            </a:r>
            <a:endParaRPr lang="fr-FR" sz="2400" dirty="0" smtClean="0"/>
          </a:p>
          <a:p>
            <a:pPr algn="r" rtl="1"/>
            <a:r>
              <a:rPr lang="ar-DZ" sz="2400" b="1" dirty="0" smtClean="0"/>
              <a:t>02- الفرضيات:</a:t>
            </a:r>
            <a:endParaRPr lang="en-US" sz="2400" dirty="0" smtClean="0"/>
          </a:p>
          <a:p>
            <a:pPr algn="r" rtl="1"/>
            <a:r>
              <a:rPr lang="ar-DZ" sz="2400" b="1" dirty="0" smtClean="0"/>
              <a:t>2-1-الفرضية العامة:</a:t>
            </a:r>
            <a:endParaRPr lang="en-US" sz="2400" dirty="0" smtClean="0"/>
          </a:p>
          <a:p>
            <a:pPr algn="r" rtl="1"/>
            <a:r>
              <a:rPr lang="ar-SA" sz="2400" dirty="0" smtClean="0"/>
              <a:t>لإستراتجيات المواجهة المستخدمة من طرف أستاذ التربية البدنية والرياضية للطور الثانوي دور الفعال في الحد من الضغوط النفسية</a:t>
            </a:r>
            <a:endParaRPr lang="en-US" sz="2400" dirty="0" smtClean="0"/>
          </a:p>
          <a:p>
            <a:pPr algn="justLow" rtl="1"/>
            <a:r>
              <a:rPr lang="ar-DZ" sz="2400" b="1" dirty="0" smtClean="0"/>
              <a:t>2-2-الفرضيات الجزئية:</a:t>
            </a:r>
            <a:endParaRPr lang="en-US" sz="2400" dirty="0" smtClean="0"/>
          </a:p>
          <a:p>
            <a:pPr algn="r" rtl="1"/>
            <a:r>
              <a:rPr lang="ar-DZ" sz="2400" dirty="0" smtClean="0"/>
              <a:t>1- </a:t>
            </a:r>
            <a:r>
              <a:rPr lang="ar-SA" sz="2400" dirty="0" smtClean="0"/>
              <a:t>يوجد مستوى مرتفع من الضغط النفسي لدى أستاذ التربية البدنية والرياضية</a:t>
            </a:r>
            <a:endParaRPr lang="en-US" sz="2400" dirty="0" smtClean="0"/>
          </a:p>
          <a:p>
            <a:pPr algn="r" rtl="1"/>
            <a:r>
              <a:rPr lang="ar-DZ" sz="2400" dirty="0" smtClean="0"/>
              <a:t>2 - </a:t>
            </a:r>
            <a:r>
              <a:rPr lang="ar-SA" sz="2400" dirty="0" smtClean="0"/>
              <a:t>توجد فروق دالة إحصائيا في مستوي الضغط النفسي لدى أستاذ التربية البدنية والرياضية تعود </a:t>
            </a:r>
            <a:r>
              <a:rPr lang="ar-SA" sz="2400" dirty="0" err="1" smtClean="0"/>
              <a:t>لإختلاف</a:t>
            </a:r>
            <a:r>
              <a:rPr lang="ar-SA" sz="2400" dirty="0" smtClean="0"/>
              <a:t> استراتجيات المواجهة المستخدمة</a:t>
            </a:r>
            <a:r>
              <a:rPr lang="ar-DZ" sz="2400" dirty="0" smtClean="0"/>
              <a:t>.</a:t>
            </a:r>
            <a:endParaRPr lang="en-US" sz="2400" dirty="0" smtClean="0"/>
          </a:p>
          <a:p>
            <a:pPr algn="r" rtl="1"/>
            <a:r>
              <a:rPr lang="ar-DZ" sz="2400" b="1" dirty="0" smtClean="0"/>
              <a:t>03- أهمية البحث:</a:t>
            </a:r>
            <a:endParaRPr lang="ar-SA" sz="2400" b="1" dirty="0" smtClean="0"/>
          </a:p>
          <a:p>
            <a:pPr algn="r" rtl="1"/>
            <a:r>
              <a:rPr lang="ar-SA" sz="2400" b="1" dirty="0" smtClean="0"/>
              <a:t>3-1 الأهمية النظرية</a:t>
            </a:r>
          </a:p>
          <a:p>
            <a:pPr algn="r" rtl="1"/>
            <a:r>
              <a:rPr lang="ar-SA" sz="2400" b="1" dirty="0" smtClean="0"/>
              <a:t>-</a:t>
            </a:r>
            <a:r>
              <a:rPr lang="ar-SA" sz="2400" dirty="0" smtClean="0"/>
              <a:t>تسلط الدراسة الضوء علي أهمية إستراتجيات المواجهة لعلاقتها ولدورها الفعال في الحد من الضغوط النفسية </a:t>
            </a:r>
          </a:p>
          <a:p>
            <a:pPr algn="r" rtl="1"/>
            <a:r>
              <a:rPr lang="ar-SA" sz="2400" b="1" dirty="0" smtClean="0"/>
              <a:t>-</a:t>
            </a:r>
            <a:r>
              <a:rPr lang="ar-SA" sz="2400" dirty="0" smtClean="0"/>
              <a:t>الرفع من كفاءة أستاذ التربية البدنية والرياضية وذالك من خلال معرفته لكيفية مواجهة كل الضغوط النفسية التي تعترضه</a:t>
            </a:r>
          </a:p>
          <a:p>
            <a:pPr algn="r" rtl="1"/>
            <a:r>
              <a:rPr lang="ar-SA" sz="2400" b="1" dirty="0" smtClean="0"/>
              <a:t>-</a:t>
            </a:r>
            <a:r>
              <a:rPr lang="ar-SA" sz="2400" dirty="0" smtClean="0"/>
              <a:t>تكمن أهمية الدراسة في أنها تخص أستاذ التربية البدنية والرياضية وهدا يعني مستقبل طلبة معهد الرياضة وهدا من خلال إثراء المكتبة بمجموعة من المعلومات الهامة</a:t>
            </a:r>
            <a:endParaRPr lang="fr-FR" sz="2400" dirty="0" smtClean="0"/>
          </a:p>
          <a:p>
            <a:pPr algn="r" rtl="1"/>
            <a:r>
              <a:rPr lang="ar-SA" sz="2400" b="1" dirty="0" smtClean="0"/>
              <a:t>3-2 الأهمية التطبيقية</a:t>
            </a:r>
          </a:p>
          <a:p>
            <a:pPr algn="r" rtl="1"/>
            <a:r>
              <a:rPr lang="ar-SA" sz="2400" b="1" dirty="0" smtClean="0"/>
              <a:t>-</a:t>
            </a:r>
            <a:r>
              <a:rPr lang="ar-SA" sz="2400" dirty="0" smtClean="0"/>
              <a:t>يمكن أن تفيد الدراسة الإدارة الجامعية في وضع الخطط المناسبة لتكوين أساتذة التربية البدنية والرياضية</a:t>
            </a:r>
            <a:endParaRPr lang="fr-FR" sz="2400" dirty="0" smtClean="0"/>
          </a:p>
          <a:p>
            <a:pPr algn="r" rtl="1"/>
            <a:r>
              <a:rPr lang="ar-SA" sz="2400" b="1" dirty="0" smtClean="0"/>
              <a:t>-</a:t>
            </a:r>
            <a:r>
              <a:rPr lang="ar-SA" sz="2400" dirty="0" smtClean="0"/>
              <a:t>يمكن أن تفيد كذلك إعداد دورات تدريبية تهدف إلى كيفية مواجهة بعض الضغوط النفسية</a:t>
            </a:r>
            <a:endParaRPr lang="fr-FR" sz="2400" dirty="0" smtClean="0"/>
          </a:p>
          <a:p>
            <a:pPr algn="r" rtl="1"/>
            <a:endParaRPr lang="en-US" sz="2400" b="1" dirty="0" smtClean="0"/>
          </a:p>
        </p:txBody>
      </p:sp>
      <p:sp>
        <p:nvSpPr>
          <p:cNvPr id="2065" name="AutoShape 50"/>
          <p:cNvSpPr>
            <a:spLocks noChangeArrowheads="1"/>
          </p:cNvSpPr>
          <p:nvPr/>
        </p:nvSpPr>
        <p:spPr bwMode="auto">
          <a:xfrm>
            <a:off x="1474694" y="25674666"/>
            <a:ext cx="22788722" cy="866775"/>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خلاصة</a:t>
            </a:r>
            <a:endParaRPr lang="en-US" sz="6000" b="1" dirty="0">
              <a:solidFill>
                <a:srgbClr val="C00000"/>
              </a:solidFill>
            </a:endParaRPr>
          </a:p>
        </p:txBody>
      </p:sp>
      <p:pic>
        <p:nvPicPr>
          <p:cNvPr id="3" name="Picture 3" descr="J:\UKM.jpg"/>
          <p:cNvPicPr>
            <a:picLocks noChangeAspect="1" noChangeArrowheads="1"/>
          </p:cNvPicPr>
          <p:nvPr/>
        </p:nvPicPr>
        <p:blipFill>
          <a:blip r:embed="rId3" cstate="print"/>
          <a:srcRect/>
          <a:stretch>
            <a:fillRect/>
          </a:stretch>
        </p:blipFill>
        <p:spPr bwMode="auto">
          <a:xfrm>
            <a:off x="5401122" y="648372"/>
            <a:ext cx="3384376" cy="3024636"/>
          </a:xfrm>
          <a:prstGeom prst="rect">
            <a:avLst/>
          </a:prstGeom>
          <a:noFill/>
          <a:ln w="9525">
            <a:noFill/>
            <a:miter lim="800000"/>
            <a:headEnd/>
            <a:tailEnd/>
          </a:ln>
        </p:spPr>
      </p:pic>
      <p:sp>
        <p:nvSpPr>
          <p:cNvPr id="4" name="Rectangle 74"/>
          <p:cNvSpPr>
            <a:spLocks noChangeArrowheads="1"/>
          </p:cNvSpPr>
          <p:nvPr/>
        </p:nvSpPr>
        <p:spPr bwMode="auto">
          <a:xfrm>
            <a:off x="1546132" y="30889640"/>
            <a:ext cx="8501026" cy="4893647"/>
          </a:xfrm>
          <a:prstGeom prst="rect">
            <a:avLst/>
          </a:prstGeom>
          <a:noFill/>
          <a:ln w="9525">
            <a:noFill/>
            <a:miter lim="800000"/>
            <a:headEnd/>
            <a:tailEnd/>
          </a:ln>
        </p:spPr>
        <p:txBody>
          <a:bodyPr wrap="square" anchor="ctr">
            <a:spAutoFit/>
          </a:bodyPr>
          <a:lstStyle/>
          <a:p>
            <a:pPr algn="r" rtl="1"/>
            <a:r>
              <a:rPr lang="ar-DZ" sz="2400" b="1" u="sng" dirty="0" smtClean="0"/>
              <a:t>الرسائل</a:t>
            </a:r>
            <a:endParaRPr lang="ar-SA" sz="2400" b="1" u="sng" dirty="0" smtClean="0"/>
          </a:p>
          <a:p>
            <a:pPr algn="r" rtl="1"/>
            <a:r>
              <a:rPr lang="ar-SA" sz="2400" b="1" u="sng" dirty="0" smtClean="0"/>
              <a:t>-</a:t>
            </a:r>
            <a:r>
              <a:rPr lang="ar-SA" sz="2400" dirty="0" smtClean="0"/>
              <a:t>برقوق عبد القادر. </a:t>
            </a:r>
            <a:r>
              <a:rPr lang="ar-SA" sz="2400" dirty="0" err="1" smtClean="0"/>
              <a:t>الإحتراق</a:t>
            </a:r>
            <a:r>
              <a:rPr lang="ar-SA" sz="2400" dirty="0" smtClean="0"/>
              <a:t> النفسي لمدربي </a:t>
            </a:r>
            <a:r>
              <a:rPr lang="ar-SA" sz="2400" dirty="0" err="1" smtClean="0"/>
              <a:t>الرياضات</a:t>
            </a:r>
            <a:r>
              <a:rPr lang="ar-SA" sz="2400" dirty="0" smtClean="0"/>
              <a:t> الجماعية دوي النمط ( </a:t>
            </a:r>
            <a:r>
              <a:rPr lang="ar-SA" sz="2400" dirty="0" err="1" smtClean="0"/>
              <a:t>أ</a:t>
            </a:r>
            <a:r>
              <a:rPr lang="ar-SA" sz="2400" dirty="0" smtClean="0"/>
              <a:t> </a:t>
            </a:r>
            <a:r>
              <a:rPr lang="ar-SA" sz="2400" dirty="0" err="1" smtClean="0"/>
              <a:t>وب</a:t>
            </a:r>
            <a:r>
              <a:rPr lang="ar-SA" sz="2400" dirty="0" smtClean="0"/>
              <a:t>)  وعلاقته باستراتجيات التكيف . رسالة </a:t>
            </a:r>
            <a:r>
              <a:rPr lang="ar-SA" sz="2400" dirty="0" err="1" smtClean="0"/>
              <a:t>دكتوراء</a:t>
            </a:r>
            <a:r>
              <a:rPr lang="ar-SA" sz="2400" dirty="0" smtClean="0"/>
              <a:t> جامعة الجزائر 2014.</a:t>
            </a:r>
            <a:endParaRPr lang="fr-FR" sz="2400" dirty="0" smtClean="0"/>
          </a:p>
          <a:p>
            <a:pPr algn="r" rtl="1"/>
            <a:r>
              <a:rPr lang="ar-SA" sz="2400" b="1" dirty="0" smtClean="0"/>
              <a:t>-</a:t>
            </a:r>
            <a:r>
              <a:rPr lang="ar-SA" sz="2400" b="1" u="sng" dirty="0" smtClean="0"/>
              <a:t>-</a:t>
            </a:r>
            <a:r>
              <a:rPr lang="ar-SA" sz="2400" dirty="0" smtClean="0"/>
              <a:t>برقوق عبد القادر. أبعاد ومستويات </a:t>
            </a:r>
            <a:r>
              <a:rPr lang="ar-SA" sz="2400" dirty="0" err="1" smtClean="0"/>
              <a:t>الإحتراق</a:t>
            </a:r>
            <a:r>
              <a:rPr lang="ar-SA" sz="2400" dirty="0" smtClean="0"/>
              <a:t> النفسي لدى حكام كرة القدم لرابطة </a:t>
            </a:r>
            <a:r>
              <a:rPr lang="ar-SA" sz="2400" dirty="0" err="1" smtClean="0"/>
              <a:t>ورقلة</a:t>
            </a:r>
            <a:r>
              <a:rPr lang="ar-SA" sz="2400" dirty="0" smtClean="0"/>
              <a:t> </a:t>
            </a:r>
            <a:r>
              <a:rPr lang="ar-SA" sz="2400" dirty="0" err="1" smtClean="0"/>
              <a:t>الجهوية</a:t>
            </a:r>
            <a:r>
              <a:rPr lang="ar-SA" sz="2400" dirty="0" smtClean="0"/>
              <a:t> . رسالة ماجستير 2011.</a:t>
            </a:r>
            <a:endParaRPr lang="fr-FR" sz="2400" b="1" dirty="0" smtClean="0"/>
          </a:p>
          <a:p>
            <a:pPr algn="r" rtl="1"/>
            <a:r>
              <a:rPr lang="ar-EG" sz="2400" dirty="0" smtClean="0"/>
              <a:t>نشوة كرم عمار أبو بكر </a:t>
            </a:r>
            <a:r>
              <a:rPr lang="ar-EG" sz="2400" dirty="0" err="1" smtClean="0"/>
              <a:t>دردير</a:t>
            </a:r>
            <a:r>
              <a:rPr lang="ar-EG" sz="2400" dirty="0" smtClean="0"/>
              <a:t>. الاحتراق النفسي للمعلمين دوي النمط </a:t>
            </a:r>
            <a:r>
              <a:rPr lang="ar-EG" sz="2400" dirty="0" err="1" smtClean="0"/>
              <a:t>أ</a:t>
            </a:r>
            <a:r>
              <a:rPr lang="ar-EG" sz="2400" dirty="0" smtClean="0"/>
              <a:t>.ب وعلاقته </a:t>
            </a:r>
            <a:r>
              <a:rPr lang="ar-EG" sz="2400" dirty="0" err="1" smtClean="0"/>
              <a:t>باساليب</a:t>
            </a:r>
            <a:r>
              <a:rPr lang="ar-EG" sz="2400" dirty="0" smtClean="0"/>
              <a:t> مواجهة الضغوط رسالة </a:t>
            </a:r>
            <a:r>
              <a:rPr lang="ar-SA" sz="2400" dirty="0" smtClean="0"/>
              <a:t>ماجستير</a:t>
            </a:r>
            <a:r>
              <a:rPr lang="ar-EG" sz="2400" dirty="0" smtClean="0"/>
              <a:t> 2007</a:t>
            </a:r>
            <a:endParaRPr lang="fr-FR" sz="2400" dirty="0" smtClean="0"/>
          </a:p>
          <a:p>
            <a:pPr algn="r" rtl="1"/>
            <a:r>
              <a:rPr lang="ar-EG" sz="2400" dirty="0" smtClean="0"/>
              <a:t>شارف </a:t>
            </a:r>
            <a:r>
              <a:rPr lang="ar-EG" sz="2400" dirty="0" err="1" smtClean="0"/>
              <a:t>خوجة</a:t>
            </a:r>
            <a:r>
              <a:rPr lang="ar-EG" sz="2400" dirty="0" smtClean="0"/>
              <a:t> </a:t>
            </a:r>
            <a:r>
              <a:rPr lang="ar-EG" sz="2400" dirty="0" err="1" smtClean="0"/>
              <a:t>مليكة</a:t>
            </a:r>
            <a:r>
              <a:rPr lang="ar-EG" sz="2400" dirty="0" smtClean="0"/>
              <a:t>. مصادر الضغوط المهنية لدى </a:t>
            </a:r>
            <a:r>
              <a:rPr lang="ar-EG" sz="2400" dirty="0" err="1" smtClean="0"/>
              <a:t>ا</a:t>
            </a:r>
            <a:r>
              <a:rPr lang="ar-SA" sz="2400" dirty="0" err="1" smtClean="0"/>
              <a:t>المدريسين</a:t>
            </a:r>
            <a:r>
              <a:rPr lang="ar-EG" sz="2400" dirty="0" smtClean="0"/>
              <a:t> الجزائريين.رسالة </a:t>
            </a:r>
            <a:r>
              <a:rPr lang="ar-SA" sz="2400" dirty="0" smtClean="0"/>
              <a:t>ماجستير</a:t>
            </a:r>
            <a:r>
              <a:rPr lang="ar-EG" sz="2400" dirty="0" smtClean="0"/>
              <a:t> 2011.</a:t>
            </a:r>
            <a:r>
              <a:rPr lang="fr-FR" sz="2400" b="1" dirty="0" smtClean="0"/>
              <a:t> </a:t>
            </a:r>
            <a:endParaRPr lang="fr-FR" sz="2400" dirty="0" smtClean="0"/>
          </a:p>
          <a:p>
            <a:pPr algn="r" rtl="1">
              <a:buFontTx/>
              <a:buChar char="-"/>
            </a:pPr>
            <a:r>
              <a:rPr lang="ar-DZ" sz="2400" dirty="0" smtClean="0"/>
              <a:t>عز الدين غطاس.علية </a:t>
            </a:r>
            <a:r>
              <a:rPr lang="ar-DZ" sz="2400" dirty="0" err="1" smtClean="0"/>
              <a:t>مجوجة</a:t>
            </a:r>
            <a:r>
              <a:rPr lang="ar-DZ" sz="2400" dirty="0" smtClean="0"/>
              <a:t> ، استراتجيات مواجهة الضغوط النفسية لدى المرأة العاملة،رسالة ليسانس،2002</a:t>
            </a:r>
            <a:r>
              <a:rPr lang="ar-DZ" sz="2400" i="1" dirty="0" smtClean="0"/>
              <a:t> </a:t>
            </a:r>
            <a:endParaRPr lang="ar-SA" sz="2400" i="1" dirty="0" smtClean="0"/>
          </a:p>
          <a:p>
            <a:pPr algn="r" rtl="1">
              <a:buFontTx/>
              <a:buChar char="-"/>
            </a:pPr>
            <a:r>
              <a:rPr lang="ar-SA" sz="2400" i="1" dirty="0" smtClean="0"/>
              <a:t>بن عبد الله عبد القادر.  </a:t>
            </a:r>
            <a:r>
              <a:rPr lang="ar-SA" sz="2400" i="1" dirty="0" err="1" smtClean="0"/>
              <a:t>بوداود</a:t>
            </a:r>
            <a:r>
              <a:rPr lang="ar-SA" sz="2400" i="1" dirty="0" smtClean="0"/>
              <a:t> عبد </a:t>
            </a:r>
            <a:r>
              <a:rPr lang="ar-SA" sz="2400" i="1" dirty="0" err="1" smtClean="0"/>
              <a:t>اليامين</a:t>
            </a:r>
            <a:r>
              <a:rPr lang="ar-SA" sz="2400" i="1" dirty="0" smtClean="0"/>
              <a:t> .الضغوط النفسية لدى الرياضيين </a:t>
            </a:r>
            <a:r>
              <a:rPr lang="ar-SA" sz="2400" i="1" dirty="0" err="1" smtClean="0"/>
              <a:t>الناشيين</a:t>
            </a:r>
            <a:r>
              <a:rPr lang="ar-SA" sz="2400" i="1" dirty="0" smtClean="0"/>
              <a:t> مضارها وأعراضها . رسالة </a:t>
            </a:r>
            <a:r>
              <a:rPr lang="ar-SA" sz="2400" dirty="0" smtClean="0"/>
              <a:t>ماجستير</a:t>
            </a:r>
            <a:r>
              <a:rPr lang="ar-SA" sz="2400" i="1" dirty="0" smtClean="0"/>
              <a:t>. 2005</a:t>
            </a:r>
            <a:r>
              <a:rPr lang="ar-DZ" sz="2400" dirty="0" smtClean="0"/>
              <a:t>.</a:t>
            </a:r>
            <a:endParaRPr lang="en-US" sz="2400" dirty="0" smtClean="0"/>
          </a:p>
        </p:txBody>
      </p:sp>
      <p:pic>
        <p:nvPicPr>
          <p:cNvPr id="20" name="Image 19" descr="SAM_4360.JPG"/>
          <p:cNvPicPr>
            <a:picLocks noChangeAspect="1"/>
          </p:cNvPicPr>
          <p:nvPr/>
        </p:nvPicPr>
        <p:blipFill>
          <a:blip r:embed="rId4" cstate="print"/>
          <a:stretch>
            <a:fillRect/>
          </a:stretch>
        </p:blipFill>
        <p:spPr>
          <a:xfrm>
            <a:off x="0" y="0"/>
            <a:ext cx="3832148" cy="4857784"/>
          </a:xfrm>
          <a:prstGeom prst="rect">
            <a:avLst/>
          </a:prstGeom>
        </p:spPr>
      </p:pic>
      <p:pic>
        <p:nvPicPr>
          <p:cNvPr id="22" name="Image 21" descr="عزيز.JPG"/>
          <p:cNvPicPr>
            <a:picLocks noChangeAspect="1"/>
          </p:cNvPicPr>
          <p:nvPr/>
        </p:nvPicPr>
        <p:blipFill>
          <a:blip r:embed="rId5"/>
          <a:stretch>
            <a:fillRect/>
          </a:stretch>
        </p:blipFill>
        <p:spPr>
          <a:xfrm>
            <a:off x="25406424" y="1"/>
            <a:ext cx="4117901" cy="467189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1706</TotalTime>
  <Words>1503</Words>
  <Application>Microsoft Office PowerPoint</Application>
  <PresentationFormat>مخصص</PresentationFormat>
  <Paragraphs>88</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Modèle par défaut</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BOUKHALFA</cp:lastModifiedBy>
  <cp:revision>155</cp:revision>
  <dcterms:created xsi:type="dcterms:W3CDTF">2009-01-20T09:16:06Z</dcterms:created>
  <dcterms:modified xsi:type="dcterms:W3CDTF">2015-03-04T08:43:40Z</dcterms:modified>
</cp:coreProperties>
</file>