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84380"/>
    <p:restoredTop sz="99821" autoAdjust="0"/>
  </p:normalViewPr>
  <p:slideViewPr>
    <p:cSldViewPr>
      <p:cViewPr>
        <p:scale>
          <a:sx n="10" d="100"/>
          <a:sy n="10" d="100"/>
        </p:scale>
        <p:origin x="-2088" y="-270"/>
      </p:cViewPr>
      <p:guideLst>
        <p:guide orient="horz" pos="13608"/>
        <p:guide pos="929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‹N°›</a:t>
            </a:fld>
            <a:endParaRPr lang="en-US"/>
          </a:p>
        </p:txBody>
      </p:sp>
    </p:spTree>
    <p:extLst>
      <p:ext uri="{BB962C8B-B14F-4D97-AF65-F5344CB8AC3E}">
        <p14:creationId xmlns:p14="http://schemas.microsoft.com/office/powerpoint/2010/main" val="629178120"/>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48DA095E-7000-4169-949A-870791B85AD1}"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10444163" y="8820150"/>
            <a:ext cx="8350250" cy="1006475"/>
          </a:xfrm>
          <a:prstGeom prst="rect">
            <a:avLst/>
          </a:prstGeom>
          <a:noFill/>
          <a:ln w="9525">
            <a:noFill/>
            <a:miter lim="800000"/>
            <a:headEnd/>
            <a:tailEnd/>
          </a:ln>
        </p:spPr>
        <p:txBody>
          <a:bodyPr>
            <a:spAutoFit/>
          </a:bodyPr>
          <a:lstStyle/>
          <a:p>
            <a:pPr algn="ctr" defTabSz="4114800" rtl="1">
              <a:spcBef>
                <a:spcPct val="50000"/>
              </a:spcBef>
            </a:pPr>
            <a:r>
              <a:rPr lang="ar-DZ" sz="6000" b="1" dirty="0">
                <a:latin typeface="Simplified Arabic" pitchFamily="2" charset="-78"/>
                <a:cs typeface="Simplified Arabic" pitchFamily="2" charset="-78"/>
              </a:rPr>
              <a:t>عنـوان الدراسـة</a:t>
            </a:r>
            <a:endParaRPr lang="fr-FR" sz="6000" b="1" dirty="0">
              <a:latin typeface="Simplified Arabic" pitchFamily="2" charset="-78"/>
              <a:cs typeface="Simplified Arabic" pitchFamily="2" charset="-78"/>
            </a:endParaRPr>
          </a:p>
        </p:txBody>
      </p:sp>
      <p:sp>
        <p:nvSpPr>
          <p:cNvPr id="2069" name="Text Box 21"/>
          <p:cNvSpPr txBox="1">
            <a:spLocks noChangeArrowheads="1"/>
          </p:cNvSpPr>
          <p:nvPr/>
        </p:nvSpPr>
        <p:spPr bwMode="auto">
          <a:xfrm>
            <a:off x="18619788" y="6172200"/>
            <a:ext cx="9661525" cy="3836988"/>
          </a:xfrm>
          <a:prstGeom prst="rect">
            <a:avLst/>
          </a:prstGeom>
          <a:solidFill>
            <a:srgbClr val="FFFFFF"/>
          </a:solidFill>
          <a:ln w="9525">
            <a:solidFill>
              <a:srgbClr val="000000"/>
            </a:solidFill>
            <a:miter lim="800000"/>
            <a:headEnd/>
            <a:tailEnd/>
          </a:ln>
        </p:spPr>
        <p:txBody>
          <a:bodyPr/>
          <a:lstStyle/>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الاسم : </a:t>
            </a:r>
            <a:r>
              <a:rPr lang="ar-DZ" sz="4000" b="1" dirty="0" smtClean="0">
                <a:effectLst>
                  <a:outerShdw blurRad="38100" dist="38100" dir="2700000" algn="tl">
                    <a:srgbClr val="C0C0C0"/>
                  </a:outerShdw>
                </a:effectLst>
                <a:latin typeface="Arial" pitchFamily="34" charset="0"/>
                <a:cs typeface="Arial" pitchFamily="34" charset="0"/>
              </a:rPr>
              <a:t>شــــيـــــــــــخ     اللقب: </a:t>
            </a:r>
            <a:r>
              <a:rPr lang="ar-DZ" sz="4000" b="1" dirty="0" err="1" smtClean="0">
                <a:effectLst>
                  <a:outerShdw blurRad="38100" dist="38100" dir="2700000" algn="tl">
                    <a:srgbClr val="C0C0C0"/>
                  </a:outerShdw>
                </a:effectLst>
                <a:latin typeface="Arial" pitchFamily="34" charset="0"/>
                <a:cs typeface="Arial" pitchFamily="34" charset="0"/>
              </a:rPr>
              <a:t>العــيــــــــاط</a:t>
            </a:r>
            <a:endParaRPr lang="fr-FR" sz="4000" b="1" dirty="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الاسم : قـــاســـــم         اللقب : بـوقــفــــــة</a:t>
            </a:r>
            <a:endParaRPr lang="ar-DZ" sz="4000" b="1" dirty="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الثانية </a:t>
            </a:r>
            <a:r>
              <a:rPr lang="ar-DZ" sz="4000" b="1" dirty="0" err="1">
                <a:effectLst>
                  <a:outerShdw blurRad="38100" dist="38100" dir="2700000" algn="tl">
                    <a:srgbClr val="C0C0C0"/>
                  </a:outerShdw>
                </a:effectLst>
                <a:latin typeface="Arial" pitchFamily="34" charset="0"/>
                <a:cs typeface="Arial" pitchFamily="34" charset="0"/>
              </a:rPr>
              <a:t>ماستر</a:t>
            </a:r>
            <a:r>
              <a:rPr lang="ar-DZ" sz="4000" b="1" dirty="0">
                <a:effectLst>
                  <a:outerShdw blurRad="38100" dist="38100" dir="2700000" algn="tl">
                    <a:srgbClr val="C0C0C0"/>
                  </a:outerShdw>
                </a:effectLst>
                <a:latin typeface="Arial" pitchFamily="34" charset="0"/>
                <a:cs typeface="Arial" pitchFamily="34" charset="0"/>
              </a:rPr>
              <a:t>:</a:t>
            </a:r>
            <a:r>
              <a:rPr lang="ar-DZ" sz="4000" b="1" dirty="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a:solidFill>
                  <a:srgbClr val="C00000"/>
                </a:solidFill>
                <a:effectLst>
                  <a:outerShdw blurRad="38100" dist="38100" dir="2700000" algn="tl">
                    <a:srgbClr val="C0C0C0"/>
                  </a:outerShdw>
                </a:effectLst>
                <a:latin typeface="Arial" pitchFamily="34" charset="0"/>
                <a:cs typeface="Arial" pitchFamily="34" charset="0"/>
              </a:rPr>
              <a:t>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a:off x="974628" y="11315628"/>
            <a:ext cx="13981211" cy="1150937"/>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الإشكالية</a:t>
            </a:r>
            <a:r>
              <a:rPr lang="ar-DZ" b="1">
                <a:solidFill>
                  <a:srgbClr val="C00000"/>
                </a:solidFill>
              </a:rPr>
              <a:t>:</a:t>
            </a:r>
            <a:endParaRPr lang="en-US" b="1">
              <a:solidFill>
                <a:srgbClr val="C00000"/>
              </a:solidFill>
            </a:endParaRPr>
          </a:p>
        </p:txBody>
      </p:sp>
      <p:sp>
        <p:nvSpPr>
          <p:cNvPr id="2056" name="AutoShape 47"/>
          <p:cNvSpPr>
            <a:spLocks noChangeArrowheads="1"/>
          </p:cNvSpPr>
          <p:nvPr/>
        </p:nvSpPr>
        <p:spPr bwMode="auto">
          <a:xfrm>
            <a:off x="15905170" y="11244190"/>
            <a:ext cx="13139737"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مقدمة</a:t>
            </a:r>
            <a:r>
              <a:rPr lang="ar-DZ" b="1">
                <a:solidFill>
                  <a:srgbClr val="C00000"/>
                </a:solidFill>
              </a:rPr>
              <a:t> :</a:t>
            </a:r>
            <a:endParaRPr lang="en-US" b="1">
              <a:solidFill>
                <a:srgbClr val="C00000"/>
              </a:solidFill>
            </a:endParaRPr>
          </a:p>
        </p:txBody>
      </p:sp>
      <p:sp>
        <p:nvSpPr>
          <p:cNvPr id="2057" name="AutoShape 50"/>
          <p:cNvSpPr>
            <a:spLocks noChangeArrowheads="1"/>
          </p:cNvSpPr>
          <p:nvPr/>
        </p:nvSpPr>
        <p:spPr bwMode="auto">
          <a:xfrm>
            <a:off x="1046163" y="35500243"/>
            <a:ext cx="27657425" cy="1117279"/>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قائمة المراجع</a:t>
            </a:r>
            <a:endParaRPr lang="en-US" sz="6000" b="1" dirty="0">
              <a:solidFill>
                <a:srgbClr val="C00000"/>
              </a:solidFill>
            </a:endParaRPr>
          </a:p>
        </p:txBody>
      </p:sp>
      <p:sp>
        <p:nvSpPr>
          <p:cNvPr id="2058" name="Rectangle 69"/>
          <p:cNvSpPr>
            <a:spLocks noChangeArrowheads="1"/>
          </p:cNvSpPr>
          <p:nvPr/>
        </p:nvSpPr>
        <p:spPr bwMode="auto">
          <a:xfrm>
            <a:off x="903190" y="10172700"/>
            <a:ext cx="27738485" cy="830263"/>
          </a:xfrm>
          <a:prstGeom prst="rect">
            <a:avLst/>
          </a:prstGeom>
          <a:noFill/>
          <a:ln w="9525">
            <a:solidFill>
              <a:schemeClr val="tx1"/>
            </a:solidFill>
            <a:miter lim="800000"/>
            <a:headEnd/>
            <a:tailEnd/>
          </a:ln>
        </p:spPr>
        <p:txBody>
          <a:bodyPr wrap="square" anchor="ctr">
            <a:spAutoFit/>
          </a:bodyPr>
          <a:lstStyle/>
          <a:p>
            <a:pPr algn="ctr" rtl="1"/>
            <a:endParaRPr lang="en-US" sz="4800">
              <a:solidFill>
                <a:srgbClr val="002060"/>
              </a:solidFill>
            </a:endParaRPr>
          </a:p>
        </p:txBody>
      </p:sp>
      <p:sp>
        <p:nvSpPr>
          <p:cNvPr id="2060" name="Rectangle 72"/>
          <p:cNvSpPr>
            <a:spLocks noChangeArrowheads="1"/>
          </p:cNvSpPr>
          <p:nvPr/>
        </p:nvSpPr>
        <p:spPr bwMode="auto">
          <a:xfrm>
            <a:off x="689668" y="31035748"/>
            <a:ext cx="28186062" cy="5232202"/>
          </a:xfrm>
          <a:prstGeom prst="rect">
            <a:avLst/>
          </a:prstGeom>
          <a:noFill/>
          <a:ln w="9525">
            <a:noFill/>
            <a:miter lim="800000"/>
            <a:headEnd/>
            <a:tailEnd/>
          </a:ln>
        </p:spPr>
        <p:txBody>
          <a:bodyPr anchor="ctr">
            <a:spAutoFit/>
          </a:bodyPr>
          <a:lstStyle/>
          <a:p>
            <a:pPr algn="justLow" rtl="1">
              <a:spcAft>
                <a:spcPts val="0"/>
              </a:spcAft>
            </a:pPr>
            <a:r>
              <a:rPr lang="ar-DZ" sz="4000" b="1" dirty="0" smtClean="0">
                <a:latin typeface="Times New Roman"/>
                <a:ea typeface="Times New Roman"/>
                <a:cs typeface="Traditional Arabic"/>
              </a:rPr>
              <a:t>أول: </a:t>
            </a:r>
            <a:r>
              <a:rPr lang="ar-DZ" sz="4000" dirty="0" smtClean="0">
                <a:latin typeface="Times New Roman"/>
                <a:ea typeface="Times New Roman"/>
                <a:cs typeface="Traditional Arabic"/>
              </a:rPr>
              <a:t>الجانب النظري والذي تناولنا فيه فصلين :</a:t>
            </a:r>
            <a:endParaRPr lang="fr-FR" sz="4000" dirty="0" smtClean="0">
              <a:latin typeface="Times New Roman"/>
              <a:ea typeface="Times New Roman"/>
              <a:cs typeface="Traditional Arabic"/>
            </a:endParaRPr>
          </a:p>
          <a:p>
            <a:pPr algn="justLow" rtl="1">
              <a:spcAft>
                <a:spcPts val="0"/>
              </a:spcAft>
            </a:pPr>
            <a:r>
              <a:rPr lang="ar-DZ" sz="4000" dirty="0" smtClean="0">
                <a:latin typeface="Times New Roman"/>
                <a:ea typeface="Times New Roman"/>
                <a:cs typeface="Traditional Arabic"/>
              </a:rPr>
              <a:t>الفصل الأول: مدخل عام للدراسة (التعريف بالبحث) حيث نطرح الإشكالية وأهداف البحث، والفروض وأهمية البحث وكذا مصطلحات ومفاهيم الدراسة إلى جانب أهم النظريات المفسرة التي تناولت متغيرات الدراسة.</a:t>
            </a:r>
            <a:endParaRPr lang="en-US" sz="4000" dirty="0" smtClean="0">
              <a:latin typeface="Times New Roman"/>
              <a:ea typeface="Times New Roman"/>
            </a:endParaRPr>
          </a:p>
          <a:p>
            <a:pPr algn="justLow" rtl="1">
              <a:spcAft>
                <a:spcPts val="0"/>
              </a:spcAft>
            </a:pPr>
            <a:r>
              <a:rPr lang="ar-DZ" sz="4000" dirty="0" smtClean="0">
                <a:latin typeface="Times New Roman"/>
                <a:ea typeface="Times New Roman"/>
                <a:cs typeface="Traditional Arabic"/>
              </a:rPr>
              <a:t>أ الفصل الثاني :تناولنا فيه الدراسات المرتبطة وتم عرضها وتحليلها ونقدها.</a:t>
            </a:r>
            <a:endParaRPr lang="en-US" sz="4000" dirty="0" smtClean="0">
              <a:latin typeface="Times New Roman"/>
              <a:ea typeface="Times New Roman"/>
            </a:endParaRPr>
          </a:p>
          <a:p>
            <a:pPr algn="justLow" rtl="1">
              <a:spcAft>
                <a:spcPts val="0"/>
              </a:spcAft>
            </a:pPr>
            <a:r>
              <a:rPr lang="ar-DZ" sz="4000" b="1" dirty="0" smtClean="0">
                <a:latin typeface="Times New Roman"/>
                <a:ea typeface="Times New Roman"/>
                <a:cs typeface="Traditional Arabic"/>
              </a:rPr>
              <a:t>ثانيا: </a:t>
            </a:r>
            <a:r>
              <a:rPr lang="ar-DZ" sz="4000" dirty="0" smtClean="0">
                <a:latin typeface="Times New Roman"/>
                <a:ea typeface="Times New Roman"/>
                <a:cs typeface="Traditional Arabic"/>
              </a:rPr>
              <a:t>الجانب التطبيقي الذي يعد الأهم في هذه الدراسة فمن خلاله نضع الحلول المناسبة للإشكالية المطروحة ويشتمل على فصلين هما: </a:t>
            </a:r>
            <a:endParaRPr lang="en-US" sz="4000" dirty="0" smtClean="0">
              <a:latin typeface="Times New Roman"/>
              <a:ea typeface="Times New Roman"/>
            </a:endParaRPr>
          </a:p>
          <a:p>
            <a:pPr algn="justLow" rtl="1">
              <a:spcAft>
                <a:spcPts val="0"/>
              </a:spcAft>
            </a:pPr>
            <a:r>
              <a:rPr lang="ar-DZ" sz="4000" dirty="0" smtClean="0">
                <a:latin typeface="Times New Roman"/>
                <a:ea typeface="Times New Roman"/>
                <a:cs typeface="Traditional Arabic"/>
              </a:rPr>
              <a:t>الفصل الثالث </a:t>
            </a:r>
            <a:r>
              <a:rPr lang="ar-DZ" sz="4000" b="1" dirty="0" err="1" smtClean="0">
                <a:latin typeface="Times New Roman"/>
                <a:ea typeface="Times New Roman"/>
                <a:cs typeface="Traditional Arabic"/>
              </a:rPr>
              <a:t>اً</a:t>
            </a:r>
            <a:r>
              <a:rPr lang="ar-DZ" sz="4000" dirty="0" err="1" smtClean="0">
                <a:latin typeface="Times New Roman"/>
                <a:ea typeface="Times New Roman"/>
                <a:cs typeface="Traditional Arabic"/>
              </a:rPr>
              <a:t>والذي</a:t>
            </a:r>
            <a:r>
              <a:rPr lang="ar-DZ" sz="4000" dirty="0" smtClean="0">
                <a:latin typeface="Times New Roman"/>
                <a:ea typeface="Times New Roman"/>
                <a:cs typeface="Traditional Arabic"/>
              </a:rPr>
              <a:t> نتناول فيه طرق ومنهجية الدراسة، أما الفصل الرابع تم فيه عرض ومناقشة وتحليل النتائج من أجل الحكم على صحة الفرضيات ثم الخروج بأهم </a:t>
            </a:r>
            <a:r>
              <a:rPr lang="ar-DZ" sz="4000" dirty="0" err="1" smtClean="0">
                <a:latin typeface="Times New Roman"/>
                <a:ea typeface="Times New Roman"/>
                <a:cs typeface="Traditional Arabic"/>
              </a:rPr>
              <a:t>الإستخلاصات</a:t>
            </a:r>
            <a:r>
              <a:rPr lang="ar-DZ" sz="4000" dirty="0" smtClean="0">
                <a:latin typeface="Times New Roman"/>
                <a:ea typeface="Times New Roman"/>
                <a:cs typeface="Traditional Arabic"/>
              </a:rPr>
              <a:t> وفي الأخير وضعنا بعض الاقتراحات والتوصيات المستقبلية.</a:t>
            </a:r>
            <a:endParaRPr lang="en-US" sz="4000" dirty="0" smtClean="0">
              <a:latin typeface="Times New Roman"/>
              <a:ea typeface="Times New Roman"/>
            </a:endParaRPr>
          </a:p>
          <a:p>
            <a:pPr algn="r" rtl="1">
              <a:defRPr/>
            </a:pPr>
            <a:endParaRPr lang="en-US" sz="4800" dirty="0">
              <a:solidFill>
                <a:srgbClr val="3333CC"/>
              </a:solidFill>
              <a:latin typeface="Arial" pitchFamily="34" charset="0"/>
              <a:cs typeface="Arial" pitchFamily="34" charset="0"/>
            </a:endParaRPr>
          </a:p>
        </p:txBody>
      </p:sp>
      <p:sp>
        <p:nvSpPr>
          <p:cNvPr id="2061" name="Rectangle 74"/>
          <p:cNvSpPr>
            <a:spLocks noChangeArrowheads="1"/>
          </p:cNvSpPr>
          <p:nvPr/>
        </p:nvSpPr>
        <p:spPr bwMode="auto">
          <a:xfrm>
            <a:off x="15905170" y="36629812"/>
            <a:ext cx="13216030" cy="5730800"/>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800" b="1" dirty="0">
                <a:solidFill>
                  <a:srgbClr val="C00000"/>
                </a:solidFill>
                <a:latin typeface="Traditional Arabic" pitchFamily="18" charset="-78"/>
                <a:cs typeface="Traditional Arabic" pitchFamily="18" charset="-78"/>
              </a:rPr>
              <a:t>باللغة العربية :</a:t>
            </a:r>
          </a:p>
          <a:p>
            <a:pPr algn="r" rtl="1">
              <a:buFontTx/>
              <a:buChar char="-"/>
              <a:tabLst>
                <a:tab pos="457200" algn="l"/>
              </a:tabLst>
            </a:pPr>
            <a:r>
              <a:rPr lang="ar-SA" sz="3200" dirty="0" smtClean="0">
                <a:latin typeface="Traditional Arabic" pitchFamily="18" charset="-78"/>
                <a:cs typeface="Traditional Arabic" pitchFamily="18" charset="-78"/>
              </a:rPr>
              <a:t>سيد خير الله، </a:t>
            </a:r>
            <a:r>
              <a:rPr lang="ar-SA" sz="3200" u="sng" dirty="0" smtClean="0">
                <a:latin typeface="Traditional Arabic" pitchFamily="18" charset="-78"/>
                <a:cs typeface="Traditional Arabic" pitchFamily="18" charset="-78"/>
              </a:rPr>
              <a:t>مفهوم الذات أسسه النظرية والتطبيقية</a:t>
            </a:r>
            <a:r>
              <a:rPr lang="ar-SA" sz="3200" dirty="0" smtClean="0">
                <a:latin typeface="Traditional Arabic" pitchFamily="18" charset="-78"/>
                <a:cs typeface="Traditional Arabic" pitchFamily="18" charset="-78"/>
              </a:rPr>
              <a:t>، ط1، المكتبة </a:t>
            </a:r>
            <a:r>
              <a:rPr lang="ar-SA" sz="3200" dirty="0" err="1" smtClean="0">
                <a:latin typeface="Traditional Arabic" pitchFamily="18" charset="-78"/>
                <a:cs typeface="Traditional Arabic" pitchFamily="18" charset="-78"/>
              </a:rPr>
              <a:t>الانجلو</a:t>
            </a:r>
            <a:r>
              <a:rPr lang="ar-SA" sz="3200" dirty="0" smtClean="0">
                <a:latin typeface="Traditional Arabic" pitchFamily="18" charset="-78"/>
                <a:cs typeface="Traditional Arabic" pitchFamily="18" charset="-78"/>
              </a:rPr>
              <a:t> مصرية، مصر: 1981، ص21.</a:t>
            </a:r>
            <a:endParaRPr lang="ar-DZ" sz="3200" dirty="0" smtClean="0">
              <a:latin typeface="Traditional Arabic" pitchFamily="18" charset="-78"/>
              <a:cs typeface="Traditional Arabic" pitchFamily="18" charset="-78"/>
            </a:endParaRPr>
          </a:p>
          <a:p>
            <a:pPr algn="r" rtl="1">
              <a:buFontTx/>
              <a:buChar char="-"/>
              <a:tabLst>
                <a:tab pos="457200" algn="l"/>
              </a:tabLst>
            </a:pPr>
            <a:r>
              <a:rPr lang="ar-SA" sz="3200" dirty="0" smtClean="0">
                <a:latin typeface="Traditional Arabic" pitchFamily="18" charset="-78"/>
                <a:cs typeface="Traditional Arabic" pitchFamily="18" charset="-78"/>
              </a:rPr>
              <a:t>حافظ الجمالي، </a:t>
            </a:r>
            <a:r>
              <a:rPr lang="ar-SA" sz="3200" u="sng" dirty="0" smtClean="0">
                <a:latin typeface="Traditional Arabic" pitchFamily="18" charset="-78"/>
                <a:cs typeface="Traditional Arabic" pitchFamily="18" charset="-78"/>
              </a:rPr>
              <a:t>أبحاث في علم النفس الطفولة والمراهقة</a:t>
            </a:r>
            <a:r>
              <a:rPr lang="ar-SA" sz="3200" dirty="0" smtClean="0">
                <a:latin typeface="Traditional Arabic" pitchFamily="18" charset="-78"/>
                <a:cs typeface="Traditional Arabic" pitchFamily="18" charset="-78"/>
              </a:rPr>
              <a:t>، مطبعة جامعة دمشق، بدون تاريخ، ص75.</a:t>
            </a:r>
            <a:endParaRPr lang="en-US" sz="3200" dirty="0" smtClean="0">
              <a:latin typeface="Traditional Arabic" pitchFamily="18" charset="-78"/>
              <a:cs typeface="Traditional Arabic" pitchFamily="18" charset="-78"/>
            </a:endParaRPr>
          </a:p>
          <a:p>
            <a:pPr algn="r" rtl="1">
              <a:lnSpc>
                <a:spcPct val="115000"/>
              </a:lnSpc>
              <a:spcAft>
                <a:spcPts val="0"/>
              </a:spcAft>
            </a:pPr>
            <a:r>
              <a:rPr lang="ar-SA" sz="3200" b="1" dirty="0" smtClean="0">
                <a:latin typeface="Traditional Arabic" pitchFamily="18" charset="-78"/>
                <a:ea typeface="Calibri"/>
                <a:cs typeface="Traditional Arabic" pitchFamily="18" charset="-78"/>
              </a:rPr>
              <a:t>- </a:t>
            </a:r>
            <a:r>
              <a:rPr lang="ar-SA" sz="3200" dirty="0" smtClean="0">
                <a:latin typeface="Traditional Arabic" pitchFamily="18" charset="-78"/>
                <a:ea typeface="Calibri"/>
                <a:cs typeface="Traditional Arabic" pitchFamily="18" charset="-78"/>
              </a:rPr>
              <a:t>إبراهيم أحمد أبو زيد</a:t>
            </a:r>
            <a:r>
              <a:rPr lang="en-US" sz="3200" dirty="0" smtClean="0">
                <a:latin typeface="Traditional Arabic" pitchFamily="18" charset="-78"/>
                <a:ea typeface="Calibri"/>
                <a:cs typeface="Traditional Arabic" pitchFamily="18" charset="-78"/>
              </a:rPr>
              <a:t>: </a:t>
            </a:r>
            <a:r>
              <a:rPr lang="ar-SA" sz="3200" b="1" u="sng" dirty="0" smtClean="0">
                <a:latin typeface="Traditional Arabic" pitchFamily="18" charset="-78"/>
                <a:ea typeface="Calibri"/>
                <a:cs typeface="Traditional Arabic" pitchFamily="18" charset="-78"/>
              </a:rPr>
              <a:t>سيكولوجيا الذات والتوافق</a:t>
            </a:r>
            <a:r>
              <a:rPr lang="ar-SA" sz="3200" dirty="0" smtClean="0">
                <a:latin typeface="Traditional Arabic" pitchFamily="18" charset="-78"/>
                <a:ea typeface="Calibri"/>
                <a:cs typeface="Traditional Arabic" pitchFamily="18" charset="-78"/>
              </a:rPr>
              <a:t>،</a:t>
            </a:r>
            <a:r>
              <a:rPr lang="ar-DZ" sz="3200" dirty="0" smtClean="0">
                <a:latin typeface="Traditional Arabic" pitchFamily="18" charset="-78"/>
                <a:ea typeface="Calibri"/>
                <a:cs typeface="Traditional Arabic" pitchFamily="18" charset="-78"/>
              </a:rPr>
              <a:t>ب </a:t>
            </a:r>
            <a:r>
              <a:rPr lang="ar-DZ" sz="3200" dirty="0" err="1" smtClean="0">
                <a:latin typeface="Traditional Arabic" pitchFamily="18" charset="-78"/>
                <a:ea typeface="Calibri"/>
                <a:cs typeface="Traditional Arabic" pitchFamily="18" charset="-78"/>
              </a:rPr>
              <a:t>ط</a:t>
            </a:r>
            <a:r>
              <a:rPr lang="ar-DZ" sz="3200" dirty="0" smtClean="0">
                <a:latin typeface="Traditional Arabic" pitchFamily="18" charset="-78"/>
                <a:ea typeface="Calibri"/>
                <a:cs typeface="Traditional Arabic" pitchFamily="18" charset="-78"/>
              </a:rPr>
              <a:t>، </a:t>
            </a:r>
            <a:r>
              <a:rPr lang="ar-SA" sz="3200" dirty="0" smtClean="0">
                <a:latin typeface="Traditional Arabic" pitchFamily="18" charset="-78"/>
                <a:ea typeface="Calibri"/>
                <a:cs typeface="Traditional Arabic" pitchFamily="18" charset="-78"/>
              </a:rPr>
              <a:t>دار المعرفة الجامعية،، الإسكندرية،</a:t>
            </a:r>
            <a:r>
              <a:rPr lang="en-US" sz="3200" b="1" dirty="0" smtClean="0">
                <a:latin typeface="Traditional Arabic" pitchFamily="18" charset="-78"/>
                <a:ea typeface="Calibri"/>
                <a:cs typeface="Traditional Arabic" pitchFamily="18" charset="-78"/>
              </a:rPr>
              <a:t>. </a:t>
            </a:r>
            <a:r>
              <a:rPr lang="en-US" sz="3200" dirty="0" smtClean="0">
                <a:latin typeface="Traditional Arabic" pitchFamily="18" charset="-78"/>
                <a:ea typeface="Calibri"/>
                <a:cs typeface="Traditional Arabic" pitchFamily="18" charset="-78"/>
              </a:rPr>
              <a:t>1987</a:t>
            </a:r>
            <a:r>
              <a:rPr lang="ar-DZ" sz="3200" dirty="0" smtClean="0">
                <a:latin typeface="Traditional Arabic" pitchFamily="18" charset="-78"/>
                <a:ea typeface="Calibri"/>
                <a:cs typeface="Traditional Arabic" pitchFamily="18" charset="-78"/>
              </a:rPr>
              <a:t>ص76.</a:t>
            </a:r>
            <a:endParaRPr lang="en-US" sz="3200" dirty="0" smtClean="0">
              <a:latin typeface="Traditional Arabic" pitchFamily="18" charset="-78"/>
              <a:ea typeface="Calibri"/>
              <a:cs typeface="Traditional Arabic" pitchFamily="18" charset="-78"/>
            </a:endParaRPr>
          </a:p>
          <a:p>
            <a:pPr algn="r" rtl="1">
              <a:spcAft>
                <a:spcPts val="0"/>
              </a:spcAft>
            </a:pPr>
            <a:r>
              <a:rPr lang="ar-SA" sz="3200" dirty="0" smtClean="0">
                <a:latin typeface="Traditional Arabic" pitchFamily="18" charset="-78"/>
                <a:ea typeface="Calibri"/>
                <a:cs typeface="Traditional Arabic" pitchFamily="18" charset="-78"/>
              </a:rPr>
              <a:t>- عبد الفتاح </a:t>
            </a:r>
            <a:r>
              <a:rPr lang="ar-SA" sz="3200" dirty="0" err="1" smtClean="0">
                <a:latin typeface="Traditional Arabic" pitchFamily="18" charset="-78"/>
                <a:ea typeface="Calibri"/>
                <a:cs typeface="Traditional Arabic" pitchFamily="18" charset="-78"/>
              </a:rPr>
              <a:t>دويدار</a:t>
            </a:r>
            <a:r>
              <a:rPr lang="en-US" sz="3200" b="1" dirty="0" smtClean="0">
                <a:latin typeface="Traditional Arabic" pitchFamily="18" charset="-78"/>
                <a:ea typeface="Calibri"/>
                <a:cs typeface="Traditional Arabic" pitchFamily="18" charset="-78"/>
              </a:rPr>
              <a:t> : </a:t>
            </a:r>
            <a:r>
              <a:rPr lang="ar-SA" sz="3200" b="1" u="sng" dirty="0" smtClean="0">
                <a:latin typeface="Traditional Arabic" pitchFamily="18" charset="-78"/>
                <a:ea typeface="Calibri"/>
                <a:cs typeface="Traditional Arabic" pitchFamily="18" charset="-78"/>
              </a:rPr>
              <a:t>سيكولوجية العلاقة بين مفهوم الذات والاتجاهات</a:t>
            </a:r>
            <a:r>
              <a:rPr lang="ar-SA" sz="3200" dirty="0" smtClean="0">
                <a:latin typeface="Traditional Arabic" pitchFamily="18" charset="-78"/>
                <a:ea typeface="Calibri"/>
                <a:cs typeface="Traditional Arabic" pitchFamily="18" charset="-78"/>
              </a:rPr>
              <a:t>، </a:t>
            </a:r>
            <a:r>
              <a:rPr lang="ar-SA" sz="3200" dirty="0" err="1" smtClean="0">
                <a:latin typeface="Traditional Arabic" pitchFamily="18" charset="-78"/>
                <a:ea typeface="Calibri"/>
                <a:cs typeface="Traditional Arabic" pitchFamily="18" charset="-78"/>
              </a:rPr>
              <a:t>ب</a:t>
            </a:r>
            <a:r>
              <a:rPr lang="ar-SA" sz="3200" dirty="0" smtClean="0">
                <a:latin typeface="Traditional Arabic" pitchFamily="18" charset="-78"/>
                <a:ea typeface="Calibri"/>
                <a:cs typeface="Traditional Arabic" pitchFamily="18" charset="-78"/>
              </a:rPr>
              <a:t> ط ،دار النهضة العربية، بيروت، 1992،ص39.</a:t>
            </a:r>
            <a:endParaRPr lang="en-US" sz="3200" dirty="0" smtClean="0">
              <a:latin typeface="Traditional Arabic" pitchFamily="18" charset="-78"/>
              <a:ea typeface="Calibri"/>
              <a:cs typeface="Traditional Arabic" pitchFamily="18" charset="-78"/>
            </a:endParaRPr>
          </a:p>
          <a:p>
            <a:pPr algn="r" rtl="1">
              <a:lnSpc>
                <a:spcPct val="115000"/>
              </a:lnSpc>
              <a:spcAft>
                <a:spcPts val="0"/>
              </a:spcAft>
            </a:pPr>
            <a:r>
              <a:rPr lang="ar-SA" sz="3200" dirty="0" smtClean="0">
                <a:latin typeface="Traditional Arabic" pitchFamily="18" charset="-78"/>
                <a:ea typeface="Calibri"/>
                <a:cs typeface="Traditional Arabic" pitchFamily="18" charset="-78"/>
              </a:rPr>
              <a:t>- صلاح أحمد مراد</a:t>
            </a:r>
            <a:r>
              <a:rPr lang="en-US" sz="3200" b="1" dirty="0" smtClean="0">
                <a:latin typeface="Traditional Arabic" pitchFamily="18" charset="-78"/>
                <a:ea typeface="Calibri"/>
                <a:cs typeface="Traditional Arabic" pitchFamily="18" charset="-78"/>
              </a:rPr>
              <a:t>  : </a:t>
            </a:r>
            <a:r>
              <a:rPr lang="ar-SA" sz="3200" b="1" u="sng" dirty="0" smtClean="0">
                <a:latin typeface="Traditional Arabic" pitchFamily="18" charset="-78"/>
                <a:ea typeface="Calibri"/>
                <a:cs typeface="Traditional Arabic" pitchFamily="18" charset="-78"/>
              </a:rPr>
              <a:t>مفهوم الذات والخبرة التدريبية لدى معلمي المرحلة الثانوية، مجلة كلية التربية</a:t>
            </a:r>
            <a:r>
              <a:rPr lang="ar-SA" sz="3200" b="1" dirty="0" smtClean="0">
                <a:latin typeface="Traditional Arabic" pitchFamily="18" charset="-78"/>
                <a:ea typeface="Calibri"/>
                <a:cs typeface="Traditional Arabic" pitchFamily="18" charset="-78"/>
              </a:rPr>
              <a:t>، </a:t>
            </a:r>
            <a:r>
              <a:rPr lang="ar-SA" sz="3200" dirty="0" smtClean="0">
                <a:latin typeface="Traditional Arabic" pitchFamily="18" charset="-78"/>
                <a:ea typeface="Calibri"/>
                <a:cs typeface="Traditional Arabic" pitchFamily="18" charset="-78"/>
              </a:rPr>
              <a:t>الجزء</a:t>
            </a:r>
            <a:r>
              <a:rPr lang="en-US" sz="3200" dirty="0" smtClean="0">
                <a:latin typeface="Traditional Arabic" pitchFamily="18" charset="-78"/>
                <a:ea typeface="Calibri"/>
                <a:cs typeface="Traditional Arabic" pitchFamily="18" charset="-78"/>
              </a:rPr>
              <a:t> 1 </a:t>
            </a:r>
            <a:r>
              <a:rPr lang="ar-SA" sz="3200" b="1" dirty="0" smtClean="0">
                <a:latin typeface="Traditional Arabic" pitchFamily="18" charset="-78"/>
                <a:ea typeface="Calibri"/>
                <a:cs typeface="Traditional Arabic" pitchFamily="18" charset="-78"/>
              </a:rPr>
              <a:t>،</a:t>
            </a:r>
            <a:r>
              <a:rPr lang="ar-SA" sz="3200" dirty="0" smtClean="0">
                <a:latin typeface="Traditional Arabic" pitchFamily="18" charset="-78"/>
                <a:ea typeface="Calibri"/>
                <a:cs typeface="Traditional Arabic" pitchFamily="18" charset="-78"/>
              </a:rPr>
              <a:t>العدد</a:t>
            </a:r>
            <a:r>
              <a:rPr lang="en-US" sz="3200" dirty="0" smtClean="0">
                <a:latin typeface="Traditional Arabic" pitchFamily="18" charset="-78"/>
                <a:ea typeface="Calibri"/>
                <a:cs typeface="Traditional Arabic" pitchFamily="18" charset="-78"/>
              </a:rPr>
              <a:t> 10</a:t>
            </a:r>
            <a:r>
              <a:rPr lang="ar-SA" sz="3200" b="1" dirty="0" smtClean="0">
                <a:latin typeface="Traditional Arabic" pitchFamily="18" charset="-78"/>
                <a:ea typeface="Calibri"/>
                <a:cs typeface="Traditional Arabic" pitchFamily="18" charset="-78"/>
              </a:rPr>
              <a:t>، </a:t>
            </a:r>
            <a:r>
              <a:rPr lang="ar-SA" sz="3200" dirty="0" smtClean="0">
                <a:latin typeface="Traditional Arabic" pitchFamily="18" charset="-78"/>
                <a:ea typeface="Calibri"/>
                <a:cs typeface="Traditional Arabic" pitchFamily="18" charset="-78"/>
              </a:rPr>
              <a:t>جامعة المنصورة</a:t>
            </a:r>
            <a:r>
              <a:rPr lang="ar-SA" sz="3200" b="1" dirty="0" smtClean="0">
                <a:latin typeface="Traditional Arabic" pitchFamily="18" charset="-78"/>
                <a:ea typeface="Calibri"/>
                <a:cs typeface="Traditional Arabic" pitchFamily="18" charset="-78"/>
              </a:rPr>
              <a:t> </a:t>
            </a:r>
            <a:r>
              <a:rPr lang="ar-SA" sz="3200" dirty="0" smtClean="0">
                <a:latin typeface="Traditional Arabic" pitchFamily="18" charset="-78"/>
                <a:ea typeface="Calibri"/>
                <a:cs typeface="Traditional Arabic" pitchFamily="18" charset="-78"/>
              </a:rPr>
              <a:t>، </a:t>
            </a:r>
            <a:r>
              <a:rPr lang="en-US" sz="3200" dirty="0" smtClean="0">
                <a:latin typeface="Traditional Arabic" pitchFamily="18" charset="-78"/>
                <a:ea typeface="Calibri"/>
                <a:cs typeface="Traditional Arabic" pitchFamily="18" charset="-78"/>
              </a:rPr>
              <a:t>1989</a:t>
            </a:r>
            <a:r>
              <a:rPr lang="ar-SA" sz="3200" dirty="0" smtClean="0">
                <a:latin typeface="Traditional Arabic" pitchFamily="18" charset="-78"/>
                <a:ea typeface="Calibri"/>
                <a:cs typeface="Traditional Arabic" pitchFamily="18" charset="-78"/>
              </a:rPr>
              <a:t>،</a:t>
            </a:r>
            <a:r>
              <a:rPr lang="ar-DZ" sz="3200" dirty="0" smtClean="0">
                <a:latin typeface="Traditional Arabic" pitchFamily="18" charset="-78"/>
                <a:ea typeface="Calibri"/>
                <a:cs typeface="Traditional Arabic" pitchFamily="18" charset="-78"/>
              </a:rPr>
              <a:t>ص73</a:t>
            </a:r>
            <a:r>
              <a:rPr lang="ar-DZ" sz="3200" b="1" dirty="0" smtClean="0">
                <a:latin typeface="Traditional Arabic" pitchFamily="18" charset="-78"/>
                <a:ea typeface="Calibri"/>
                <a:cs typeface="Traditional Arabic" pitchFamily="18" charset="-78"/>
              </a:rPr>
              <a:t>.</a:t>
            </a:r>
            <a:endParaRPr lang="en-US" sz="3200" dirty="0" smtClean="0">
              <a:latin typeface="Traditional Arabic" pitchFamily="18" charset="-78"/>
              <a:ea typeface="Calibri"/>
              <a:cs typeface="Traditional Arabic" pitchFamily="18" charset="-78"/>
            </a:endParaRPr>
          </a:p>
          <a:p>
            <a:pPr algn="r" rtl="1">
              <a:tabLst>
                <a:tab pos="457200" algn="l"/>
              </a:tabLst>
            </a:pPr>
            <a:endParaRPr lang="ar-SA" sz="3600" dirty="0" smtClean="0">
              <a:solidFill>
                <a:srgbClr val="00B050"/>
              </a:solidFill>
            </a:endParaRPr>
          </a:p>
          <a:p>
            <a:pPr algn="r" rtl="1">
              <a:tabLst>
                <a:tab pos="457200" algn="l"/>
              </a:tabLst>
            </a:pPr>
            <a:endParaRPr lang="en-US" sz="3600" dirty="0"/>
          </a:p>
        </p:txBody>
      </p:sp>
      <p:sp>
        <p:nvSpPr>
          <p:cNvPr id="2062" name="Rectangle 69"/>
          <p:cNvSpPr>
            <a:spLocks noChangeArrowheads="1"/>
          </p:cNvSpPr>
          <p:nvPr/>
        </p:nvSpPr>
        <p:spPr bwMode="auto">
          <a:xfrm>
            <a:off x="7689850" y="111125"/>
            <a:ext cx="12573000" cy="4786313"/>
          </a:xfrm>
          <a:prstGeom prst="rect">
            <a:avLst/>
          </a:prstGeom>
          <a:noFill/>
          <a:ln w="9525">
            <a:solidFill>
              <a:schemeClr val="bg1"/>
            </a:solidFill>
            <a:miter lim="800000"/>
            <a:headEnd/>
            <a:tailEnd/>
          </a:ln>
        </p:spPr>
        <p:txBody>
          <a:bodyPr anchor="ctr">
            <a:spAutoFit/>
          </a:bodyPr>
          <a:lstStyle/>
          <a:p>
            <a:pPr algn="ctr" rtl="1">
              <a:spcAft>
                <a:spcPts val="1000"/>
              </a:spcAft>
            </a:pPr>
            <a:r>
              <a:rPr lang="ar-DZ" sz="7000" b="1">
                <a:latin typeface="Arabic Typesetting" pitchFamily="66" charset="-78"/>
                <a:cs typeface="Arabic Typesetting" pitchFamily="66" charset="-78"/>
              </a:rPr>
              <a:t>وزارة التعليم العالي و البحث العلمي</a:t>
            </a:r>
          </a:p>
          <a:p>
            <a:pPr algn="ctr" rtl="1">
              <a:spcAft>
                <a:spcPts val="1000"/>
              </a:spcAft>
            </a:pPr>
            <a:r>
              <a:rPr lang="ar-DZ" sz="7000" b="1">
                <a:latin typeface="Arabic Typesetting" pitchFamily="66" charset="-78"/>
                <a:cs typeface="Arabic Typesetting" pitchFamily="66" charset="-78"/>
              </a:rPr>
              <a:t>جامعة </a:t>
            </a:r>
            <a:r>
              <a:rPr lang="ar-SA" sz="7000" b="1">
                <a:latin typeface="Arabic Typesetting" pitchFamily="66" charset="-78"/>
                <a:cs typeface="Arabic Typesetting" pitchFamily="66" charset="-78"/>
              </a:rPr>
              <a:t>قاصدي مرباح -ورقلة</a:t>
            </a:r>
            <a:endParaRPr lang="fr-FR" sz="7000" b="1">
              <a:latin typeface="Arabic Typesetting" pitchFamily="66" charset="-78"/>
              <a:cs typeface="Arabic Typesetting" pitchFamily="66" charset="-78"/>
            </a:endParaRPr>
          </a:p>
          <a:p>
            <a:pPr algn="ctr" rtl="1">
              <a:spcAft>
                <a:spcPts val="1000"/>
              </a:spcAft>
            </a:pPr>
            <a:r>
              <a:rPr lang="ar-DZ" sz="7000" b="1">
                <a:latin typeface="Arabic Typesetting" pitchFamily="66" charset="-78"/>
                <a:cs typeface="Arabic Typesetting" pitchFamily="66" charset="-78"/>
              </a:rPr>
              <a:t>معهد علوم وتقنيات النشاطات البدنية و الرياضية</a:t>
            </a:r>
            <a:endParaRPr lang="fr-FR" sz="7000" b="1">
              <a:latin typeface="Arabic Typesetting" pitchFamily="66" charset="-78"/>
              <a:cs typeface="Arabic Typesetting" pitchFamily="66" charset="-78"/>
            </a:endParaRPr>
          </a:p>
          <a:p>
            <a:pPr algn="ctr" rtl="1">
              <a:spcAft>
                <a:spcPts val="1000"/>
              </a:spcAft>
            </a:pPr>
            <a:endParaRPr lang="fr-FR" sz="7000" b="1">
              <a:solidFill>
                <a:srgbClr val="00B050"/>
              </a:solidFill>
              <a:latin typeface="Euphemia" pitchFamily="34" charset="0"/>
              <a:cs typeface="Arabic Typesetting" pitchFamily="66" charset="-78"/>
            </a:endParaRPr>
          </a:p>
        </p:txBody>
      </p:sp>
      <p:sp>
        <p:nvSpPr>
          <p:cNvPr id="2067" name="TextBox 4"/>
          <p:cNvSpPr txBox="1">
            <a:spLocks noChangeArrowheads="1"/>
          </p:cNvSpPr>
          <p:nvPr/>
        </p:nvSpPr>
        <p:spPr bwMode="auto">
          <a:xfrm>
            <a:off x="15619418" y="13030140"/>
            <a:ext cx="13330237" cy="16866156"/>
          </a:xfrm>
          <a:prstGeom prst="rect">
            <a:avLst/>
          </a:prstGeom>
          <a:noFill/>
          <a:ln w="9525">
            <a:noFill/>
            <a:miter lim="800000"/>
            <a:headEnd/>
            <a:tailEnd/>
          </a:ln>
        </p:spPr>
        <p:txBody>
          <a:bodyPr wrap="square">
            <a:spAutoFit/>
          </a:bodyPr>
          <a:lstStyle/>
          <a:p>
            <a:pPr algn="r" rtl="1"/>
            <a:r>
              <a:rPr lang="ar-SA" sz="4000" dirty="0">
                <a:latin typeface="Traditional Arabic" pitchFamily="18" charset="-78"/>
                <a:cs typeface="Traditional Arabic" pitchFamily="18" charset="-78"/>
              </a:rPr>
              <a:t>إن من نعم الله على العبد أن يعطيه القدرة على معرفة ذاته، والقدرة على وضعها في الموضع اللائق </a:t>
            </a:r>
            <a:r>
              <a:rPr lang="ar-SA" sz="4000" dirty="0" err="1">
                <a:latin typeface="Traditional Arabic" pitchFamily="18" charset="-78"/>
                <a:cs typeface="Traditional Arabic" pitchFamily="18" charset="-78"/>
              </a:rPr>
              <a:t>ﺑﻬا</a:t>
            </a:r>
            <a:r>
              <a:rPr lang="ar-SA" sz="4000" dirty="0">
                <a:latin typeface="Traditional Arabic" pitchFamily="18" charset="-78"/>
                <a:cs typeface="Traditional Arabic" pitchFamily="18" charset="-78"/>
              </a:rPr>
              <a:t>، إذ أن جهل الإنسان نفسه وعدم معرفته بقدراته تجعله يقيم ذاته تقييما خاطئا، فإما أن يعطيها أكثر مما تستحق فيكّلفها مالا تطيق وإما أن يحط من ذاته ويقلل من قيمتها فيسقط نفسه ويظلمها</a:t>
            </a:r>
            <a:r>
              <a:rPr lang="en-US" sz="4000" dirty="0">
                <a:latin typeface="Traditional Arabic" pitchFamily="18" charset="-78"/>
                <a:cs typeface="Traditional Arabic" pitchFamily="18" charset="-78"/>
              </a:rPr>
              <a:t>. </a:t>
            </a:r>
          </a:p>
          <a:p>
            <a:pPr algn="r" rtl="1"/>
            <a:r>
              <a:rPr lang="ar-SA" sz="4000" dirty="0">
                <a:latin typeface="Traditional Arabic" pitchFamily="18" charset="-78"/>
                <a:cs typeface="Traditional Arabic" pitchFamily="18" charset="-78"/>
              </a:rPr>
              <a:t>ولذلك يعد موضوع تقدير الذات من المواضيع الهامة في جميع الميادين المتصلة بالإنسان، وحتى في اﻟﻤﺠال الرياضي، فإن الإلمام </a:t>
            </a:r>
            <a:r>
              <a:rPr lang="ar-SA" sz="4000" dirty="0" err="1">
                <a:latin typeface="Traditional Arabic" pitchFamily="18" charset="-78"/>
                <a:cs typeface="Traditional Arabic" pitchFamily="18" charset="-78"/>
              </a:rPr>
              <a:t>به</a:t>
            </a:r>
            <a:r>
              <a:rPr lang="ar-SA" sz="4000" dirty="0">
                <a:latin typeface="Traditional Arabic" pitchFamily="18" charset="-78"/>
                <a:cs typeface="Traditional Arabic" pitchFamily="18" charset="-78"/>
              </a:rPr>
              <a:t> من جميع جوانبه سيمد المختص والعام برؤية حقيقية لدوره في هذا اﻟﻤﺠال، ومن ثم يساعده في كيفية التعامل بشكل سليم مع الرياضيين وخاصة الناشئين منهم</a:t>
            </a:r>
            <a:r>
              <a:rPr lang="en-US" sz="4000" dirty="0">
                <a:latin typeface="Traditional Arabic" pitchFamily="18" charset="-78"/>
                <a:cs typeface="Traditional Arabic" pitchFamily="18" charset="-78"/>
              </a:rPr>
              <a:t>. </a:t>
            </a:r>
          </a:p>
          <a:p>
            <a:pPr algn="r" rtl="1"/>
            <a:r>
              <a:rPr lang="ar-SA" sz="4000" dirty="0">
                <a:latin typeface="Traditional Arabic" pitchFamily="18" charset="-78"/>
                <a:cs typeface="Traditional Arabic" pitchFamily="18" charset="-78"/>
              </a:rPr>
              <a:t>ومن منطلق أن مفهوم تقييم الذات هو عنصر من عناصر مفهوم الذات، فإنه يتعذر الحديث عن الأول دون فهم الثاني فهما حقيقيا وواعيا</a:t>
            </a:r>
            <a:r>
              <a:rPr lang="en-US" sz="4000" dirty="0">
                <a:latin typeface="Traditional Arabic" pitchFamily="18" charset="-78"/>
                <a:cs typeface="Traditional Arabic" pitchFamily="18" charset="-78"/>
              </a:rPr>
              <a:t>.</a:t>
            </a:r>
          </a:p>
          <a:p>
            <a:pPr algn="r" rtl="1"/>
            <a:r>
              <a:rPr lang="ar-SA" sz="4000" dirty="0">
                <a:latin typeface="Traditional Arabic" pitchFamily="18" charset="-78"/>
                <a:cs typeface="Traditional Arabic" pitchFamily="18" charset="-78"/>
              </a:rPr>
              <a:t>فمفهوم الذات هو الأساس في بناء الشخصية، يسعى لتكاملها وتوافقها ليكون الفرد متكيفا مع البيئة التي يعيش فيها وذو هوية متميزة عن الآخرين</a:t>
            </a:r>
            <a:r>
              <a:rPr lang="en-US" sz="4000" dirty="0">
                <a:latin typeface="Traditional Arabic" pitchFamily="18" charset="-78"/>
                <a:cs typeface="Traditional Arabic" pitchFamily="18" charset="-78"/>
              </a:rPr>
              <a:t>.</a:t>
            </a:r>
          </a:p>
          <a:p>
            <a:pPr algn="r" rtl="1"/>
            <a:r>
              <a:rPr lang="ar-SA" sz="4000" dirty="0">
                <a:latin typeface="Traditional Arabic" pitchFamily="18" charset="-78"/>
                <a:cs typeface="Traditional Arabic" pitchFamily="18" charset="-78"/>
              </a:rPr>
              <a:t>ومن أجل توجيه وتحسين الأداء والممارسة في اﻟﻤﺠال الرياضي، وباعتبار أنه ليس هناك كيان داخلي أو عامل نفسي يمكن قياسه بشكل مباشر، وإنما هو مفهوم الذات الذي يعبر عنه من خلال السلوك والأداء فإنه يستحيل علينا من الناحية العملية الحديث على مستوى الأداء والممارسة والتنبؤ </a:t>
            </a:r>
            <a:r>
              <a:rPr lang="ar-SA" sz="4000" dirty="0">
                <a:latin typeface="Traditional Arabic" pitchFamily="18" charset="-78"/>
                <a:cs typeface="Traditional Arabic" pitchFamily="18" charset="-78"/>
              </a:rPr>
              <a:t>بسلوك</a:t>
            </a:r>
            <a:r>
              <a:rPr lang="ar-SA" sz="4000" dirty="0">
                <a:latin typeface="Traditional Arabic" pitchFamily="18" charset="-78"/>
                <a:cs typeface="Traditional Arabic" pitchFamily="18" charset="-78"/>
              </a:rPr>
              <a:t> الرياضي والتحكم فيه، دون اللجوء إلى الأفكار النظرية والمعارف العلمية الخاصة بمفهوم الذات</a:t>
            </a:r>
            <a:endParaRPr lang="ar-DZ" sz="4000" dirty="0">
              <a:latin typeface="Traditional Arabic" pitchFamily="18" charset="-78"/>
              <a:cs typeface="Traditional Arabic" pitchFamily="18" charset="-78"/>
            </a:endParaRPr>
          </a:p>
          <a:p>
            <a:pPr algn="r" rtl="1"/>
            <a:endParaRPr lang="ar-DZ" sz="6600" dirty="0" smtClean="0">
              <a:latin typeface="Arial" pitchFamily="34" charset="0"/>
              <a:cs typeface="Arial" pitchFamily="34" charset="0"/>
            </a:endParaRPr>
          </a:p>
          <a:p>
            <a:pPr algn="r" rtl="1"/>
            <a:endParaRPr lang="ar-DZ" sz="6600" dirty="0" smtClean="0">
              <a:latin typeface="Arial" pitchFamily="34" charset="0"/>
              <a:cs typeface="Arial" pitchFamily="34" charset="0"/>
            </a:endParaRPr>
          </a:p>
          <a:p>
            <a:pPr algn="r" rtl="1"/>
            <a:endParaRPr lang="ar-DZ" sz="6600" dirty="0" smtClean="0">
              <a:latin typeface="Arial" pitchFamily="34" charset="0"/>
              <a:cs typeface="Arial" pitchFamily="34" charset="0"/>
            </a:endParaRPr>
          </a:p>
          <a:p>
            <a:pPr algn="r" rtl="1"/>
            <a:endParaRPr lang="ar-DZ" sz="6600" dirty="0" smtClean="0">
              <a:latin typeface="Arial" pitchFamily="34" charset="0"/>
              <a:cs typeface="Arial" pitchFamily="34" charset="0"/>
            </a:endParaRPr>
          </a:p>
          <a:p>
            <a:pPr algn="r" rtl="1">
              <a:defRPr/>
            </a:pPr>
            <a:endParaRPr lang="en-US" sz="6000" dirty="0">
              <a:latin typeface="Arial" pitchFamily="34" charset="0"/>
              <a:cs typeface="Arial" pitchFamily="34" charset="0"/>
            </a:endParaRPr>
          </a:p>
          <a:p>
            <a:pPr indent="540000" algn="r" rtl="1">
              <a:defRPr/>
            </a:pPr>
            <a:endParaRPr lang="en-US" sz="6000" dirty="0">
              <a:latin typeface="Arial" pitchFamily="34" charset="0"/>
              <a:cs typeface="Arial" pitchFamily="34" charset="0"/>
            </a:endParaRPr>
          </a:p>
          <a:p>
            <a:pPr algn="r" rtl="1">
              <a:defRPr/>
            </a:pPr>
            <a:endParaRPr lang="ar-DZ" sz="6600" dirty="0">
              <a:latin typeface="Arial" pitchFamily="34" charset="0"/>
              <a:cs typeface="Arial" pitchFamily="34" charset="0"/>
            </a:endParaRPr>
          </a:p>
        </p:txBody>
      </p:sp>
      <p:sp>
        <p:nvSpPr>
          <p:cNvPr id="2068" name="TextBox 46"/>
          <p:cNvSpPr txBox="1">
            <a:spLocks noChangeArrowheads="1"/>
          </p:cNvSpPr>
          <p:nvPr/>
        </p:nvSpPr>
        <p:spPr bwMode="auto">
          <a:xfrm>
            <a:off x="1474694" y="12744388"/>
            <a:ext cx="13396913" cy="18605093"/>
          </a:xfrm>
          <a:prstGeom prst="rect">
            <a:avLst/>
          </a:prstGeom>
          <a:noFill/>
          <a:ln w="9525">
            <a:noFill/>
            <a:miter lim="800000"/>
            <a:headEnd/>
            <a:tailEnd/>
          </a:ln>
        </p:spPr>
        <p:txBody>
          <a:bodyPr wrap="square">
            <a:spAutoFit/>
          </a:bodyPr>
          <a:lstStyle/>
          <a:p>
            <a:pPr algn="just" rtl="1">
              <a:lnSpc>
                <a:spcPct val="115000"/>
              </a:lnSpc>
              <a:spcAft>
                <a:spcPts val="0"/>
              </a:spcAft>
            </a:pPr>
            <a:r>
              <a:rPr lang="ar-DZ" sz="2800" dirty="0" smtClean="0">
                <a:latin typeface="Arabic Transparent"/>
                <a:ea typeface="Calibri"/>
                <a:cs typeface="Traditional Arabic"/>
              </a:rPr>
              <a:t> </a:t>
            </a:r>
            <a:r>
              <a:rPr lang="ar-DZ" sz="4000" dirty="0" smtClean="0">
                <a:latin typeface="Traditional Arabic" pitchFamily="18" charset="-78"/>
                <a:ea typeface="Calibri"/>
                <a:cs typeface="Traditional Arabic" pitchFamily="18" charset="-78"/>
              </a:rPr>
              <a:t>يعتبر مفهوم الذات ذا أهمية بالغة في فهم شخصية الفرد، فهو بمثابة حجر الزاوية الذي تقوم عليه الشخصية، وهذا ما أكده العديد من الباحثين.</a:t>
            </a:r>
            <a:endParaRPr lang="en-US" sz="4000" dirty="0" smtClean="0">
              <a:latin typeface="Traditional Arabic" pitchFamily="18" charset="-78"/>
              <a:ea typeface="Calibri"/>
              <a:cs typeface="Traditional Arabic" pitchFamily="18" charset="-78"/>
            </a:endParaRPr>
          </a:p>
          <a:p>
            <a:pPr algn="just" rtl="1">
              <a:lnSpc>
                <a:spcPct val="115000"/>
              </a:lnSpc>
              <a:spcAft>
                <a:spcPts val="0"/>
              </a:spcAft>
            </a:pPr>
            <a:r>
              <a:rPr lang="ar-SA" sz="4000" dirty="0" smtClean="0">
                <a:latin typeface="Traditional Arabic" pitchFamily="18" charset="-78"/>
                <a:ea typeface="Calibri"/>
                <a:cs typeface="Traditional Arabic" pitchFamily="18" charset="-78"/>
              </a:rPr>
              <a:t>فمفهوم الشخص لذاته يجعله أكثر تحررا من الاضطرابات النفسية ويجعله يعيش حالة من التوافق والتكيف النفسي.</a:t>
            </a:r>
            <a:endParaRPr lang="en-US" sz="4000" dirty="0" smtClean="0">
              <a:latin typeface="Traditional Arabic" pitchFamily="18" charset="-78"/>
              <a:ea typeface="Calibri"/>
              <a:cs typeface="Traditional Arabic" pitchFamily="18" charset="-78"/>
            </a:endParaRPr>
          </a:p>
          <a:p>
            <a:pPr algn="r" rtl="1">
              <a:lnSpc>
                <a:spcPct val="115000"/>
              </a:lnSpc>
              <a:spcAft>
                <a:spcPts val="1000"/>
              </a:spcAft>
            </a:pPr>
            <a:r>
              <a:rPr lang="ar-SA" sz="4000" dirty="0" smtClean="0">
                <a:latin typeface="Traditional Arabic" pitchFamily="18" charset="-78"/>
                <a:ea typeface="Calibri"/>
                <a:cs typeface="Traditional Arabic" pitchFamily="18" charset="-78"/>
              </a:rPr>
              <a:t>كما أن الشخص السوي يكون أكثر تحررا في تقرير مصيره اعتمادا على نفسه وثقته في مقدرته، ونظرا لتعقد الحياة أصبح الإنسان يمارس نماذج عديدة من السلوك للمواقف المختلفة ولقد فرضت عليه المرونة في التصرف أن يمارس أكثر من نموذج سلوكي إزاء مثيرات تبدو متماثلة، ولقد زاد تذبذب الشخصية وتأرجحها بين التيارات المتباينة للفكر الإنساني وباتت وحدة الذات آو فهم الذات بعيد المنال</a:t>
            </a:r>
            <a:r>
              <a:rPr lang="ar-DZ" sz="4000" dirty="0" smtClean="0">
                <a:latin typeface="Traditional Arabic" pitchFamily="18" charset="-78"/>
                <a:ea typeface="Calibri"/>
                <a:cs typeface="Traditional Arabic" pitchFamily="18" charset="-78"/>
              </a:rPr>
              <a:t> ومنه                             </a:t>
            </a:r>
          </a:p>
          <a:p>
            <a:pPr algn="r" rtl="1">
              <a:lnSpc>
                <a:spcPct val="115000"/>
              </a:lnSpc>
              <a:spcAft>
                <a:spcPts val="1000"/>
              </a:spcAft>
            </a:pPr>
            <a:r>
              <a:rPr lang="ar-SA" sz="4000" b="1" dirty="0" smtClean="0">
                <a:latin typeface="Traditional Arabic" pitchFamily="18" charset="-78"/>
                <a:ea typeface="Times New Roman"/>
                <a:cs typeface="Traditional Arabic" pitchFamily="18" charset="-78"/>
              </a:rPr>
              <a:t>هل توجد علاقة للاتجاهات نحو الذات البدنية </a:t>
            </a:r>
            <a:r>
              <a:rPr lang="ar-SA" sz="4000" b="1" dirty="0" err="1" smtClean="0">
                <a:latin typeface="Traditional Arabic" pitchFamily="18" charset="-78"/>
                <a:ea typeface="Times New Roman"/>
                <a:cs typeface="Traditional Arabic" pitchFamily="18" charset="-78"/>
              </a:rPr>
              <a:t>و</a:t>
            </a:r>
            <a:r>
              <a:rPr lang="ar-SA" sz="4000" b="1" dirty="0" smtClean="0">
                <a:latin typeface="Traditional Arabic" pitchFamily="18" charset="-78"/>
                <a:ea typeface="Times New Roman"/>
                <a:cs typeface="Traditional Arabic" pitchFamily="18" charset="-78"/>
              </a:rPr>
              <a:t> دافعية الإنجاز الرياضي لدى التلاميذ المتفوقين رياضيا</a:t>
            </a:r>
            <a:r>
              <a:rPr lang="ar-SA" sz="4000" dirty="0" smtClean="0">
                <a:latin typeface="Traditional Arabic" pitchFamily="18" charset="-78"/>
                <a:ea typeface="Times New Roman"/>
                <a:cs typeface="Traditional Arabic" pitchFamily="18" charset="-78"/>
              </a:rPr>
              <a:t>؟ </a:t>
            </a:r>
            <a:endParaRPr lang="ar-DZ" sz="4000" dirty="0" smtClean="0">
              <a:latin typeface="Traditional Arabic" pitchFamily="18" charset="-78"/>
              <a:ea typeface="Times New Roman"/>
              <a:cs typeface="Traditional Arabic" pitchFamily="18" charset="-78"/>
            </a:endParaRPr>
          </a:p>
          <a:p>
            <a:pPr algn="r" rtl="1">
              <a:lnSpc>
                <a:spcPct val="115000"/>
              </a:lnSpc>
              <a:spcAft>
                <a:spcPts val="1000"/>
              </a:spcAft>
            </a:pPr>
            <a:r>
              <a:rPr lang="ar-DZ" sz="4000" b="1" dirty="0" smtClean="0">
                <a:solidFill>
                  <a:srgbClr val="C00000"/>
                </a:solidFill>
                <a:latin typeface="Traditional Arabic" pitchFamily="18" charset="-78"/>
                <a:cs typeface="Traditional Arabic" pitchFamily="18" charset="-78"/>
              </a:rPr>
              <a:t>الإشكاليات الجزئية:</a:t>
            </a:r>
          </a:p>
          <a:p>
            <a:pPr marL="342900" lvl="0" indent="-342900" algn="justLow" rtl="1">
              <a:spcAft>
                <a:spcPts val="0"/>
              </a:spcAft>
              <a:buFont typeface="Traditional Arabic"/>
              <a:buChar char="-"/>
            </a:pPr>
            <a:r>
              <a:rPr lang="ar-SA" sz="4000" dirty="0" smtClean="0">
                <a:latin typeface="Traditional Arabic" pitchFamily="18" charset="-78"/>
                <a:ea typeface="Times New Roman"/>
                <a:cs typeface="Traditional Arabic" pitchFamily="18" charset="-78"/>
              </a:rPr>
              <a:t>ما مستوى تقدير الذات البدنية لدى التلاميذ المتفوقين رياضيا؟ </a:t>
            </a:r>
            <a:endParaRPr lang="en-US" sz="4000" dirty="0" smtClean="0">
              <a:latin typeface="Traditional Arabic" pitchFamily="18" charset="-78"/>
              <a:ea typeface="Times New Roman"/>
              <a:cs typeface="Traditional Arabic" pitchFamily="18" charset="-78"/>
            </a:endParaRPr>
          </a:p>
          <a:p>
            <a:pPr algn="r" rtl="1">
              <a:buFontTx/>
              <a:buChar char="-"/>
              <a:defRPr/>
            </a:pPr>
            <a:r>
              <a:rPr lang="ar-SA" sz="4000" dirty="0" smtClean="0">
                <a:latin typeface="Traditional Arabic" pitchFamily="18" charset="-78"/>
                <a:cs typeface="Traditional Arabic" pitchFamily="18" charset="-78"/>
              </a:rPr>
              <a:t>هل توجد علاقة ارتباطيه  ذات دلالة إحصائية بين كل من الاتجاهات نحو الذات البدنية وتنمية الصفات البدنية لدى التلاميذ المتفوقين</a:t>
            </a:r>
            <a:r>
              <a:rPr lang="ar-DZ" sz="4000" dirty="0" smtClean="0">
                <a:latin typeface="Traditional Arabic" pitchFamily="18" charset="-78"/>
                <a:cs typeface="Traditional Arabic" pitchFamily="18" charset="-78"/>
              </a:rPr>
              <a:t> رياضيا</a:t>
            </a:r>
            <a:r>
              <a:rPr lang="ar-SA" sz="4000" dirty="0" smtClean="0">
                <a:latin typeface="Traditional Arabic" pitchFamily="18" charset="-78"/>
                <a:cs typeface="Traditional Arabic" pitchFamily="18" charset="-78"/>
              </a:rPr>
              <a:t>؟</a:t>
            </a:r>
            <a:endParaRPr lang="ar-DZ" sz="4000" dirty="0" smtClean="0">
              <a:latin typeface="Traditional Arabic" pitchFamily="18" charset="-78"/>
              <a:cs typeface="Traditional Arabic" pitchFamily="18" charset="-78"/>
            </a:endParaRPr>
          </a:p>
          <a:p>
            <a:pPr algn="r" rtl="1">
              <a:buFontTx/>
              <a:buChar char="-"/>
              <a:defRPr/>
            </a:pPr>
            <a:r>
              <a:rPr lang="ar-SA" sz="4000" dirty="0" smtClean="0">
                <a:latin typeface="Traditional Arabic" pitchFamily="18" charset="-78"/>
                <a:cs typeface="Traditional Arabic" pitchFamily="18" charset="-78"/>
              </a:rPr>
              <a:t>هل توجد علاقة ارتباطيه  ذات دلالة إحصائية بين كل من الاتجاهات نحو الذات البدنية والكفاءة الرياضية لدى التلاميذ المتفوقين رياضيا ؟</a:t>
            </a:r>
            <a:endParaRPr lang="ar-DZ" sz="4000" dirty="0" smtClean="0">
              <a:latin typeface="Traditional Arabic" pitchFamily="18" charset="-78"/>
              <a:cs typeface="Traditional Arabic" pitchFamily="18" charset="-78"/>
            </a:endParaRPr>
          </a:p>
          <a:p>
            <a:pPr algn="r" rtl="1">
              <a:buFontTx/>
              <a:buChar char="-"/>
              <a:defRPr/>
            </a:pPr>
            <a:r>
              <a:rPr lang="ar-DZ" sz="4000" b="1" dirty="0" smtClean="0">
                <a:solidFill>
                  <a:srgbClr val="C00000"/>
                </a:solidFill>
                <a:latin typeface="Traditional Arabic" pitchFamily="18" charset="-78"/>
                <a:cs typeface="Traditional Arabic" pitchFamily="18" charset="-78"/>
              </a:rPr>
              <a:t>الفرضية العامة</a:t>
            </a:r>
            <a:endParaRPr lang="fr-FR" sz="4000" b="1" dirty="0" smtClean="0">
              <a:solidFill>
                <a:srgbClr val="C00000"/>
              </a:solidFill>
              <a:latin typeface="Traditional Arabic" pitchFamily="18" charset="-78"/>
              <a:cs typeface="Traditional Arabic" pitchFamily="18" charset="-78"/>
            </a:endParaRPr>
          </a:p>
          <a:p>
            <a:pPr algn="r" rtl="1"/>
            <a:r>
              <a:rPr lang="ar-SA" sz="4000" dirty="0" smtClean="0">
                <a:latin typeface="Traditional Arabic" pitchFamily="18" charset="-78"/>
                <a:cs typeface="Traditional Arabic" pitchFamily="18" charset="-78"/>
              </a:rPr>
              <a:t>توجد علاقة ارتباطيه ذات دلالة إحصائية بين كل من الاتجاهات نحو الذات البدنية </a:t>
            </a:r>
            <a:r>
              <a:rPr lang="ar-SA" sz="4000" dirty="0" err="1" smtClean="0">
                <a:latin typeface="Traditional Arabic" pitchFamily="18" charset="-78"/>
                <a:cs typeface="Traditional Arabic" pitchFamily="18" charset="-78"/>
              </a:rPr>
              <a:t>و</a:t>
            </a:r>
            <a:r>
              <a:rPr lang="ar-SA" sz="4000" dirty="0" smtClean="0">
                <a:latin typeface="Traditional Arabic" pitchFamily="18" charset="-78"/>
                <a:cs typeface="Traditional Arabic" pitchFamily="18" charset="-78"/>
              </a:rPr>
              <a:t> دافعية الإنجاز الرياضي لدى التلاميذ المتفوقين رياضيا .</a:t>
            </a:r>
            <a:endParaRPr lang="en-US" sz="4000" dirty="0" smtClean="0">
              <a:latin typeface="Traditional Arabic" pitchFamily="18" charset="-78"/>
              <a:cs typeface="Traditional Arabic" pitchFamily="18" charset="-78"/>
            </a:endParaRPr>
          </a:p>
          <a:p>
            <a:pPr lvl="0" algn="r" rtl="1"/>
            <a:r>
              <a:rPr lang="ar-SA" sz="4000" b="1" dirty="0" smtClean="0">
                <a:solidFill>
                  <a:srgbClr val="C00000"/>
                </a:solidFill>
                <a:latin typeface="Traditional Arabic" pitchFamily="18" charset="-78"/>
                <a:cs typeface="Traditional Arabic" pitchFamily="18" charset="-78"/>
              </a:rPr>
              <a:t>الفرضيات الجزئية:</a:t>
            </a:r>
            <a:endParaRPr lang="en-US" sz="4000" dirty="0" smtClean="0">
              <a:solidFill>
                <a:srgbClr val="C00000"/>
              </a:solidFill>
              <a:latin typeface="Traditional Arabic" pitchFamily="18" charset="-78"/>
              <a:cs typeface="Traditional Arabic" pitchFamily="18" charset="-78"/>
            </a:endParaRPr>
          </a:p>
          <a:p>
            <a:pPr lvl="0" algn="r" rtl="1"/>
            <a:r>
              <a:rPr lang="ar-DZ" sz="4000" dirty="0" smtClean="0">
                <a:latin typeface="Traditional Arabic" pitchFamily="18" charset="-78"/>
                <a:cs typeface="Traditional Arabic" pitchFamily="18" charset="-78"/>
              </a:rPr>
              <a:t>- </a:t>
            </a:r>
            <a:r>
              <a:rPr lang="ar-SA" sz="4000" dirty="0" smtClean="0">
                <a:latin typeface="Traditional Arabic" pitchFamily="18" charset="-78"/>
                <a:cs typeface="Traditional Arabic" pitchFamily="18" charset="-78"/>
              </a:rPr>
              <a:t>توجد هناك مستويات لتقدير الذات البدنية</a:t>
            </a:r>
            <a:r>
              <a:rPr lang="ar-SA" sz="4000" b="1" dirty="0" smtClean="0">
                <a:latin typeface="Traditional Arabic" pitchFamily="18" charset="-78"/>
                <a:cs typeface="Traditional Arabic" pitchFamily="18" charset="-78"/>
              </a:rPr>
              <a:t> </a:t>
            </a:r>
            <a:r>
              <a:rPr lang="ar-SA" sz="4000" dirty="0" smtClean="0">
                <a:latin typeface="Traditional Arabic" pitchFamily="18" charset="-78"/>
                <a:cs typeface="Traditional Arabic" pitchFamily="18" charset="-78"/>
              </a:rPr>
              <a:t>لدى التلاميذ المتفوقين رياضيا .</a:t>
            </a:r>
            <a:r>
              <a:rPr lang="ar-SA" sz="4000" b="1" dirty="0" smtClean="0">
                <a:latin typeface="Traditional Arabic" pitchFamily="18" charset="-78"/>
                <a:cs typeface="Traditional Arabic" pitchFamily="18" charset="-78"/>
              </a:rPr>
              <a:t> </a:t>
            </a:r>
            <a:endParaRPr lang="en-US" sz="4000" dirty="0" smtClean="0">
              <a:latin typeface="Traditional Arabic" pitchFamily="18" charset="-78"/>
              <a:cs typeface="Traditional Arabic" pitchFamily="18" charset="-78"/>
            </a:endParaRPr>
          </a:p>
          <a:p>
            <a:pPr lvl="0" algn="r" rtl="1"/>
            <a:r>
              <a:rPr lang="ar-DZ" sz="4000" dirty="0" smtClean="0">
                <a:latin typeface="Traditional Arabic" pitchFamily="18" charset="-78"/>
                <a:cs typeface="Traditional Arabic" pitchFamily="18" charset="-78"/>
              </a:rPr>
              <a:t>- </a:t>
            </a:r>
            <a:r>
              <a:rPr lang="ar-SA" sz="4000" dirty="0" smtClean="0">
                <a:latin typeface="Traditional Arabic" pitchFamily="18" charset="-78"/>
                <a:cs typeface="Traditional Arabic" pitchFamily="18" charset="-78"/>
              </a:rPr>
              <a:t>توجد علاقة ارتباطيه ذات دلالة إحصائية بين كل من الاتجاهات نحو الذات البدنية وتنمية الصفات البدنية لدى التلاميذ المتفوقين رياضيا .</a:t>
            </a:r>
            <a:endParaRPr lang="en-US" sz="4000" dirty="0" smtClean="0">
              <a:latin typeface="Traditional Arabic" pitchFamily="18" charset="-78"/>
              <a:cs typeface="Traditional Arabic" pitchFamily="18" charset="-78"/>
            </a:endParaRPr>
          </a:p>
          <a:p>
            <a:pPr lvl="0" algn="r" rtl="1"/>
            <a:r>
              <a:rPr lang="ar-DZ" sz="4000" dirty="0" smtClean="0">
                <a:latin typeface="Traditional Arabic" pitchFamily="18" charset="-78"/>
                <a:cs typeface="Traditional Arabic" pitchFamily="18" charset="-78"/>
              </a:rPr>
              <a:t>- </a:t>
            </a:r>
            <a:r>
              <a:rPr lang="ar-SA" sz="4000" dirty="0" smtClean="0">
                <a:latin typeface="Traditional Arabic" pitchFamily="18" charset="-78"/>
                <a:cs typeface="Traditional Arabic" pitchFamily="18" charset="-78"/>
              </a:rPr>
              <a:t>توجد علاقة ارتباطيه ذات دلالة إحصائية بين كل من الاتجاهات نحو الذات البدنية والكفاءة الرياضية لدى التلاميذ المتفوقين رياضيا .</a:t>
            </a:r>
            <a:endParaRPr lang="en-US" sz="4000" dirty="0" smtClean="0">
              <a:latin typeface="Traditional Arabic" pitchFamily="18" charset="-78"/>
              <a:cs typeface="Traditional Arabic" pitchFamily="18" charset="-78"/>
            </a:endParaRPr>
          </a:p>
          <a:p>
            <a:pPr algn="r" rtl="1">
              <a:defRPr/>
            </a:pPr>
            <a:endParaRPr lang="en-US" sz="6000" b="1" dirty="0">
              <a:solidFill>
                <a:srgbClr val="7030A0"/>
              </a:solidFill>
              <a:latin typeface="Arial" pitchFamily="34" charset="0"/>
              <a:cs typeface="Arial" pitchFamily="34" charset="0"/>
            </a:endParaRPr>
          </a:p>
        </p:txBody>
      </p:sp>
      <p:sp>
        <p:nvSpPr>
          <p:cNvPr id="2066" name="AutoShape 50"/>
          <p:cNvSpPr>
            <a:spLocks noChangeArrowheads="1"/>
          </p:cNvSpPr>
          <p:nvPr/>
        </p:nvSpPr>
        <p:spPr bwMode="auto">
          <a:xfrm flipV="1">
            <a:off x="689669" y="31021516"/>
            <a:ext cx="28355238" cy="4478727"/>
          </a:xfrm>
          <a:prstGeom prst="roundRect">
            <a:avLst>
              <a:gd name="adj" fmla="val 16667"/>
            </a:avLst>
          </a:prstGeom>
          <a:noFill/>
          <a:ln w="9525">
            <a:solidFill>
              <a:schemeClr val="tx1"/>
            </a:solidFill>
            <a:round/>
            <a:headEnd/>
            <a:tailEnd/>
          </a:ln>
        </p:spPr>
        <p:txBody>
          <a:bodyPr wrap="none" anchor="ctr"/>
          <a:lstStyle/>
          <a:p>
            <a:pPr algn="ctr" defTabSz="4114800" rtl="1"/>
            <a:endParaRPr lang="en-US" sz="6000" b="1">
              <a:solidFill>
                <a:srgbClr val="C00000"/>
              </a:solidFill>
            </a:endParaRPr>
          </a:p>
        </p:txBody>
      </p:sp>
      <p:pic>
        <p:nvPicPr>
          <p:cNvPr id="3" name="Picture 3" descr="J:\UKM.jpg"/>
          <p:cNvPicPr>
            <a:picLocks noChangeAspect="1" noChangeArrowheads="1"/>
          </p:cNvPicPr>
          <p:nvPr/>
        </p:nvPicPr>
        <p:blipFill>
          <a:blip r:embed="rId3"/>
          <a:srcRect/>
          <a:stretch>
            <a:fillRect/>
          </a:stretch>
        </p:blipFill>
        <p:spPr bwMode="auto">
          <a:xfrm>
            <a:off x="1046163" y="742950"/>
            <a:ext cx="6092825" cy="2528888"/>
          </a:xfrm>
          <a:prstGeom prst="rect">
            <a:avLst/>
          </a:prstGeom>
          <a:noFill/>
          <a:ln w="9525">
            <a:noFill/>
            <a:miter lim="800000"/>
            <a:headEnd/>
            <a:tailEnd/>
          </a:ln>
        </p:spPr>
      </p:pic>
      <p:sp>
        <p:nvSpPr>
          <p:cNvPr id="4" name="Rectangle 74"/>
          <p:cNvSpPr>
            <a:spLocks noChangeArrowheads="1"/>
          </p:cNvSpPr>
          <p:nvPr/>
        </p:nvSpPr>
        <p:spPr bwMode="auto">
          <a:xfrm>
            <a:off x="1321499" y="37228436"/>
            <a:ext cx="13287467" cy="3046988"/>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000" b="1" dirty="0">
                <a:solidFill>
                  <a:srgbClr val="C00000"/>
                </a:solidFill>
                <a:cs typeface="Times New Roman" pitchFamily="18" charset="0"/>
              </a:rPr>
              <a:t>باللغة </a:t>
            </a:r>
            <a:r>
              <a:rPr lang="ar-DZ" sz="4000" b="1" dirty="0" smtClean="0">
                <a:solidFill>
                  <a:srgbClr val="C00000"/>
                </a:solidFill>
                <a:cs typeface="Times New Roman" pitchFamily="18" charset="0"/>
              </a:rPr>
              <a:t>الأجنبية:</a:t>
            </a:r>
          </a:p>
          <a:p>
            <a:pPr>
              <a:tabLst>
                <a:tab pos="457200" algn="l"/>
              </a:tabLst>
            </a:pPr>
            <a:r>
              <a:rPr lang="fr-FR" sz="4000" dirty="0" smtClean="0"/>
              <a:t>.</a:t>
            </a:r>
            <a:r>
              <a:rPr lang="ar-SA" sz="2800" dirty="0" smtClean="0">
                <a:solidFill>
                  <a:srgbClr val="00B050"/>
                </a:solidFill>
              </a:rPr>
              <a:t> ..............................................................................................................................</a:t>
            </a:r>
          </a:p>
          <a:p>
            <a:pPr>
              <a:tabLst>
                <a:tab pos="457200" algn="l"/>
              </a:tabLst>
            </a:pPr>
            <a:r>
              <a:rPr lang="ar-SA" sz="2800" dirty="0" smtClean="0">
                <a:solidFill>
                  <a:srgbClr val="00B050"/>
                </a:solidFill>
              </a:rPr>
              <a:t>..................................................................................................................................</a:t>
            </a:r>
            <a:endParaRPr lang="ar-SA" sz="2800" dirty="0">
              <a:solidFill>
                <a:srgbClr val="00B050"/>
              </a:solidFill>
            </a:endParaRPr>
          </a:p>
          <a:p>
            <a:pPr>
              <a:tabLst>
                <a:tab pos="457200" algn="l"/>
              </a:tabLst>
            </a:pPr>
            <a:r>
              <a:rPr lang="ar-SA" sz="2800" dirty="0" smtClean="0">
                <a:solidFill>
                  <a:srgbClr val="00B050"/>
                </a:solidFill>
              </a:rPr>
              <a:t>...................................................................................................................................</a:t>
            </a:r>
            <a:endParaRPr lang="ar-SA" sz="2800" dirty="0">
              <a:solidFill>
                <a:srgbClr val="00B050"/>
              </a:solidFill>
            </a:endParaRPr>
          </a:p>
          <a:p>
            <a:pPr>
              <a:tabLst>
                <a:tab pos="457200" algn="l"/>
              </a:tabLst>
            </a:pPr>
            <a:r>
              <a:rPr lang="ar-SA" sz="2800" dirty="0">
                <a:solidFill>
                  <a:srgbClr val="00B050"/>
                </a:solidFill>
              </a:rPr>
              <a:t>..................................................................................................................................</a:t>
            </a:r>
          </a:p>
          <a:p>
            <a:pPr>
              <a:tabLst>
                <a:tab pos="457200" algn="l"/>
              </a:tabLst>
            </a:pPr>
            <a:endParaRPr lang="ar-SA" sz="2800" dirty="0">
              <a:solidFill>
                <a:srgbClr val="00B050"/>
              </a:solidFill>
            </a:endParaRPr>
          </a:p>
        </p:txBody>
      </p:sp>
      <p:sp>
        <p:nvSpPr>
          <p:cNvPr id="22" name="مستطيل 21"/>
          <p:cNvSpPr/>
          <p:nvPr/>
        </p:nvSpPr>
        <p:spPr>
          <a:xfrm>
            <a:off x="15227403" y="29811612"/>
            <a:ext cx="2775119" cy="707886"/>
          </a:xfrm>
          <a:prstGeom prst="rect">
            <a:avLst/>
          </a:prstGeom>
        </p:spPr>
        <p:txBody>
          <a:bodyPr wrap="none">
            <a:spAutoFit/>
          </a:bodyPr>
          <a:lstStyle/>
          <a:p>
            <a:pPr lvl="0" algn="r" rtl="1">
              <a:buFontTx/>
              <a:buChar char="-"/>
              <a:defRPr/>
            </a:pPr>
            <a:r>
              <a:rPr lang="ar-DZ" sz="4000" b="1" dirty="0" smtClean="0">
                <a:solidFill>
                  <a:srgbClr val="000000"/>
                </a:solidFill>
                <a:latin typeface="Arial" pitchFamily="34" charset="0"/>
                <a:cs typeface="Arial" pitchFamily="34" charset="0"/>
              </a:rPr>
              <a:t>مخطط الدراسة</a:t>
            </a:r>
            <a:endParaRPr lang="ar-DZ" sz="3600" b="1" dirty="0" smtClean="0">
              <a:solidFill>
                <a:srgbClr val="000000"/>
              </a:solidFill>
              <a:latin typeface="Arial" pitchFamily="34" charset="0"/>
              <a:cs typeface="Arial" pitchFamily="34" charset="0"/>
            </a:endParaRPr>
          </a:p>
        </p:txBody>
      </p:sp>
      <p:sp>
        <p:nvSpPr>
          <p:cNvPr id="32" name="مستطيل 31"/>
          <p:cNvSpPr/>
          <p:nvPr/>
        </p:nvSpPr>
        <p:spPr>
          <a:xfrm>
            <a:off x="3403520" y="10386934"/>
            <a:ext cx="22717284" cy="646331"/>
          </a:xfrm>
          <a:prstGeom prst="rect">
            <a:avLst/>
          </a:prstGeom>
        </p:spPr>
        <p:txBody>
          <a:bodyPr wrap="square">
            <a:spAutoFit/>
          </a:bodyPr>
          <a:lstStyle/>
          <a:p>
            <a:pPr lvl="0" algn="ctr" rtl="1">
              <a:buFontTx/>
              <a:buChar char="-"/>
              <a:defRPr/>
            </a:pPr>
            <a:r>
              <a:rPr lang="ar-DZ" sz="3600" b="1" dirty="0" smtClean="0">
                <a:solidFill>
                  <a:srgbClr val="000000"/>
                </a:solidFill>
                <a:latin typeface="Arial" pitchFamily="34" charset="0"/>
                <a:cs typeface="Arial" pitchFamily="34" charset="0"/>
              </a:rPr>
              <a:t>دراسة تحليلية للاتجاهات نحو الذات البدنية وعلاقتها بدافعية الانجاز الرياضي لدى التلاميذ المتفوقين رياضيا</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1262</TotalTime>
  <Words>787</Words>
  <Application>Microsoft Office PowerPoint</Application>
  <PresentationFormat>Personnalisé</PresentationFormat>
  <Paragraphs>56</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Modèle par défaut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B40</cp:lastModifiedBy>
  <cp:revision>86</cp:revision>
  <dcterms:created xsi:type="dcterms:W3CDTF">2009-01-20T09:16:06Z</dcterms:created>
  <dcterms:modified xsi:type="dcterms:W3CDTF">2015-03-02T15:37:34Z</dcterms:modified>
</cp:coreProperties>
</file>