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29524325" cy="43205400"/>
  <p:notesSz cx="6742113" cy="9872663"/>
  <p:defaultTextStyle>
    <a:defPPr>
      <a:defRPr lang="ar-SA"/>
    </a:defPPr>
    <a:lvl1pPr algn="l" rtl="0" fontAlgn="base">
      <a:spcBef>
        <a:spcPct val="0"/>
      </a:spcBef>
      <a:spcAft>
        <a:spcPct val="0"/>
      </a:spcAft>
      <a:defRPr sz="8100" kern="1200">
        <a:solidFill>
          <a:schemeClr val="tx1"/>
        </a:solidFill>
        <a:latin typeface="Arial" charset="0"/>
        <a:ea typeface="+mn-ea"/>
        <a:cs typeface="Arial" charset="0"/>
      </a:defRPr>
    </a:lvl1pPr>
    <a:lvl2pPr marL="457200" algn="l" rtl="0" fontAlgn="base">
      <a:spcBef>
        <a:spcPct val="0"/>
      </a:spcBef>
      <a:spcAft>
        <a:spcPct val="0"/>
      </a:spcAft>
      <a:defRPr sz="8100" kern="1200">
        <a:solidFill>
          <a:schemeClr val="tx1"/>
        </a:solidFill>
        <a:latin typeface="Arial" charset="0"/>
        <a:ea typeface="+mn-ea"/>
        <a:cs typeface="Arial" charset="0"/>
      </a:defRPr>
    </a:lvl2pPr>
    <a:lvl3pPr marL="914400" algn="l" rtl="0" fontAlgn="base">
      <a:spcBef>
        <a:spcPct val="0"/>
      </a:spcBef>
      <a:spcAft>
        <a:spcPct val="0"/>
      </a:spcAft>
      <a:defRPr sz="8100" kern="1200">
        <a:solidFill>
          <a:schemeClr val="tx1"/>
        </a:solidFill>
        <a:latin typeface="Arial" charset="0"/>
        <a:ea typeface="+mn-ea"/>
        <a:cs typeface="Arial" charset="0"/>
      </a:defRPr>
    </a:lvl3pPr>
    <a:lvl4pPr marL="1371600" algn="l" rtl="0" fontAlgn="base">
      <a:spcBef>
        <a:spcPct val="0"/>
      </a:spcBef>
      <a:spcAft>
        <a:spcPct val="0"/>
      </a:spcAft>
      <a:defRPr sz="8100" kern="1200">
        <a:solidFill>
          <a:schemeClr val="tx1"/>
        </a:solidFill>
        <a:latin typeface="Arial" charset="0"/>
        <a:ea typeface="+mn-ea"/>
        <a:cs typeface="Arial" charset="0"/>
      </a:defRPr>
    </a:lvl4pPr>
    <a:lvl5pPr marL="1828800" algn="l" rtl="0" fontAlgn="base">
      <a:spcBef>
        <a:spcPct val="0"/>
      </a:spcBef>
      <a:spcAft>
        <a:spcPct val="0"/>
      </a:spcAft>
      <a:defRPr sz="8100" kern="1200">
        <a:solidFill>
          <a:schemeClr val="tx1"/>
        </a:solidFill>
        <a:latin typeface="Arial" charset="0"/>
        <a:ea typeface="+mn-ea"/>
        <a:cs typeface="Arial" charset="0"/>
      </a:defRPr>
    </a:lvl5pPr>
    <a:lvl6pPr marL="2286000" algn="l" defTabSz="914400" rtl="0" eaLnBrk="1" latinLnBrk="0" hangingPunct="1">
      <a:defRPr sz="8100" kern="1200">
        <a:solidFill>
          <a:schemeClr val="tx1"/>
        </a:solidFill>
        <a:latin typeface="Arial" charset="0"/>
        <a:ea typeface="+mn-ea"/>
        <a:cs typeface="Arial" charset="0"/>
      </a:defRPr>
    </a:lvl6pPr>
    <a:lvl7pPr marL="2743200" algn="l" defTabSz="914400" rtl="0" eaLnBrk="1" latinLnBrk="0" hangingPunct="1">
      <a:defRPr sz="8100" kern="1200">
        <a:solidFill>
          <a:schemeClr val="tx1"/>
        </a:solidFill>
        <a:latin typeface="Arial" charset="0"/>
        <a:ea typeface="+mn-ea"/>
        <a:cs typeface="Arial" charset="0"/>
      </a:defRPr>
    </a:lvl7pPr>
    <a:lvl8pPr marL="3200400" algn="l" defTabSz="914400" rtl="0" eaLnBrk="1" latinLnBrk="0" hangingPunct="1">
      <a:defRPr sz="8100" kern="1200">
        <a:solidFill>
          <a:schemeClr val="tx1"/>
        </a:solidFill>
        <a:latin typeface="Arial" charset="0"/>
        <a:ea typeface="+mn-ea"/>
        <a:cs typeface="Arial" charset="0"/>
      </a:defRPr>
    </a:lvl8pPr>
    <a:lvl9pPr marL="3657600" algn="l" defTabSz="91440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65413" autoAdjust="0"/>
    <p:restoredTop sz="86323" autoAdjust="0"/>
  </p:normalViewPr>
  <p:slideViewPr>
    <p:cSldViewPr>
      <p:cViewPr>
        <p:scale>
          <a:sx n="33" d="100"/>
          <a:sy n="33" d="100"/>
        </p:scale>
        <p:origin x="-924" y="1752"/>
      </p:cViewPr>
      <p:guideLst>
        <p:guide orient="horz" pos="13608"/>
        <p:guide pos="929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21113"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2106613" y="739775"/>
            <a:ext cx="2528887" cy="37036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4688" y="4689475"/>
            <a:ext cx="5392737"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3078" name="Rectangle 6"/>
          <p:cNvSpPr>
            <a:spLocks noGrp="1" noChangeArrowheads="1"/>
          </p:cNvSpPr>
          <p:nvPr>
            <p:ph type="ftr" sz="quarter" idx="4"/>
          </p:nvPr>
        </p:nvSpPr>
        <p:spPr bwMode="auto">
          <a:xfrm>
            <a:off x="3821113"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atin typeface="Arial" pitchFamily="34" charset="0"/>
                <a:cs typeface="Arial" pitchFamily="34" charset="0"/>
              </a:defRPr>
            </a:lvl1pPr>
          </a:lstStyle>
          <a:p>
            <a:pPr>
              <a:defRPr/>
            </a:pPr>
            <a:fld id="{48DA095E-7000-4169-949A-870791B85AD1}" type="slidenum">
              <a:rPr lang="en-US"/>
              <a:pPr>
                <a:defRPr/>
              </a:pPr>
              <a:t>‹N°›</a:t>
            </a:fld>
            <a:endParaRPr lang="en-US"/>
          </a:p>
        </p:txBody>
      </p:sp>
    </p:spTree>
    <p:extLst>
      <p:ext uri="{BB962C8B-B14F-4D97-AF65-F5344CB8AC3E}">
        <p14:creationId xmlns:p14="http://schemas.microsoft.com/office/powerpoint/2010/main" val="3497702864"/>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DZ"/>
          </a:p>
        </p:txBody>
      </p:sp>
      <p:sp>
        <p:nvSpPr>
          <p:cNvPr id="4" name="عنصر نائب لرقم الشريحة 3"/>
          <p:cNvSpPr>
            <a:spLocks noGrp="1"/>
          </p:cNvSpPr>
          <p:nvPr>
            <p:ph type="sldNum" sz="quarter" idx="10"/>
          </p:nvPr>
        </p:nvSpPr>
        <p:spPr/>
        <p:txBody>
          <a:bodyPr/>
          <a:lstStyle/>
          <a:p>
            <a:pPr>
              <a:defRPr/>
            </a:pPr>
            <a:fld id="{48DA095E-7000-4169-949A-870791B85AD1}" type="slidenum">
              <a:rPr lang="en-US" smtClean="0"/>
              <a:pPr>
                <a:defRPr/>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14563" y="13422313"/>
            <a:ext cx="25095200" cy="92598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429125" y="24482425"/>
            <a:ext cx="20666075" cy="110426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00515D-4A62-4906-82EB-73B1E899C40A}"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46427E-A054-40F1-B467-B83320C5A42C}"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405850" y="1731963"/>
            <a:ext cx="6643688" cy="3686333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474788" y="1731963"/>
            <a:ext cx="19778662" cy="3686333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6EEF44-2D6B-440E-A177-D3E2E8E9FB1C}"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3CB26D-16EF-48CE-92E2-2FC07C2A6871}"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32038" y="27763788"/>
            <a:ext cx="25095200" cy="8580437"/>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32038" y="18311813"/>
            <a:ext cx="25095200" cy="94519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DAB16D-3B81-421E-87C5-6EA81600EF5D}"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74788"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4838363"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32C365-CD7E-42C5-93D7-53955CC34DBE}"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76375" y="1730375"/>
            <a:ext cx="26571575" cy="72009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476375" y="9671050"/>
            <a:ext cx="13044488"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76375" y="13701713"/>
            <a:ext cx="13044488"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998700" y="9671050"/>
            <a:ext cx="13049250"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998700" y="13701713"/>
            <a:ext cx="13049250"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9B77524-E9E1-4E93-B8C9-A8695D6C77A6}"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59C98E-F48E-4904-B9F6-5D0EFAD1CF9C}"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E70FA0-15D3-4C1C-9D82-EE0683FE61D6}"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76375" y="1720850"/>
            <a:ext cx="9713913" cy="7319963"/>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542713" y="1720850"/>
            <a:ext cx="16505237" cy="368744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76375" y="9040813"/>
            <a:ext cx="9713913" cy="295544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E26E0B-F11B-4271-AC76-08AB82861B58}"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86438" y="30243463"/>
            <a:ext cx="17714912" cy="3570287"/>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786438" y="3860800"/>
            <a:ext cx="17714912" cy="259222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786438" y="33813750"/>
            <a:ext cx="17714912" cy="50704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AD4595-5FF7-4740-8D89-41275836113F}"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2000"/>
            <a:lum/>
          </a:blip>
          <a:srcRect/>
          <a:stretch>
            <a:fillRect l="-62000" r="-6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4788" y="1731963"/>
            <a:ext cx="26574750" cy="7200900"/>
          </a:xfrm>
          <a:prstGeom prst="rect">
            <a:avLst/>
          </a:prstGeom>
          <a:noFill/>
          <a:ln w="9525">
            <a:noFill/>
            <a:miter lim="800000"/>
            <a:headEnd/>
            <a:tailEnd/>
          </a:ln>
        </p:spPr>
        <p:txBody>
          <a:bodyPr vert="horz" wrap="square" lIns="411480" tIns="205740" rIns="411480" bIns="20574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1474788" y="10082213"/>
            <a:ext cx="26574750" cy="28513087"/>
          </a:xfrm>
          <a:prstGeom prst="rect">
            <a:avLst/>
          </a:prstGeom>
          <a:noFill/>
          <a:ln w="9525">
            <a:noFill/>
            <a:miter lim="800000"/>
            <a:headEnd/>
            <a:tailEnd/>
          </a:ln>
        </p:spPr>
        <p:txBody>
          <a:bodyPr vert="horz" wrap="square" lIns="411480" tIns="205740" rIns="411480" bIns="20574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4"/>
          <p:cNvSpPr>
            <a:spLocks noGrp="1" noChangeArrowheads="1"/>
          </p:cNvSpPr>
          <p:nvPr>
            <p:ph type="dt" sz="half" idx="2"/>
          </p:nvPr>
        </p:nvSpPr>
        <p:spPr bwMode="auto">
          <a:xfrm>
            <a:off x="21158200" y="39346188"/>
            <a:ext cx="6891338"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r" rtl="1">
              <a:defRPr sz="6300">
                <a:latin typeface="Arial" pitchFamily="34" charset="0"/>
                <a:cs typeface="Arial" pitchFamily="34" charset="0"/>
              </a:defRPr>
            </a:lvl1pPr>
          </a:lstStyle>
          <a:p>
            <a:pPr>
              <a:defRPr/>
            </a:pPr>
            <a:endParaRPr lang="fr-FR"/>
          </a:p>
        </p:txBody>
      </p:sp>
      <p:sp>
        <p:nvSpPr>
          <p:cNvPr id="1029" name="Rectangle 5"/>
          <p:cNvSpPr>
            <a:spLocks noGrp="1" noChangeArrowheads="1"/>
          </p:cNvSpPr>
          <p:nvPr>
            <p:ph type="ftr" sz="quarter" idx="3"/>
          </p:nvPr>
        </p:nvSpPr>
        <p:spPr bwMode="auto">
          <a:xfrm>
            <a:off x="10086975" y="39346188"/>
            <a:ext cx="9350375"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ctr" rtl="1">
              <a:defRPr sz="6300">
                <a:latin typeface="Arial" pitchFamily="34" charset="0"/>
                <a:cs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1474788" y="39346188"/>
            <a:ext cx="6891337"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l" rtl="1">
              <a:defRPr sz="6300">
                <a:latin typeface="Arial" pitchFamily="34" charset="0"/>
                <a:cs typeface="Arial" pitchFamily="34" charset="0"/>
              </a:defRPr>
            </a:lvl1pPr>
          </a:lstStyle>
          <a:p>
            <a:pPr>
              <a:defRPr/>
            </a:pPr>
            <a:fld id="{7265070A-9899-4B27-9921-AF9892865A61}"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14800" rtl="1" eaLnBrk="0" fontAlgn="base" hangingPunct="0">
        <a:spcBef>
          <a:spcPct val="0"/>
        </a:spcBef>
        <a:spcAft>
          <a:spcPct val="0"/>
        </a:spcAft>
        <a:defRPr sz="19800">
          <a:solidFill>
            <a:schemeClr val="tx2"/>
          </a:solidFill>
          <a:latin typeface="+mj-lt"/>
          <a:ea typeface="+mj-ea"/>
          <a:cs typeface="+mj-cs"/>
        </a:defRPr>
      </a:lvl1pPr>
      <a:lvl2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2pPr>
      <a:lvl3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3pPr>
      <a:lvl4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4pPr>
      <a:lvl5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5pPr>
      <a:lvl6pPr marL="457200" algn="ctr" defTabSz="4114800" rtl="1" fontAlgn="base">
        <a:spcBef>
          <a:spcPct val="0"/>
        </a:spcBef>
        <a:spcAft>
          <a:spcPct val="0"/>
        </a:spcAft>
        <a:defRPr sz="19800">
          <a:solidFill>
            <a:schemeClr val="tx2"/>
          </a:solidFill>
          <a:latin typeface="Arial" pitchFamily="34" charset="0"/>
          <a:cs typeface="Arial" pitchFamily="34" charset="0"/>
        </a:defRPr>
      </a:lvl6pPr>
      <a:lvl7pPr marL="914400" algn="ctr" defTabSz="4114800" rtl="1" fontAlgn="base">
        <a:spcBef>
          <a:spcPct val="0"/>
        </a:spcBef>
        <a:spcAft>
          <a:spcPct val="0"/>
        </a:spcAft>
        <a:defRPr sz="19800">
          <a:solidFill>
            <a:schemeClr val="tx2"/>
          </a:solidFill>
          <a:latin typeface="Arial" pitchFamily="34" charset="0"/>
          <a:cs typeface="Arial" pitchFamily="34" charset="0"/>
        </a:defRPr>
      </a:lvl7pPr>
      <a:lvl8pPr marL="1371600" algn="ctr" defTabSz="4114800" rtl="1" fontAlgn="base">
        <a:spcBef>
          <a:spcPct val="0"/>
        </a:spcBef>
        <a:spcAft>
          <a:spcPct val="0"/>
        </a:spcAft>
        <a:defRPr sz="19800">
          <a:solidFill>
            <a:schemeClr val="tx2"/>
          </a:solidFill>
          <a:latin typeface="Arial" pitchFamily="34" charset="0"/>
          <a:cs typeface="Arial" pitchFamily="34" charset="0"/>
        </a:defRPr>
      </a:lvl8pPr>
      <a:lvl9pPr marL="1828800" algn="ctr" defTabSz="4114800" rtl="1" fontAlgn="base">
        <a:spcBef>
          <a:spcPct val="0"/>
        </a:spcBef>
        <a:spcAft>
          <a:spcPct val="0"/>
        </a:spcAft>
        <a:defRPr sz="19800">
          <a:solidFill>
            <a:schemeClr val="tx2"/>
          </a:solidFill>
          <a:latin typeface="Arial" pitchFamily="34" charset="0"/>
          <a:cs typeface="Arial" pitchFamily="34" charset="0"/>
        </a:defRPr>
      </a:lvl9pPr>
    </p:titleStyle>
    <p:bodyStyle>
      <a:lvl1pPr marL="1543050" indent="-1543050" algn="r" defTabSz="4114800" rtl="1" eaLnBrk="0" fontAlgn="base" hangingPunct="0">
        <a:spcBef>
          <a:spcPct val="20000"/>
        </a:spcBef>
        <a:spcAft>
          <a:spcPct val="0"/>
        </a:spcAft>
        <a:buChar char="•"/>
        <a:defRPr sz="14400">
          <a:solidFill>
            <a:schemeClr val="tx1"/>
          </a:solidFill>
          <a:latin typeface="+mn-lt"/>
          <a:ea typeface="+mn-ea"/>
          <a:cs typeface="+mn-cs"/>
        </a:defRPr>
      </a:lvl1pPr>
      <a:lvl2pPr marL="3343275" indent="-1285875" algn="r" defTabSz="4114800" rtl="1" eaLnBrk="0" fontAlgn="base" hangingPunct="0">
        <a:spcBef>
          <a:spcPct val="20000"/>
        </a:spcBef>
        <a:spcAft>
          <a:spcPct val="0"/>
        </a:spcAft>
        <a:buChar char="–"/>
        <a:defRPr sz="12600">
          <a:solidFill>
            <a:schemeClr val="tx1"/>
          </a:solidFill>
          <a:latin typeface="+mn-lt"/>
          <a:cs typeface="+mn-cs"/>
        </a:defRPr>
      </a:lvl2pPr>
      <a:lvl3pPr marL="5143500" indent="-1028700" algn="r" defTabSz="4114800" rtl="1" eaLnBrk="0" fontAlgn="base" hangingPunct="0">
        <a:spcBef>
          <a:spcPct val="20000"/>
        </a:spcBef>
        <a:spcAft>
          <a:spcPct val="0"/>
        </a:spcAft>
        <a:buChar char="•"/>
        <a:defRPr sz="10800">
          <a:solidFill>
            <a:schemeClr val="tx1"/>
          </a:solidFill>
          <a:latin typeface="+mn-lt"/>
          <a:cs typeface="+mn-cs"/>
        </a:defRPr>
      </a:lvl3pPr>
      <a:lvl4pPr marL="7200900" indent="-1028700" algn="r" defTabSz="4114800" rtl="1" eaLnBrk="0" fontAlgn="base" hangingPunct="0">
        <a:spcBef>
          <a:spcPct val="20000"/>
        </a:spcBef>
        <a:spcAft>
          <a:spcPct val="0"/>
        </a:spcAft>
        <a:buChar char="–"/>
        <a:defRPr sz="9000">
          <a:solidFill>
            <a:schemeClr val="tx1"/>
          </a:solidFill>
          <a:latin typeface="+mn-lt"/>
          <a:cs typeface="+mn-cs"/>
        </a:defRPr>
      </a:lvl4pPr>
      <a:lvl5pPr marL="9258300" indent="-1028700" algn="r" defTabSz="4114800" rtl="1" eaLnBrk="0" fontAlgn="base" hangingPunct="0">
        <a:spcBef>
          <a:spcPct val="20000"/>
        </a:spcBef>
        <a:spcAft>
          <a:spcPct val="0"/>
        </a:spcAft>
        <a:buChar char="»"/>
        <a:defRPr sz="9000">
          <a:solidFill>
            <a:schemeClr val="tx1"/>
          </a:solidFill>
          <a:latin typeface="+mn-lt"/>
          <a:cs typeface="+mn-cs"/>
        </a:defRPr>
      </a:lvl5pPr>
      <a:lvl6pPr marL="9715500" indent="-1028700" algn="r" defTabSz="4114800" rtl="1" fontAlgn="base">
        <a:spcBef>
          <a:spcPct val="20000"/>
        </a:spcBef>
        <a:spcAft>
          <a:spcPct val="0"/>
        </a:spcAft>
        <a:buChar char="»"/>
        <a:defRPr sz="9000">
          <a:solidFill>
            <a:schemeClr val="tx1"/>
          </a:solidFill>
          <a:latin typeface="+mn-lt"/>
          <a:cs typeface="+mn-cs"/>
        </a:defRPr>
      </a:lvl6pPr>
      <a:lvl7pPr marL="10172700" indent="-1028700" algn="r" defTabSz="4114800" rtl="1" fontAlgn="base">
        <a:spcBef>
          <a:spcPct val="20000"/>
        </a:spcBef>
        <a:spcAft>
          <a:spcPct val="0"/>
        </a:spcAft>
        <a:buChar char="»"/>
        <a:defRPr sz="9000">
          <a:solidFill>
            <a:schemeClr val="tx1"/>
          </a:solidFill>
          <a:latin typeface="+mn-lt"/>
          <a:cs typeface="+mn-cs"/>
        </a:defRPr>
      </a:lvl7pPr>
      <a:lvl8pPr marL="10629900" indent="-1028700" algn="r" defTabSz="4114800" rtl="1" fontAlgn="base">
        <a:spcBef>
          <a:spcPct val="20000"/>
        </a:spcBef>
        <a:spcAft>
          <a:spcPct val="0"/>
        </a:spcAft>
        <a:buChar char="»"/>
        <a:defRPr sz="9000">
          <a:solidFill>
            <a:schemeClr val="tx1"/>
          </a:solidFill>
          <a:latin typeface="+mn-lt"/>
          <a:cs typeface="+mn-cs"/>
        </a:defRPr>
      </a:lvl8pPr>
      <a:lvl9pPr marL="11087100" indent="-1028700" algn="r" defTabSz="4114800" rtl="1"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Text Box 13"/>
          <p:cNvSpPr txBox="1">
            <a:spLocks noChangeArrowheads="1"/>
          </p:cNvSpPr>
          <p:nvPr/>
        </p:nvSpPr>
        <p:spPr bwMode="auto">
          <a:xfrm>
            <a:off x="-3168776" y="8672422"/>
            <a:ext cx="15502046" cy="1015663"/>
          </a:xfrm>
          <a:prstGeom prst="rect">
            <a:avLst/>
          </a:prstGeom>
          <a:noFill/>
          <a:ln w="9525">
            <a:noFill/>
            <a:miter lim="800000"/>
            <a:headEnd/>
            <a:tailEnd/>
          </a:ln>
        </p:spPr>
        <p:txBody>
          <a:bodyPr wrap="square">
            <a:spAutoFit/>
          </a:bodyPr>
          <a:lstStyle/>
          <a:p>
            <a:pPr algn="ctr" defTabSz="4114800" rtl="1">
              <a:spcBef>
                <a:spcPct val="50000"/>
              </a:spcBef>
            </a:pPr>
            <a:r>
              <a:rPr lang="ar-DZ" sz="6000" b="1" dirty="0" smtClean="0">
                <a:solidFill>
                  <a:srgbClr val="002060"/>
                </a:solidFill>
                <a:latin typeface="Simplified Arabic" pitchFamily="2" charset="-78"/>
                <a:cs typeface="Simplified Arabic" pitchFamily="2" charset="-78"/>
              </a:rPr>
              <a:t>تحت إشراف :إ .</a:t>
            </a:r>
            <a:r>
              <a:rPr lang="ar-DZ" sz="6000" b="1" dirty="0" err="1" smtClean="0">
                <a:solidFill>
                  <a:srgbClr val="002060"/>
                </a:solidFill>
                <a:latin typeface="Simplified Arabic" pitchFamily="2" charset="-78"/>
                <a:cs typeface="Simplified Arabic" pitchFamily="2" charset="-78"/>
              </a:rPr>
              <a:t>زيناي</a:t>
            </a:r>
            <a:r>
              <a:rPr lang="ar-DZ" sz="6000" b="1" dirty="0" smtClean="0">
                <a:solidFill>
                  <a:srgbClr val="002060"/>
                </a:solidFill>
                <a:latin typeface="Simplified Arabic" pitchFamily="2" charset="-78"/>
                <a:cs typeface="Simplified Arabic" pitchFamily="2" charset="-78"/>
              </a:rPr>
              <a:t> بلال</a:t>
            </a:r>
            <a:endParaRPr lang="fr-FR" sz="6000" b="1" dirty="0">
              <a:solidFill>
                <a:srgbClr val="002060"/>
              </a:solidFill>
              <a:latin typeface="Simplified Arabic" pitchFamily="2" charset="-78"/>
              <a:cs typeface="Simplified Arabic" pitchFamily="2" charset="-78"/>
            </a:endParaRPr>
          </a:p>
        </p:txBody>
      </p:sp>
      <p:sp>
        <p:nvSpPr>
          <p:cNvPr id="2069" name="Text Box 21"/>
          <p:cNvSpPr txBox="1">
            <a:spLocks noChangeArrowheads="1"/>
          </p:cNvSpPr>
          <p:nvPr/>
        </p:nvSpPr>
        <p:spPr bwMode="auto">
          <a:xfrm>
            <a:off x="19191318" y="6386406"/>
            <a:ext cx="9501254" cy="3286148"/>
          </a:xfrm>
          <a:prstGeom prst="rect">
            <a:avLst/>
          </a:prstGeom>
          <a:solidFill>
            <a:schemeClr val="bg2">
              <a:lumMod val="20000"/>
              <a:lumOff val="80000"/>
            </a:schemeClr>
          </a:solidFill>
          <a:ln w="9525">
            <a:solidFill>
              <a:srgbClr val="000000"/>
            </a:solidFill>
            <a:miter lim="800000"/>
            <a:headEnd/>
            <a:tailEnd/>
          </a:ln>
        </p:spPr>
        <p:txBody>
          <a:bodyPr/>
          <a:lstStyle/>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الاسم : </a:t>
            </a:r>
            <a:r>
              <a:rPr lang="ar-DZ" sz="4000" b="1" dirty="0" smtClean="0">
                <a:effectLst>
                  <a:outerShdw blurRad="38100" dist="38100" dir="2700000" algn="tl">
                    <a:srgbClr val="C0C0C0"/>
                  </a:outerShdw>
                </a:effectLst>
                <a:latin typeface="Arial" pitchFamily="34" charset="0"/>
                <a:cs typeface="Arial" pitchFamily="34" charset="0"/>
              </a:rPr>
              <a:t>   أسامة     اللقب:      </a:t>
            </a:r>
            <a:r>
              <a:rPr lang="ar-DZ" sz="4000" b="1" dirty="0" err="1" smtClean="0">
                <a:effectLst>
                  <a:outerShdw blurRad="38100" dist="38100" dir="2700000" algn="tl">
                    <a:srgbClr val="C0C0C0"/>
                  </a:outerShdw>
                </a:effectLst>
                <a:latin typeface="Arial" pitchFamily="34" charset="0"/>
                <a:cs typeface="Arial" pitchFamily="34" charset="0"/>
              </a:rPr>
              <a:t>باسي</a:t>
            </a:r>
            <a:endParaRPr lang="fr-FR" sz="4000" b="1" dirty="0">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smtClean="0">
                <a:effectLst>
                  <a:outerShdw blurRad="38100" dist="38100" dir="2700000" algn="tl">
                    <a:srgbClr val="C0C0C0"/>
                  </a:outerShdw>
                </a:effectLst>
                <a:latin typeface="Arial" pitchFamily="34" charset="0"/>
                <a:cs typeface="Arial" pitchFamily="34" charset="0"/>
              </a:rPr>
              <a:t>الاسم :    </a:t>
            </a:r>
            <a:r>
              <a:rPr lang="ar-DZ" sz="4000" b="1" dirty="0" err="1" smtClean="0">
                <a:effectLst>
                  <a:outerShdw blurRad="38100" dist="38100" dir="2700000" algn="tl">
                    <a:srgbClr val="C0C0C0"/>
                  </a:outerShdw>
                </a:effectLst>
                <a:latin typeface="Arial" pitchFamily="34" charset="0"/>
                <a:cs typeface="Arial" pitchFamily="34" charset="0"/>
              </a:rPr>
              <a:t>خليفه</a:t>
            </a:r>
            <a:r>
              <a:rPr lang="ar-DZ" sz="4000" b="1" dirty="0" smtClean="0">
                <a:effectLst>
                  <a:outerShdw blurRad="38100" dist="38100" dir="2700000" algn="tl">
                    <a:srgbClr val="C0C0C0"/>
                  </a:outerShdw>
                </a:effectLst>
                <a:latin typeface="Arial" pitchFamily="34" charset="0"/>
                <a:cs typeface="Arial" pitchFamily="34" charset="0"/>
              </a:rPr>
              <a:t>      اللقب :    عقاب</a:t>
            </a:r>
            <a:endParaRPr lang="ar-DZ" sz="4000" b="1" dirty="0">
              <a:solidFill>
                <a:srgbClr val="C00000"/>
              </a:solidFill>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الثانية ماستر:</a:t>
            </a:r>
            <a:r>
              <a:rPr lang="ar-DZ" sz="4000" b="1" dirty="0">
                <a:solidFill>
                  <a:srgbClr val="C00000"/>
                </a:solidFill>
                <a:effectLst>
                  <a:outerShdw blurRad="38100" dist="38100" dir="2700000" algn="tl">
                    <a:srgbClr val="C0C0C0"/>
                  </a:outerShdw>
                </a:effectLst>
                <a:latin typeface="Arial" pitchFamily="34" charset="0"/>
                <a:cs typeface="Arial" pitchFamily="34" charset="0"/>
              </a:rPr>
              <a:t> علوم وتقنيات النشاطات البدنية والرياضية </a:t>
            </a:r>
          </a:p>
          <a:p>
            <a:pPr algn="r" rtl="1" eaLnBrk="0" hangingPunct="0">
              <a:lnSpc>
                <a:spcPct val="150000"/>
              </a:lnSpc>
              <a:defRPr/>
            </a:pPr>
            <a:r>
              <a:rPr lang="ar-DZ" sz="4000" b="1" dirty="0">
                <a:solidFill>
                  <a:srgbClr val="C00000"/>
                </a:solidFill>
                <a:effectLst>
                  <a:outerShdw blurRad="38100" dist="38100" dir="2700000" algn="tl">
                    <a:srgbClr val="C0C0C0"/>
                  </a:outerShdw>
                </a:effectLst>
                <a:latin typeface="Arial" pitchFamily="34" charset="0"/>
                <a:cs typeface="Arial" pitchFamily="34" charset="0"/>
              </a:rPr>
              <a:t> </a:t>
            </a:r>
            <a:endParaRPr lang="fr-FR" sz="4000" b="1" dirty="0">
              <a:solidFill>
                <a:srgbClr val="C00000"/>
              </a:solidFill>
              <a:effectLst>
                <a:outerShdw blurRad="38100" dist="38100" dir="2700000" algn="tl">
                  <a:srgbClr val="C0C0C0"/>
                </a:outerShdw>
              </a:effectLst>
              <a:latin typeface="Arial" pitchFamily="34" charset="0"/>
              <a:cs typeface="Arial" pitchFamily="34" charset="0"/>
            </a:endParaRPr>
          </a:p>
        </p:txBody>
      </p:sp>
      <p:sp>
        <p:nvSpPr>
          <p:cNvPr id="2052" name="Rectangle 26"/>
          <p:cNvSpPr>
            <a:spLocks noChangeArrowheads="1"/>
          </p:cNvSpPr>
          <p:nvPr/>
        </p:nvSpPr>
        <p:spPr bwMode="auto">
          <a:xfrm>
            <a:off x="15932150" y="24188738"/>
            <a:ext cx="184150" cy="915987"/>
          </a:xfrm>
          <a:prstGeom prst="rect">
            <a:avLst/>
          </a:prstGeom>
          <a:noFill/>
          <a:ln w="9525">
            <a:noFill/>
            <a:miter lim="800000"/>
            <a:headEnd/>
            <a:tailEnd/>
          </a:ln>
        </p:spPr>
        <p:txBody>
          <a:bodyPr wrap="none" anchor="ctr">
            <a:spAutoFit/>
          </a:bodyPr>
          <a:lstStyle/>
          <a:p>
            <a:pPr rtl="1"/>
            <a:r>
              <a:rPr lang="en-US" sz="1800"/>
              <a:t/>
            </a:r>
            <a:br>
              <a:rPr lang="en-US" sz="1800"/>
            </a:br>
            <a:endParaRPr lang="en-US" sz="1800"/>
          </a:p>
          <a:p>
            <a:pPr eaLnBrk="0" hangingPunct="0"/>
            <a:endParaRPr lang="en-US" sz="1800"/>
          </a:p>
        </p:txBody>
      </p:sp>
      <p:sp>
        <p:nvSpPr>
          <p:cNvPr id="2053" name="Rectangle 27"/>
          <p:cNvSpPr>
            <a:spLocks noChangeArrowheads="1"/>
          </p:cNvSpPr>
          <p:nvPr/>
        </p:nvSpPr>
        <p:spPr bwMode="auto">
          <a:xfrm>
            <a:off x="15932150" y="25104725"/>
            <a:ext cx="184150" cy="641350"/>
          </a:xfrm>
          <a:prstGeom prst="rect">
            <a:avLst/>
          </a:prstGeom>
          <a:noFill/>
          <a:ln w="9525">
            <a:noFill/>
            <a:miter lim="800000"/>
            <a:headEnd/>
            <a:tailEnd/>
          </a:ln>
        </p:spPr>
        <p:txBody>
          <a:bodyPr wrap="none" anchor="ctr">
            <a:spAutoFit/>
          </a:bodyPr>
          <a:lstStyle/>
          <a:p>
            <a:pPr rtl="1"/>
            <a:endParaRPr lang="en-US" sz="1800"/>
          </a:p>
          <a:p>
            <a:pPr eaLnBrk="0" hangingPunct="0"/>
            <a:endParaRPr lang="en-US" sz="1800"/>
          </a:p>
        </p:txBody>
      </p:sp>
      <p:sp>
        <p:nvSpPr>
          <p:cNvPr id="2054" name="Rectangle 30"/>
          <p:cNvSpPr>
            <a:spLocks noChangeArrowheads="1"/>
          </p:cNvSpPr>
          <p:nvPr/>
        </p:nvSpPr>
        <p:spPr bwMode="auto">
          <a:xfrm>
            <a:off x="15932150" y="25746075"/>
            <a:ext cx="285750" cy="808038"/>
          </a:xfrm>
          <a:prstGeom prst="rect">
            <a:avLst/>
          </a:prstGeom>
          <a:noFill/>
          <a:ln w="9525">
            <a:noFill/>
            <a:miter lim="800000"/>
            <a:headEnd/>
            <a:tailEnd/>
          </a:ln>
        </p:spPr>
        <p:txBody>
          <a:bodyPr wrap="none" anchor="ctr">
            <a:spAutoFit/>
          </a:bodyPr>
          <a:lstStyle/>
          <a:p>
            <a:pPr rtl="1"/>
            <a:r>
              <a:rPr lang="ar-DZ" sz="2900"/>
              <a:t>.</a:t>
            </a:r>
            <a:endParaRPr lang="en-US" sz="1800"/>
          </a:p>
          <a:p>
            <a:pPr eaLnBrk="0" hangingPunct="0"/>
            <a:endParaRPr lang="en-US" sz="1800"/>
          </a:p>
        </p:txBody>
      </p:sp>
      <p:sp>
        <p:nvSpPr>
          <p:cNvPr id="2055" name="AutoShape 43"/>
          <p:cNvSpPr>
            <a:spLocks noChangeArrowheads="1"/>
          </p:cNvSpPr>
          <p:nvPr/>
        </p:nvSpPr>
        <p:spPr bwMode="auto">
          <a:xfrm>
            <a:off x="1683119" y="12600457"/>
            <a:ext cx="12601217" cy="1285884"/>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FF0000"/>
                </a:solidFill>
              </a:rPr>
              <a:t>الإشــــكالــــــيــــة</a:t>
            </a:r>
            <a:endParaRPr lang="en-US" b="1" dirty="0">
              <a:solidFill>
                <a:srgbClr val="FF0000"/>
              </a:solidFill>
            </a:endParaRPr>
          </a:p>
        </p:txBody>
      </p:sp>
      <p:sp>
        <p:nvSpPr>
          <p:cNvPr id="2056" name="AutoShape 47"/>
          <p:cNvSpPr>
            <a:spLocks noChangeArrowheads="1"/>
          </p:cNvSpPr>
          <p:nvPr/>
        </p:nvSpPr>
        <p:spPr bwMode="auto">
          <a:xfrm>
            <a:off x="15755996" y="12607644"/>
            <a:ext cx="12218948" cy="1289559"/>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FF0000"/>
                </a:solidFill>
              </a:rPr>
              <a:t>مـــقـدمــــــــــــــــــة</a:t>
            </a:r>
            <a:endParaRPr lang="en-US" b="1" dirty="0">
              <a:solidFill>
                <a:srgbClr val="FF0000"/>
              </a:solidFill>
            </a:endParaRPr>
          </a:p>
        </p:txBody>
      </p:sp>
      <p:sp>
        <p:nvSpPr>
          <p:cNvPr id="2058" name="Rectangle 69"/>
          <p:cNvSpPr>
            <a:spLocks noChangeArrowheads="1"/>
          </p:cNvSpPr>
          <p:nvPr/>
        </p:nvSpPr>
        <p:spPr bwMode="auto">
          <a:xfrm>
            <a:off x="974628" y="10601248"/>
            <a:ext cx="27646506" cy="1107996"/>
          </a:xfrm>
          <a:prstGeom prst="rect">
            <a:avLst/>
          </a:prstGeom>
          <a:noFill/>
          <a:ln w="9525">
            <a:solidFill>
              <a:schemeClr val="tx1"/>
            </a:solidFill>
            <a:miter lim="800000"/>
            <a:headEnd/>
            <a:tailEnd/>
          </a:ln>
        </p:spPr>
        <p:txBody>
          <a:bodyPr wrap="square" anchor="ctr">
            <a:spAutoFit/>
          </a:bodyPr>
          <a:lstStyle/>
          <a:p>
            <a:pPr algn="ctr" rtl="1"/>
            <a:r>
              <a:rPr lang="ar-DZ" sz="6600" b="1" dirty="0" smtClean="0">
                <a:solidFill>
                  <a:srgbClr val="7030A0"/>
                </a:solidFill>
              </a:rPr>
              <a:t>دور النشاط البدني الترويحي في التفاعل الاجتماعي لتلاميذ الطور الثانوي  </a:t>
            </a:r>
            <a:endParaRPr lang="en-US" sz="6600" b="1" dirty="0">
              <a:solidFill>
                <a:srgbClr val="7030A0"/>
              </a:solidFill>
            </a:endParaRPr>
          </a:p>
        </p:txBody>
      </p:sp>
      <p:sp>
        <p:nvSpPr>
          <p:cNvPr id="2" name="Rectangle 73"/>
          <p:cNvSpPr>
            <a:spLocks noChangeArrowheads="1"/>
          </p:cNvSpPr>
          <p:nvPr/>
        </p:nvSpPr>
        <p:spPr bwMode="auto">
          <a:xfrm>
            <a:off x="1474694" y="31532582"/>
            <a:ext cx="27217687" cy="4401205"/>
          </a:xfrm>
          <a:prstGeom prst="rect">
            <a:avLst/>
          </a:prstGeom>
          <a:noFill/>
          <a:ln w="9525">
            <a:noFill/>
            <a:miter lim="800000"/>
            <a:headEnd/>
            <a:tailEnd/>
          </a:ln>
        </p:spPr>
        <p:txBody>
          <a:bodyPr wrap="square" anchor="ctr">
            <a:spAutoFit/>
          </a:bodyPr>
          <a:lstStyle/>
          <a:p>
            <a:pPr algn="ctr" rtl="1"/>
            <a:r>
              <a:rPr lang="ar-DZ" sz="4000" b="1" dirty="0" smtClean="0"/>
              <a:t>  تعتبر النشاط البدني الترويحي وسيلة ناجحة وصائبة، ومن الوسائل التي يجب أن يسعى المجتمع إلى تطبيقها بين أفرادها خاصة في مرحلة المراهقة إذ تعكس ايجابيا على التلاميذ والمجتمع في عدة مجلات مختلفة، ومن بين ما تساهم فيه النمو العقلي والفكري عند التلاميذ، كما تنعكس ايجابيا على المجتمع وعلاقته بالفرد إذ تؤدي إلى نمو المجتمع محملا بالقيم الأخلاقية وروح التعاون والمحبة، وكذلك تكوين الفرد القادر على تحمل أعباء الحياة عبر الثقة التي يكتسبها أثناء ممارسة النشاط البدني الترويحي بالاحتكاكات مع الغير سوى كانوا تلاميذ أو أساتذة ويؤكده ذاتهم، أو الاحتكاك مع أفراد المجتمع وهذا هو العنصر الذي يعتبر أهم العناصر الدافعة لممارسة النشاط البدني الترويحي وان يسلط عليه الضوء في الدراسة والتحليل وكي يصبح يخدم مصالح التلاميذ وهذا للمساعدة على اكتساب تجربة فعالة لتقوية شخصيته وبناء ذاته في خدمة مصالح الغير.</a:t>
            </a:r>
            <a:endParaRPr lang="en-US" sz="4000" b="1" dirty="0" smtClean="0"/>
          </a:p>
          <a:p>
            <a:pPr algn="ctr" rtl="1"/>
            <a:endParaRPr lang="en-US" sz="4000" b="1" dirty="0"/>
          </a:p>
        </p:txBody>
      </p:sp>
      <p:sp>
        <p:nvSpPr>
          <p:cNvPr id="2061" name="Rectangle 74"/>
          <p:cNvSpPr>
            <a:spLocks noChangeArrowheads="1"/>
          </p:cNvSpPr>
          <p:nvPr/>
        </p:nvSpPr>
        <p:spPr bwMode="auto">
          <a:xfrm>
            <a:off x="903190" y="36104614"/>
            <a:ext cx="28075040" cy="5570756"/>
          </a:xfrm>
          <a:prstGeom prst="rect">
            <a:avLst/>
          </a:prstGeom>
          <a:noFill/>
          <a:ln w="9525">
            <a:noFill/>
            <a:miter lim="800000"/>
            <a:headEnd/>
            <a:tailEnd/>
          </a:ln>
        </p:spPr>
        <p:txBody>
          <a:bodyPr wrap="square" anchor="ctr">
            <a:spAutoFit/>
          </a:bodyPr>
          <a:lstStyle/>
          <a:p>
            <a:pPr algn="ctr" rtl="1" eaLnBrk="0" hangingPunct="0">
              <a:tabLst>
                <a:tab pos="457200" algn="l"/>
              </a:tabLst>
            </a:pPr>
            <a:r>
              <a:rPr lang="ar-DZ" sz="4400" b="1" u="sng" dirty="0" smtClean="0"/>
              <a:t>قائمة المراجع	</a:t>
            </a:r>
            <a:endParaRPr lang="ar-SA" sz="3200" dirty="0">
              <a:solidFill>
                <a:srgbClr val="00B050"/>
              </a:solidFill>
            </a:endParaRPr>
          </a:p>
          <a:p>
            <a:pPr algn="r" rtl="1">
              <a:tabLst>
                <a:tab pos="457200" algn="l"/>
              </a:tabLst>
            </a:pPr>
            <a:r>
              <a:rPr lang="ar-DZ" sz="3200" dirty="0" smtClean="0"/>
              <a:t>           ا</a:t>
            </a:r>
            <a:r>
              <a:rPr lang="ar-DZ" sz="3200" b="1" u="sng" dirty="0" smtClean="0"/>
              <a:t>لمجلات</a:t>
            </a:r>
            <a:endParaRPr lang="fr-FR" sz="3200" dirty="0" smtClean="0"/>
          </a:p>
          <a:p>
            <a:pPr algn="r" rtl="1">
              <a:buFontTx/>
              <a:buChar char="-"/>
              <a:tabLst>
                <a:tab pos="457200" algn="l"/>
              </a:tabLst>
            </a:pPr>
            <a:r>
              <a:rPr lang="ar-DZ" sz="3200" dirty="0" smtClean="0"/>
              <a:t>لحمر عبد الحق , المجلة العلمية الثقافية البدنية والرياضية , المدرسة العليا لأساتذة التربية البدنية والرياضية , </a:t>
            </a:r>
            <a:r>
              <a:rPr lang="ar-DZ" sz="3200" dirty="0" err="1" smtClean="0"/>
              <a:t>مستغانم</a:t>
            </a:r>
            <a:r>
              <a:rPr lang="ar-DZ" sz="3200" dirty="0" smtClean="0"/>
              <a:t> , العدد 01 , (1995م) .</a:t>
            </a:r>
          </a:p>
          <a:p>
            <a:pPr algn="r" rtl="1">
              <a:buFontTx/>
              <a:buChar char="-"/>
              <a:tabLst>
                <a:tab pos="457200" algn="l"/>
              </a:tabLst>
            </a:pPr>
            <a:r>
              <a:rPr lang="ar-DZ" sz="3200" dirty="0" smtClean="0"/>
              <a:t>   </a:t>
            </a:r>
            <a:endParaRPr lang="fr-FR" sz="3200" dirty="0" smtClean="0"/>
          </a:p>
          <a:p>
            <a:pPr algn="r" rtl="1">
              <a:tabLst>
                <a:tab pos="457200" algn="l"/>
              </a:tabLst>
            </a:pPr>
            <a:r>
              <a:rPr lang="ar-DZ" sz="3200" b="1" dirty="0" smtClean="0"/>
              <a:t>          </a:t>
            </a:r>
            <a:r>
              <a:rPr lang="ar-DZ" sz="3200" b="1" u="sng" dirty="0" smtClean="0"/>
              <a:t>الرسائل</a:t>
            </a:r>
            <a:endParaRPr lang="fr-FR" sz="3200" b="1" u="sng" dirty="0" smtClean="0"/>
          </a:p>
          <a:p>
            <a:pPr algn="r" rtl="1">
              <a:buFontTx/>
              <a:buChar char="-"/>
              <a:tabLst>
                <a:tab pos="457200" algn="l"/>
              </a:tabLst>
            </a:pPr>
            <a:r>
              <a:rPr lang="ar-DZ" sz="3200" dirty="0" smtClean="0"/>
              <a:t> </a:t>
            </a:r>
            <a:r>
              <a:rPr lang="ar-DZ" sz="3200" dirty="0" err="1" smtClean="0"/>
              <a:t>حيمود</a:t>
            </a:r>
            <a:r>
              <a:rPr lang="ar-DZ" sz="3200" dirty="0" smtClean="0"/>
              <a:t> احمد , التفاعل الاجتماعي لتلميذ التعليم الثانوي أثناء النشاط البدني الجماعي وعلاقته بعملية التعلم الحركي , مذكرة ماجستير , معهد التربية البدنية والرياضية , دالي إبراهيم الجزائر , (1998).</a:t>
            </a:r>
          </a:p>
          <a:p>
            <a:pPr algn="r" rtl="1">
              <a:buFontTx/>
              <a:buChar char="-"/>
              <a:tabLst>
                <a:tab pos="457200" algn="l"/>
              </a:tabLst>
            </a:pPr>
            <a:r>
              <a:rPr lang="ar-DZ" sz="3200" dirty="0" smtClean="0"/>
              <a:t> </a:t>
            </a:r>
            <a:r>
              <a:rPr lang="ar-DZ" sz="3200" dirty="0" err="1" smtClean="0"/>
              <a:t>لورسي</a:t>
            </a:r>
            <a:r>
              <a:rPr lang="ar-DZ" sz="3200" dirty="0" smtClean="0"/>
              <a:t> عبد القادر , محددات فاعلية الحوارية للتدريس في التعليم الأساسي , رسالة ماجستير , جامعة الجزائر , معهد علم النفس وعلوم التربية (1997).</a:t>
            </a:r>
          </a:p>
          <a:p>
            <a:pPr algn="r" rtl="1">
              <a:buFontTx/>
              <a:buChar char="-"/>
              <a:tabLst>
                <a:tab pos="457200" algn="l"/>
              </a:tabLst>
            </a:pPr>
            <a:r>
              <a:rPr lang="ar-DZ" sz="3200" dirty="0" smtClean="0"/>
              <a:t> </a:t>
            </a:r>
            <a:r>
              <a:rPr lang="ar-DZ" sz="3200" dirty="0" err="1" smtClean="0"/>
              <a:t>لوغين</a:t>
            </a:r>
            <a:r>
              <a:rPr lang="ar-DZ" sz="3200" dirty="0" smtClean="0"/>
              <a:t> أحمد , التعليم الثانوي في الجزائر ومبررات لإصلاحه , رسالة ماجستير (1994).</a:t>
            </a:r>
          </a:p>
          <a:p>
            <a:pPr algn="r" rtl="1">
              <a:tabLst>
                <a:tab pos="457200" algn="l"/>
              </a:tabLst>
            </a:pPr>
            <a:r>
              <a:rPr lang="ar-DZ" sz="3200" dirty="0" smtClean="0"/>
              <a:t>ـ </a:t>
            </a:r>
            <a:r>
              <a:rPr lang="ar-DZ" sz="3200" dirty="0" err="1" smtClean="0"/>
              <a:t>نمرد</a:t>
            </a:r>
            <a:r>
              <a:rPr lang="ar-DZ" sz="3200" dirty="0" smtClean="0"/>
              <a:t> بشير ,ألعاب الفيديو وأثرها في الحد من ممارسة النشاط البدني الرياضي الجماعي الترفيهي عند المراهقين ’ رسالة ماجستير في نظرية ومنهجية التربية البدنية والرياضية , (2008).</a:t>
            </a:r>
          </a:p>
          <a:p>
            <a:pPr algn="r" rtl="1">
              <a:tabLst>
                <a:tab pos="457200" algn="l"/>
              </a:tabLst>
            </a:pPr>
            <a:endParaRPr lang="fr-FR" sz="2800" dirty="0"/>
          </a:p>
          <a:p>
            <a:pPr algn="r" rtl="1">
              <a:tabLst>
                <a:tab pos="457200" algn="l"/>
              </a:tabLst>
            </a:pPr>
            <a:endParaRPr lang="en-US" sz="2800" dirty="0"/>
          </a:p>
        </p:txBody>
      </p:sp>
      <p:sp>
        <p:nvSpPr>
          <p:cNvPr id="2062" name="Rectangle 69"/>
          <p:cNvSpPr>
            <a:spLocks noChangeArrowheads="1"/>
          </p:cNvSpPr>
          <p:nvPr/>
        </p:nvSpPr>
        <p:spPr bwMode="auto">
          <a:xfrm>
            <a:off x="7689850" y="1385746"/>
            <a:ext cx="14001798" cy="5247590"/>
          </a:xfrm>
          <a:prstGeom prst="rect">
            <a:avLst/>
          </a:prstGeom>
          <a:noFill/>
          <a:ln w="9525">
            <a:solidFill>
              <a:schemeClr val="bg1"/>
            </a:solidFill>
            <a:miter lim="800000"/>
            <a:headEnd/>
            <a:tailEnd/>
          </a:ln>
        </p:spPr>
        <p:txBody>
          <a:bodyPr wrap="square" anchor="ctr">
            <a:spAutoFit/>
          </a:bodyPr>
          <a:lstStyle/>
          <a:p>
            <a:pPr algn="ctr" rtl="1">
              <a:spcAft>
                <a:spcPts val="1000"/>
              </a:spcAft>
            </a:pPr>
            <a:r>
              <a:rPr lang="ar-DZ" sz="8000" b="1" dirty="0">
                <a:latin typeface="Arabic Typesetting" pitchFamily="66" charset="-78"/>
                <a:cs typeface="Arabic Typesetting" pitchFamily="66" charset="-78"/>
              </a:rPr>
              <a:t>وزارة التعليم العالي </a:t>
            </a:r>
            <a:r>
              <a:rPr lang="ar-DZ" sz="8000" b="1" dirty="0" smtClean="0">
                <a:latin typeface="Arabic Typesetting" pitchFamily="66" charset="-78"/>
                <a:cs typeface="Arabic Typesetting" pitchFamily="66" charset="-78"/>
              </a:rPr>
              <a:t>والبحث </a:t>
            </a:r>
            <a:r>
              <a:rPr lang="ar-DZ" sz="8000" b="1" dirty="0">
                <a:latin typeface="Arabic Typesetting" pitchFamily="66" charset="-78"/>
                <a:cs typeface="Arabic Typesetting" pitchFamily="66" charset="-78"/>
              </a:rPr>
              <a:t>العلمي</a:t>
            </a:r>
          </a:p>
          <a:p>
            <a:pPr algn="ctr" rtl="1">
              <a:spcAft>
                <a:spcPts val="1000"/>
              </a:spcAft>
            </a:pPr>
            <a:r>
              <a:rPr lang="ar-DZ" sz="8000" b="1" dirty="0">
                <a:latin typeface="Arabic Typesetting" pitchFamily="66" charset="-78"/>
                <a:cs typeface="Arabic Typesetting" pitchFamily="66" charset="-78"/>
              </a:rPr>
              <a:t>جامعة </a:t>
            </a:r>
            <a:r>
              <a:rPr lang="ar-SA" sz="8000" b="1" dirty="0">
                <a:latin typeface="Arabic Typesetting" pitchFamily="66" charset="-78"/>
                <a:cs typeface="Arabic Typesetting" pitchFamily="66" charset="-78"/>
              </a:rPr>
              <a:t>قاصدي مرباح </a:t>
            </a:r>
            <a:r>
              <a:rPr lang="ar-DZ" sz="8000" b="1" dirty="0" smtClean="0">
                <a:latin typeface="Arabic Typesetting" pitchFamily="66" charset="-78"/>
                <a:cs typeface="Arabic Typesetting" pitchFamily="66" charset="-78"/>
              </a:rPr>
              <a:t>ــ </a:t>
            </a:r>
            <a:r>
              <a:rPr lang="ar-SA" sz="8000" b="1" dirty="0" smtClean="0">
                <a:latin typeface="Arabic Typesetting" pitchFamily="66" charset="-78"/>
                <a:cs typeface="Arabic Typesetting" pitchFamily="66" charset="-78"/>
              </a:rPr>
              <a:t>ورقلة</a:t>
            </a:r>
            <a:r>
              <a:rPr lang="ar-DZ" sz="8000" b="1" dirty="0" smtClean="0">
                <a:latin typeface="Arabic Typesetting" pitchFamily="66" charset="-78"/>
                <a:cs typeface="Arabic Typesetting" pitchFamily="66" charset="-78"/>
              </a:rPr>
              <a:t> ــ</a:t>
            </a:r>
            <a:endParaRPr lang="fr-FR" sz="8000" b="1" dirty="0">
              <a:latin typeface="Arabic Typesetting" pitchFamily="66" charset="-78"/>
              <a:cs typeface="Arabic Typesetting" pitchFamily="66" charset="-78"/>
            </a:endParaRPr>
          </a:p>
          <a:p>
            <a:pPr algn="ctr" rtl="1">
              <a:spcAft>
                <a:spcPts val="1000"/>
              </a:spcAft>
            </a:pPr>
            <a:r>
              <a:rPr lang="ar-DZ" sz="8000" b="1" dirty="0">
                <a:latin typeface="Arabic Typesetting" pitchFamily="66" charset="-78"/>
                <a:cs typeface="Arabic Typesetting" pitchFamily="66" charset="-78"/>
              </a:rPr>
              <a:t>معهد علوم وتقنيات النشاطات البدنية </a:t>
            </a:r>
            <a:r>
              <a:rPr lang="ar-DZ" sz="8000" b="1" dirty="0" err="1">
                <a:latin typeface="Arabic Typesetting" pitchFamily="66" charset="-78"/>
                <a:cs typeface="Arabic Typesetting" pitchFamily="66" charset="-78"/>
              </a:rPr>
              <a:t>و</a:t>
            </a:r>
            <a:r>
              <a:rPr lang="ar-DZ" sz="8000" b="1" dirty="0">
                <a:latin typeface="Arabic Typesetting" pitchFamily="66" charset="-78"/>
                <a:cs typeface="Arabic Typesetting" pitchFamily="66" charset="-78"/>
              </a:rPr>
              <a:t> الرياضية</a:t>
            </a:r>
            <a:endParaRPr lang="fr-FR" sz="8000" b="1" dirty="0">
              <a:latin typeface="Arabic Typesetting" pitchFamily="66" charset="-78"/>
              <a:cs typeface="Arabic Typesetting" pitchFamily="66" charset="-78"/>
            </a:endParaRPr>
          </a:p>
          <a:p>
            <a:pPr algn="ctr" rtl="1">
              <a:spcAft>
                <a:spcPts val="1000"/>
              </a:spcAft>
            </a:pPr>
            <a:endParaRPr lang="fr-FR" sz="7000" b="1" dirty="0">
              <a:solidFill>
                <a:srgbClr val="00B050"/>
              </a:solidFill>
              <a:latin typeface="Euphemia" pitchFamily="34" charset="0"/>
              <a:cs typeface="Arabic Typesetting" pitchFamily="66" charset="-78"/>
            </a:endParaRPr>
          </a:p>
        </p:txBody>
      </p:sp>
      <p:sp>
        <p:nvSpPr>
          <p:cNvPr id="2067" name="TextBox 4"/>
          <p:cNvSpPr txBox="1">
            <a:spLocks noChangeArrowheads="1"/>
          </p:cNvSpPr>
          <p:nvPr/>
        </p:nvSpPr>
        <p:spPr bwMode="auto">
          <a:xfrm>
            <a:off x="15333666" y="14387462"/>
            <a:ext cx="13644658" cy="12526506"/>
          </a:xfrm>
          <a:prstGeom prst="rect">
            <a:avLst/>
          </a:prstGeom>
          <a:noFill/>
          <a:ln w="9525">
            <a:noFill/>
            <a:miter lim="800000"/>
            <a:headEnd/>
            <a:tailEnd/>
          </a:ln>
        </p:spPr>
        <p:txBody>
          <a:bodyPr wrap="square">
            <a:spAutoFit/>
          </a:bodyPr>
          <a:lstStyle/>
          <a:p>
            <a:pPr algn="r" rtl="1"/>
            <a:r>
              <a:rPr lang="ar-DZ" sz="3200" b="1" dirty="0" smtClean="0">
                <a:latin typeface="Arial" pitchFamily="34" charset="0"/>
                <a:cs typeface="Arial" pitchFamily="34" charset="0"/>
              </a:rPr>
              <a:t>  </a:t>
            </a:r>
            <a:r>
              <a:rPr lang="ar-DZ" sz="3200" b="1" dirty="0" smtClean="0"/>
              <a:t> الرياضة ميزة يكتسبها الفرد، ولا يقدر مزاياها إلا بعد ما تغير فيه الكثير من الجوانب النفسية والعقلية والثقافية والصحية </a:t>
            </a:r>
            <a:r>
              <a:rPr lang="ar-DZ" sz="3200" b="1" dirty="0" err="1" smtClean="0"/>
              <a:t>والإجتماعية</a:t>
            </a:r>
            <a:r>
              <a:rPr lang="ar-DZ" sz="3200" b="1" dirty="0" smtClean="0"/>
              <a:t>، لقد أثبتت الدراسات العلمية أن الرياضة ضرورة للإنسان وهي من أبرز الصفات التي يمكن أن يتصف </a:t>
            </a:r>
            <a:r>
              <a:rPr lang="ar-DZ" sz="3200" b="1" dirty="0" err="1" smtClean="0"/>
              <a:t>بها</a:t>
            </a:r>
            <a:r>
              <a:rPr lang="ar-DZ" sz="3200" b="1" dirty="0" smtClean="0"/>
              <a:t> المجتمع في هذا العصر، لما لها من أهمية عند الشباب الذي يعتبر مستقبل الأمة وأساسها، وزيادة على الترفيه والإرشاد والتوجيه، وبعث روح التعاون والتعارف فهي تربط بين الثقافات والشعوب.</a:t>
            </a:r>
            <a:endParaRPr lang="en-US" sz="3200" b="1" dirty="0" smtClean="0"/>
          </a:p>
          <a:p>
            <a:pPr algn="r" rtl="1"/>
            <a:r>
              <a:rPr lang="ar-DZ" sz="3200" b="1" dirty="0" smtClean="0"/>
              <a:t>   وتعتبر التغيرات التي طرأت على النظام التربوي هام جدا، حيث قدمت منهجية جديدة جعلت التلميذ يتجاوبون مع المقرر كما سهلت له مهمة </a:t>
            </a:r>
            <a:r>
              <a:rPr lang="ar-DZ" sz="3200" b="1" dirty="0" err="1" smtClean="0"/>
              <a:t>إستعاب</a:t>
            </a:r>
            <a:r>
              <a:rPr lang="ar-DZ" sz="3200" b="1" dirty="0" smtClean="0"/>
              <a:t> المعارف، كما أن هذا الأخير كان له تأثير مباشر على النمو الاجتماعي بالرغم من </a:t>
            </a:r>
            <a:r>
              <a:rPr lang="ar-DZ" sz="3200" b="1" dirty="0" err="1" smtClean="0"/>
              <a:t>إختلاف</a:t>
            </a:r>
            <a:r>
              <a:rPr lang="ar-DZ" sz="3200" b="1" dirty="0" smtClean="0"/>
              <a:t> هذه المقررات التربوية التعليمية والرياضية التي يتناولها.</a:t>
            </a:r>
            <a:endParaRPr lang="en-US" sz="3200" b="1" dirty="0" smtClean="0"/>
          </a:p>
          <a:p>
            <a:pPr algn="r" rtl="1"/>
            <a:r>
              <a:rPr lang="ar-DZ" sz="3200" b="1" dirty="0" smtClean="0"/>
              <a:t>  ولكن ما </a:t>
            </a:r>
            <a:r>
              <a:rPr lang="ar-DZ" sz="3200" b="1" dirty="0" err="1" smtClean="0"/>
              <a:t>يؤسفنا</a:t>
            </a:r>
            <a:r>
              <a:rPr lang="ar-DZ" sz="3200" b="1" dirty="0" smtClean="0"/>
              <a:t> أن النشاط البدني الترويحي لا تحضي بهذا </a:t>
            </a:r>
            <a:r>
              <a:rPr lang="ar-DZ" sz="3200" b="1" dirty="0" err="1" smtClean="0"/>
              <a:t>الإهتمام</a:t>
            </a:r>
            <a:r>
              <a:rPr lang="ar-DZ" sz="3200" b="1" dirty="0" smtClean="0"/>
              <a:t>، ولم يمنح لها حقها كأي مادة تعليمية أخرى، وكذلك </a:t>
            </a:r>
            <a:r>
              <a:rPr lang="ar-DZ" sz="3200" b="1" dirty="0" err="1" smtClean="0"/>
              <a:t>اللامبالات</a:t>
            </a:r>
            <a:r>
              <a:rPr lang="ar-DZ" sz="3200" b="1" dirty="0" smtClean="0"/>
              <a:t> التي يشكلها بعض التلاميذ لهذه المادة، وكذلك عدم </a:t>
            </a:r>
            <a:r>
              <a:rPr lang="ar-DZ" sz="3200" b="1" dirty="0" err="1" smtClean="0"/>
              <a:t>إكتراث</a:t>
            </a:r>
            <a:r>
              <a:rPr lang="ar-DZ" sz="3200" b="1" dirty="0" smtClean="0"/>
              <a:t> الأساتذة </a:t>
            </a:r>
            <a:r>
              <a:rPr lang="ar-DZ" sz="3200" b="1" dirty="0" err="1" smtClean="0"/>
              <a:t>بها</a:t>
            </a:r>
            <a:r>
              <a:rPr lang="ar-DZ" sz="3200" b="1" dirty="0" smtClean="0"/>
              <a:t> وبدورها الفعال الذي تؤديه في نمو المجتمع، وروح التعاون الذي تخلقه بين التلاميذ وكذلك عدم توجيه الأولياء إلى تشجيع أبناءهم على ممارستها.</a:t>
            </a:r>
            <a:endParaRPr lang="en-US" sz="3200" b="1" dirty="0" smtClean="0"/>
          </a:p>
          <a:p>
            <a:pPr algn="r" rtl="1"/>
            <a:r>
              <a:rPr lang="ar-DZ" sz="3200" b="1" dirty="0" smtClean="0"/>
              <a:t>  ولذلك حاولنا خلال بحثنا وضع الخطوط العريضة وتحديد </a:t>
            </a:r>
            <a:r>
              <a:rPr lang="ar-DZ" sz="3200" b="1" dirty="0" err="1" smtClean="0"/>
              <a:t>الغموضات</a:t>
            </a:r>
            <a:r>
              <a:rPr lang="ar-DZ" sz="3200" b="1" dirty="0" smtClean="0"/>
              <a:t> في السعي من أجل السهر على تطبيق برنامج النشاط البدني الترويحي ، كما حاولنا وضع كل من التلميذ والأستاذ والمؤسسة التربوية والمجتمع في حيز واحد وتحميلهم مسؤولية هذا التشتت والتنافر الاجتماعي الذي أسبابه </a:t>
            </a:r>
            <a:r>
              <a:rPr lang="ar-DZ" sz="3200" b="1" dirty="0" err="1" smtClean="0"/>
              <a:t>اللامبالات</a:t>
            </a:r>
            <a:r>
              <a:rPr lang="ar-DZ" sz="3200" b="1" dirty="0" smtClean="0"/>
              <a:t>.</a:t>
            </a:r>
            <a:endParaRPr lang="en-US" sz="3200" b="1" dirty="0" smtClean="0"/>
          </a:p>
          <a:p>
            <a:pPr algn="r" rtl="1"/>
            <a:r>
              <a:rPr lang="ar-DZ" sz="3200" b="1" dirty="0" smtClean="0"/>
              <a:t>ومن خلال هذا البحث نتطرق إلى واقع النشاط البدني الترويحي </a:t>
            </a:r>
            <a:r>
              <a:rPr lang="ar-DZ" sz="3200" b="1" dirty="0" err="1" smtClean="0"/>
              <a:t>بثانويات</a:t>
            </a:r>
            <a:r>
              <a:rPr lang="ar-DZ" sz="3200" b="1" dirty="0" smtClean="0"/>
              <a:t> الوادي</a:t>
            </a:r>
            <a:r>
              <a:rPr lang="ar-DZ" sz="3600" b="1" dirty="0" smtClean="0"/>
              <a:t>.</a:t>
            </a:r>
            <a:endParaRPr lang="ar-DZ" sz="3600" b="1" dirty="0" smtClean="0">
              <a:latin typeface="Arial" pitchFamily="34" charset="0"/>
              <a:cs typeface="Arial" pitchFamily="34" charset="0"/>
            </a:endParaRPr>
          </a:p>
          <a:p>
            <a:pPr algn="r" rtl="1">
              <a:defRPr/>
            </a:pPr>
            <a:r>
              <a:rPr lang="ar-DZ" sz="3600" b="1" dirty="0" smtClean="0">
                <a:latin typeface="Arial" pitchFamily="34" charset="0"/>
                <a:cs typeface="Arial" pitchFamily="34" charset="0"/>
              </a:rPr>
              <a:t> ــ ووفق منهج علمي محدد سنتطرق إلي الموضوع على النحو التالي : </a:t>
            </a:r>
          </a:p>
          <a:p>
            <a:pPr algn="r" rtl="1">
              <a:defRPr/>
            </a:pPr>
            <a:r>
              <a:rPr lang="ar-DZ" sz="3600" b="1" dirty="0" smtClean="0">
                <a:latin typeface="Arial" pitchFamily="34" charset="0"/>
                <a:cs typeface="Arial" pitchFamily="34" charset="0"/>
              </a:rPr>
              <a:t>الفصل التمهيدي : فيه إشكالية البحث وتنتهي بتساؤل عام ثم التساؤلات الفرعية وفرضيات البحث والأهداف والأهمية وتحديد المصطلحات والدراسات السابقة والتعليق عليها .</a:t>
            </a:r>
          </a:p>
          <a:p>
            <a:pPr algn="r" rtl="1">
              <a:defRPr/>
            </a:pPr>
            <a:r>
              <a:rPr lang="ar-DZ" sz="3600" b="1" dirty="0" smtClean="0">
                <a:latin typeface="Arial" pitchFamily="34" charset="0"/>
                <a:cs typeface="Arial" pitchFamily="34" charset="0"/>
              </a:rPr>
              <a:t>الفصل النظري : سنتناول فيه (النشاط البدني الترويحي والتفاعل الاجتماعي).</a:t>
            </a:r>
          </a:p>
          <a:p>
            <a:pPr algn="r" rtl="1">
              <a:defRPr/>
            </a:pPr>
            <a:r>
              <a:rPr lang="ar-DZ" sz="3600" b="1" dirty="0" smtClean="0">
                <a:latin typeface="Arial" pitchFamily="34" charset="0"/>
                <a:cs typeface="Arial" pitchFamily="34" charset="0"/>
              </a:rPr>
              <a:t>الجانب التطبيقي : وقد خصص لإجراءات الدراسة الميدانية كالمنهج المتبع والعينة وأدوات جمع البيانات والأساليب الإحصائية ويتم عرض النتائج ومناقشتها وفي الأخير سنختتم الدراسة ببعض المقترحات تليها قائمة المراجع والملاحق .   </a:t>
            </a:r>
            <a:endParaRPr lang="en-US" sz="3600" b="1" dirty="0">
              <a:latin typeface="Arial" pitchFamily="34" charset="0"/>
              <a:cs typeface="Arial" pitchFamily="34" charset="0"/>
            </a:endParaRPr>
          </a:p>
          <a:p>
            <a:pPr algn="r" rtl="1">
              <a:defRPr/>
            </a:pPr>
            <a:endParaRPr lang="ar-DZ" sz="4000" dirty="0">
              <a:latin typeface="Arial" pitchFamily="34" charset="0"/>
              <a:cs typeface="Arial" pitchFamily="34" charset="0"/>
            </a:endParaRPr>
          </a:p>
        </p:txBody>
      </p:sp>
      <p:sp>
        <p:nvSpPr>
          <p:cNvPr id="2068" name="TextBox 46"/>
          <p:cNvSpPr txBox="1">
            <a:spLocks noChangeArrowheads="1"/>
          </p:cNvSpPr>
          <p:nvPr/>
        </p:nvSpPr>
        <p:spPr bwMode="auto">
          <a:xfrm>
            <a:off x="474562" y="14316024"/>
            <a:ext cx="14111293" cy="15788938"/>
          </a:xfrm>
          <a:prstGeom prst="rect">
            <a:avLst/>
          </a:prstGeom>
          <a:noFill/>
          <a:ln w="9525">
            <a:noFill/>
            <a:miter lim="800000"/>
            <a:headEnd/>
            <a:tailEnd/>
          </a:ln>
        </p:spPr>
        <p:txBody>
          <a:bodyPr wrap="square">
            <a:spAutoFit/>
          </a:bodyPr>
          <a:lstStyle/>
          <a:p>
            <a:pPr algn="r" rtl="1"/>
            <a:r>
              <a:rPr lang="ar-DZ" sz="3600" b="1" dirty="0" smtClean="0"/>
              <a:t>  </a:t>
            </a:r>
            <a:r>
              <a:rPr lang="ar-DZ" sz="3600" dirty="0" smtClean="0"/>
              <a:t> </a:t>
            </a:r>
            <a:r>
              <a:rPr lang="ar-DZ" sz="3600" b="1" dirty="0" smtClean="0"/>
              <a:t>تسعى التربية البدنية والرياضية إلى إعداد المواطن الصالح المتزن بدنا وعقلا, وانفعالا واجتماعا, وقد أكد الباحثان </a:t>
            </a:r>
            <a:r>
              <a:rPr lang="ar-DZ" sz="3600" b="1" dirty="0" err="1" smtClean="0"/>
              <a:t>كوبسكي</a:t>
            </a:r>
            <a:r>
              <a:rPr lang="ar-DZ" sz="3600" b="1" dirty="0" smtClean="0"/>
              <a:t> </a:t>
            </a:r>
            <a:r>
              <a:rPr lang="ar-DZ" sz="3600" b="1" dirty="0" err="1" smtClean="0"/>
              <a:t>وكوزليك</a:t>
            </a:r>
            <a:r>
              <a:rPr lang="ar-DZ" sz="3600" b="1" dirty="0" smtClean="0"/>
              <a:t>, أن فهم التربية البدنية والرياضية  على أنها جسم قوي فقط أو مهارة رياضية أو ما شبه ذلك هو اتجاه خاطئ فهي فن من فنون التربية العامة تهدف لإعداد المواطن الصالح جسميا وعقليا, وتجعله قادرا على الإنتاج والقيام بواجباته نحو مجتمعه </a:t>
            </a:r>
            <a:r>
              <a:rPr lang="ar-DZ" sz="3600" b="1" smtClean="0"/>
              <a:t>ووطنه</a:t>
            </a:r>
            <a:r>
              <a:rPr lang="ar-DZ" sz="3600" b="1" smtClean="0"/>
              <a:t>.</a:t>
            </a:r>
            <a:endParaRPr lang="en-US" sz="3600" b="1" dirty="0" smtClean="0"/>
          </a:p>
          <a:p>
            <a:pPr algn="r" rtl="1"/>
            <a:r>
              <a:rPr lang="ar-DZ" sz="3600" b="1" dirty="0" smtClean="0"/>
              <a:t>   كما تسعى النشاط البدني الترويحي للحصول على المعارف الضرورية يتأسس عليها بناء العلاقات الاجتماعية والمبادئ الخلقية والمثل والقيم والعلاقات والعادات والتقاليد والقوانين التي تثير المجتمع.</a:t>
            </a:r>
            <a:endParaRPr lang="en-US" sz="3600" b="1" dirty="0" smtClean="0"/>
          </a:p>
          <a:p>
            <a:pPr algn="r" rtl="1"/>
            <a:r>
              <a:rPr lang="ar-DZ" sz="3600" b="1" dirty="0" smtClean="0"/>
              <a:t>   </a:t>
            </a:r>
            <a:r>
              <a:rPr lang="ar-DZ" sz="3600" b="1" dirty="0" smtClean="0"/>
              <a:t>وحتى يتسنى للتلاميذ التكيف مع المجتمع وجعلهم قادرين على بناء حياتهم بناء مساير لعصرهم نجد كل هذه المعطيات مصدر رابط أمام تساؤل لطرح سؤال كالتالي:</a:t>
            </a:r>
            <a:endParaRPr lang="en-US" sz="3600" b="1" dirty="0" smtClean="0"/>
          </a:p>
          <a:p>
            <a:pPr algn="r" rtl="1"/>
            <a:r>
              <a:rPr lang="ar-DZ" sz="3600" b="1" dirty="0" smtClean="0"/>
              <a:t>      ـ التساؤل العام </a:t>
            </a:r>
            <a:endParaRPr lang="en-US" sz="3600" b="1" dirty="0" smtClean="0"/>
          </a:p>
          <a:p>
            <a:pPr algn="r" rtl="1"/>
            <a:r>
              <a:rPr lang="ar-DZ" sz="3600" b="1" dirty="0" smtClean="0"/>
              <a:t>        - ما مدى أهمية النشاط البدني الترويحي في التفاعل الاجتماعي لتلاميذ الطور الثانوي؟</a:t>
            </a:r>
            <a:endParaRPr lang="en-US" sz="3600" b="1" dirty="0" smtClean="0"/>
          </a:p>
          <a:p>
            <a:pPr algn="r" rtl="1"/>
            <a:r>
              <a:rPr lang="ar-DZ" sz="3600" b="1" dirty="0" smtClean="0"/>
              <a:t>        وضمن هذا التساؤل العام تندرج لدينا تساؤلات جزئية نوردها على الشكل التالي:</a:t>
            </a:r>
            <a:endParaRPr lang="en-US" sz="3600" b="1" dirty="0" smtClean="0"/>
          </a:p>
          <a:p>
            <a:pPr algn="r" rtl="1"/>
            <a:r>
              <a:rPr lang="ar-DZ" sz="3600" b="1" dirty="0" smtClean="0"/>
              <a:t>      ـ التساؤلات الفرعية :</a:t>
            </a:r>
            <a:endParaRPr lang="en-US" sz="3600" b="1" dirty="0" smtClean="0"/>
          </a:p>
          <a:p>
            <a:pPr lvl="0" algn="r" rtl="1"/>
            <a:r>
              <a:rPr lang="ar-DZ" sz="3600" b="1" dirty="0" smtClean="0"/>
              <a:t>        هل النشاط البدني الترويحي لها دور في اكتساب مبدأ التعايش </a:t>
            </a:r>
            <a:r>
              <a:rPr lang="ar-DZ" sz="3600" b="1" dirty="0" err="1" smtClean="0"/>
              <a:t>و</a:t>
            </a:r>
            <a:r>
              <a:rPr lang="ar-DZ" sz="3600" b="1" dirty="0" smtClean="0"/>
              <a:t> الاحترام مع الآخرين؟</a:t>
            </a:r>
            <a:endParaRPr lang="en-US" sz="3600" b="1" dirty="0" smtClean="0"/>
          </a:p>
          <a:p>
            <a:pPr lvl="0" algn="r" rtl="1"/>
            <a:r>
              <a:rPr lang="ar-DZ" sz="3600" b="1" dirty="0" smtClean="0"/>
              <a:t>        هل النشاط البدني الترويحي لها دور في معرفة القيم والقواعد الاجتماعية؟</a:t>
            </a:r>
            <a:endParaRPr lang="en-US" sz="3600" b="1" dirty="0" smtClean="0"/>
          </a:p>
          <a:p>
            <a:pPr lvl="0" algn="r" rtl="1"/>
            <a:r>
              <a:rPr lang="ar-DZ" sz="3600" b="1" dirty="0" smtClean="0"/>
              <a:t>        هل النشاط البدني الترويحي لها دور في إعداد المواطن الصالح؟</a:t>
            </a:r>
            <a:endParaRPr lang="en-US" sz="3600" b="1" dirty="0" smtClean="0"/>
          </a:p>
          <a:p>
            <a:pPr algn="r" rtl="1"/>
            <a:r>
              <a:rPr lang="ar-DZ" sz="3600" b="1" dirty="0" smtClean="0"/>
              <a:t>      - الفرضية العامة:</a:t>
            </a:r>
            <a:endParaRPr lang="en-US" sz="3600" b="1" dirty="0" smtClean="0"/>
          </a:p>
          <a:p>
            <a:pPr algn="ctr" rtl="1"/>
            <a:r>
              <a:rPr lang="ar-DZ" sz="3600" b="1" dirty="0" smtClean="0"/>
              <a:t>          - لممارسة النشاط البدني الترويحي دور فعال في التفاعل الاجتماعي لدى تلاميذ      الطور الثانوي.</a:t>
            </a:r>
          </a:p>
          <a:p>
            <a:pPr algn="r" rtl="1"/>
            <a:r>
              <a:rPr lang="ar-DZ" sz="3600" b="1" dirty="0" smtClean="0"/>
              <a:t>      - الفرضيات الجزئية:</a:t>
            </a:r>
            <a:endParaRPr lang="en-US" sz="3600" b="1" dirty="0" smtClean="0"/>
          </a:p>
          <a:p>
            <a:pPr lvl="0" algn="r" rtl="1"/>
            <a:r>
              <a:rPr lang="ar-DZ" sz="3600" b="1" dirty="0" smtClean="0"/>
              <a:t>      ــ للنشاط البدني الترويحي لها دور في توفير عوامل الاحترام والتعايش والتعامل مع  الآخرين.                       </a:t>
            </a:r>
            <a:endParaRPr lang="en-US" sz="3600" b="1" dirty="0" smtClean="0"/>
          </a:p>
          <a:p>
            <a:pPr lvl="0" algn="r" rtl="1"/>
            <a:r>
              <a:rPr lang="ar-DZ" sz="3600" b="1" dirty="0" smtClean="0"/>
              <a:t>     ــ  للنشاط البدني الترويحي لها دور في معرفة القيم والقواعد الاجتماعية واحترامها.</a:t>
            </a:r>
            <a:endParaRPr lang="en-US" sz="3600" b="1" dirty="0" smtClean="0"/>
          </a:p>
          <a:p>
            <a:pPr lvl="0" algn="r" rtl="1"/>
            <a:r>
              <a:rPr lang="ar-DZ" sz="3600" b="1" dirty="0" smtClean="0"/>
              <a:t>     ــ  للنشاط البدني الترويحي لها دور في إعداد المواطن الصالح.</a:t>
            </a:r>
            <a:endParaRPr lang="en-US" sz="4000" b="1" dirty="0">
              <a:latin typeface="Arial" pitchFamily="34" charset="0"/>
              <a:cs typeface="Arial" pitchFamily="34" charset="0"/>
            </a:endParaRPr>
          </a:p>
          <a:p>
            <a:pPr algn="r" rtl="1">
              <a:defRPr/>
            </a:pPr>
            <a:endParaRPr lang="en-US" sz="4000" dirty="0">
              <a:latin typeface="Arial" pitchFamily="34" charset="0"/>
              <a:cs typeface="Arial" pitchFamily="34" charset="0"/>
            </a:endParaRPr>
          </a:p>
          <a:p>
            <a:pPr algn="r" rtl="1">
              <a:defRPr/>
            </a:pPr>
            <a:endParaRPr lang="ar-DZ" sz="4000" dirty="0">
              <a:latin typeface="Arial" pitchFamily="34" charset="0"/>
              <a:cs typeface="Arial" pitchFamily="34" charset="0"/>
            </a:endParaRPr>
          </a:p>
          <a:p>
            <a:pPr algn="r" rtl="1">
              <a:defRPr/>
            </a:pPr>
            <a:endParaRPr lang="en-US" sz="4000" dirty="0">
              <a:latin typeface="Arial" pitchFamily="34" charset="0"/>
              <a:cs typeface="Arial" pitchFamily="34" charset="0"/>
            </a:endParaRPr>
          </a:p>
        </p:txBody>
      </p:sp>
      <p:sp>
        <p:nvSpPr>
          <p:cNvPr id="2065" name="AutoShape 50"/>
          <p:cNvSpPr>
            <a:spLocks noChangeArrowheads="1"/>
          </p:cNvSpPr>
          <p:nvPr/>
        </p:nvSpPr>
        <p:spPr bwMode="auto">
          <a:xfrm>
            <a:off x="6975420" y="29746632"/>
            <a:ext cx="16073550" cy="1143008"/>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خـــــلاصـــة</a:t>
            </a:r>
            <a:endParaRPr lang="en-US" sz="6000" b="1" dirty="0">
              <a:solidFill>
                <a:srgbClr val="C00000"/>
              </a:solidFill>
            </a:endParaRPr>
          </a:p>
        </p:txBody>
      </p:sp>
      <p:sp>
        <p:nvSpPr>
          <p:cNvPr id="4" name="Rectangle 74"/>
          <p:cNvSpPr>
            <a:spLocks noChangeArrowheads="1"/>
          </p:cNvSpPr>
          <p:nvPr/>
        </p:nvSpPr>
        <p:spPr bwMode="auto">
          <a:xfrm>
            <a:off x="14690725" y="26603360"/>
            <a:ext cx="14001847" cy="2492990"/>
          </a:xfrm>
          <a:prstGeom prst="rect">
            <a:avLst/>
          </a:prstGeom>
          <a:noFill/>
          <a:ln w="9525">
            <a:noFill/>
            <a:miter lim="800000"/>
            <a:headEnd/>
            <a:tailEnd/>
          </a:ln>
        </p:spPr>
        <p:txBody>
          <a:bodyPr wrap="square" anchor="ctr">
            <a:spAutoFit/>
          </a:bodyPr>
          <a:lstStyle/>
          <a:p>
            <a:pPr algn="ctr" rtl="1" eaLnBrk="0" hangingPunct="0">
              <a:tabLst>
                <a:tab pos="457200" algn="l"/>
              </a:tabLst>
            </a:pPr>
            <a:r>
              <a:rPr lang="ar-DZ" sz="4800" b="1" i="1" dirty="0" smtClean="0">
                <a:solidFill>
                  <a:srgbClr val="C00000"/>
                </a:solidFill>
                <a:cs typeface="Times New Roman" pitchFamily="18" charset="0"/>
              </a:rPr>
              <a:t>ملـــخــص الــــدراســـــة</a:t>
            </a:r>
            <a:endParaRPr lang="ar-DZ" sz="4800" b="1" i="1" dirty="0">
              <a:solidFill>
                <a:srgbClr val="C00000"/>
              </a:solidFill>
              <a:cs typeface="Times New Roman" pitchFamily="18" charset="0"/>
            </a:endParaRPr>
          </a:p>
          <a:p>
            <a:pPr algn="r" rtl="1">
              <a:tabLst>
                <a:tab pos="457200" algn="l"/>
              </a:tabLst>
            </a:pPr>
            <a:r>
              <a:rPr lang="ar-DZ" sz="3600" dirty="0" smtClean="0"/>
              <a:t>     </a:t>
            </a:r>
            <a:r>
              <a:rPr lang="ar-DZ" sz="3600" b="1" dirty="0" smtClean="0"/>
              <a:t>ستهدف الدراسة الحالية إلى التعرف على مدى دور النشاط البدني الترويحي في التفاعل الاجتماعي وستشمل مؤسسات ثانويات مدينة الوادي بالجزائر للموسم الدراسي 2014/2015 ليطبق عليهم استبانه تخص درجة زيادة التفاعل الاجتماعي .</a:t>
            </a:r>
            <a:endParaRPr lang="ar-SA" sz="2400" dirty="0"/>
          </a:p>
        </p:txBody>
      </p:sp>
      <p:pic>
        <p:nvPicPr>
          <p:cNvPr id="24" name="Picture 3" descr="J:\UKM.jpg"/>
          <p:cNvPicPr>
            <a:picLocks noChangeAspect="1" noChangeArrowheads="1"/>
          </p:cNvPicPr>
          <p:nvPr/>
        </p:nvPicPr>
        <p:blipFill>
          <a:blip r:embed="rId3"/>
          <a:srcRect/>
          <a:stretch>
            <a:fillRect/>
          </a:stretch>
        </p:blipFill>
        <p:spPr bwMode="auto">
          <a:xfrm>
            <a:off x="831752" y="671366"/>
            <a:ext cx="5848295" cy="5643456"/>
          </a:xfrm>
          <a:prstGeom prst="rect">
            <a:avLst/>
          </a:prstGeom>
          <a:noFill/>
          <a:ln w="9525">
            <a:noFill/>
            <a:miter lim="800000"/>
            <a:headEnd/>
            <a:tailEnd/>
          </a:ln>
        </p:spPr>
      </p:pic>
      <p:pic>
        <p:nvPicPr>
          <p:cNvPr id="25" name="Picture 3" descr="J:\UKM.jpg"/>
          <p:cNvPicPr>
            <a:picLocks noChangeAspect="1" noChangeArrowheads="1"/>
          </p:cNvPicPr>
          <p:nvPr/>
        </p:nvPicPr>
        <p:blipFill>
          <a:blip r:embed="rId3"/>
          <a:srcRect/>
          <a:stretch>
            <a:fillRect/>
          </a:stretch>
        </p:blipFill>
        <p:spPr bwMode="auto">
          <a:xfrm>
            <a:off x="22834656" y="599928"/>
            <a:ext cx="5848295" cy="5572018"/>
          </a:xfrm>
          <a:prstGeom prst="rect">
            <a:avLst/>
          </a:prstGeom>
          <a:noFill/>
          <a:ln w="9525">
            <a:noFill/>
            <a:miter lim="800000"/>
            <a:headEnd/>
            <a:tailEnd/>
          </a:ln>
        </p:spPr>
      </p:pic>
      <p:sp>
        <p:nvSpPr>
          <p:cNvPr id="19" name="Text Box 13"/>
          <p:cNvSpPr txBox="1">
            <a:spLocks noChangeArrowheads="1"/>
          </p:cNvSpPr>
          <p:nvPr/>
        </p:nvSpPr>
        <p:spPr bwMode="auto">
          <a:xfrm>
            <a:off x="9761502" y="9039136"/>
            <a:ext cx="10144195" cy="1015663"/>
          </a:xfrm>
          <a:prstGeom prst="rect">
            <a:avLst/>
          </a:prstGeom>
          <a:noFill/>
          <a:ln w="9525">
            <a:noFill/>
            <a:miter lim="800000"/>
            <a:headEnd/>
            <a:tailEnd/>
          </a:ln>
        </p:spPr>
        <p:txBody>
          <a:bodyPr wrap="square">
            <a:spAutoFit/>
          </a:bodyPr>
          <a:lstStyle/>
          <a:p>
            <a:pPr algn="ctr" defTabSz="4114800" rtl="1">
              <a:spcBef>
                <a:spcPct val="50000"/>
              </a:spcBef>
            </a:pPr>
            <a:r>
              <a:rPr lang="ar-DZ" sz="6000" b="1" dirty="0" smtClean="0">
                <a:solidFill>
                  <a:srgbClr val="002060"/>
                </a:solidFill>
                <a:latin typeface="Simplified Arabic" pitchFamily="2" charset="-78"/>
                <a:cs typeface="Simplified Arabic" pitchFamily="2" charset="-78"/>
              </a:rPr>
              <a:t>عـــــنــوان الــــدراســــة</a:t>
            </a:r>
            <a:endParaRPr lang="fr-FR" sz="6000" b="1" dirty="0">
              <a:solidFill>
                <a:srgbClr val="002060"/>
              </a:solidFill>
              <a:latin typeface="Simplified Arabic" pitchFamily="2" charset="-78"/>
              <a:cs typeface="Simplified Arabic"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1537</TotalTime>
  <Words>822</Words>
  <Application>Microsoft Office PowerPoint</Application>
  <PresentationFormat>Personnalisé</PresentationFormat>
  <Paragraphs>54</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Modèle par défaut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HODNQ</dc:creator>
  <cp:lastModifiedBy>saif</cp:lastModifiedBy>
  <cp:revision>123</cp:revision>
  <dcterms:created xsi:type="dcterms:W3CDTF">2009-01-20T09:16:06Z</dcterms:created>
  <dcterms:modified xsi:type="dcterms:W3CDTF">2015-03-01T23:00:23Z</dcterms:modified>
</cp:coreProperties>
</file>